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7" r:id="rId1"/>
  </p:sldMasterIdLst>
  <p:notesMasterIdLst>
    <p:notesMasterId r:id="rId25"/>
  </p:notesMasterIdLst>
  <p:handoutMasterIdLst>
    <p:handoutMasterId r:id="rId26"/>
  </p:handoutMasterIdLst>
  <p:sldIdLst>
    <p:sldId id="256" r:id="rId2"/>
    <p:sldId id="737" r:id="rId3"/>
    <p:sldId id="759" r:id="rId4"/>
    <p:sldId id="758" r:id="rId5"/>
    <p:sldId id="760" r:id="rId6"/>
    <p:sldId id="777" r:id="rId7"/>
    <p:sldId id="761" r:id="rId8"/>
    <p:sldId id="762" r:id="rId9"/>
    <p:sldId id="763" r:id="rId10"/>
    <p:sldId id="764" r:id="rId11"/>
    <p:sldId id="778" r:id="rId12"/>
    <p:sldId id="779" r:id="rId13"/>
    <p:sldId id="765" r:id="rId14"/>
    <p:sldId id="780" r:id="rId15"/>
    <p:sldId id="767" r:id="rId16"/>
    <p:sldId id="768" r:id="rId17"/>
    <p:sldId id="781" r:id="rId18"/>
    <p:sldId id="782" r:id="rId19"/>
    <p:sldId id="783" r:id="rId20"/>
    <p:sldId id="784" r:id="rId21"/>
    <p:sldId id="785" r:id="rId22"/>
    <p:sldId id="769" r:id="rId23"/>
    <p:sldId id="776" r:id="rId24"/>
  </p:sldIdLst>
  <p:sldSz cx="9144000" cy="6858000" type="screen4x3"/>
  <p:notesSz cx="9080500" cy="6858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0066FF"/>
    <a:srgbClr val="F2F6A8"/>
    <a:srgbClr val="C0C0C0"/>
    <a:srgbClr val="FF0000"/>
    <a:srgbClr val="EB67E2"/>
    <a:srgbClr val="FCFC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43" autoAdjust="0"/>
    <p:restoredTop sz="77237" autoAdjust="0"/>
  </p:normalViewPr>
  <p:slideViewPr>
    <p:cSldViewPr>
      <p:cViewPr>
        <p:scale>
          <a:sx n="63" d="100"/>
          <a:sy n="63" d="100"/>
        </p:scale>
        <p:origin x="-1048" y="-1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1" d="100"/>
          <a:sy n="81" d="100"/>
        </p:scale>
        <p:origin x="-1640" y="-104"/>
      </p:cViewPr>
      <p:guideLst>
        <p:guide orient="horz" pos="2160"/>
        <p:guide pos="28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02" name="Rectangle 2"/>
          <p:cNvSpPr>
            <a:spLocks noGrp="1" noChangeArrowheads="1"/>
          </p:cNvSpPr>
          <p:nvPr>
            <p:ph type="hdr" sz="quarter"/>
          </p:nvPr>
        </p:nvSpPr>
        <p:spPr bwMode="auto">
          <a:xfrm>
            <a:off x="0" y="0"/>
            <a:ext cx="39354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460803" name="Rectangle 3"/>
          <p:cNvSpPr>
            <a:spLocks noGrp="1" noChangeArrowheads="1"/>
          </p:cNvSpPr>
          <p:nvPr>
            <p:ph type="dt" sz="quarter" idx="1"/>
          </p:nvPr>
        </p:nvSpPr>
        <p:spPr bwMode="auto">
          <a:xfrm>
            <a:off x="5143500" y="0"/>
            <a:ext cx="39354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460804" name="Rectangle 4"/>
          <p:cNvSpPr>
            <a:spLocks noGrp="1" noChangeArrowheads="1"/>
          </p:cNvSpPr>
          <p:nvPr>
            <p:ph type="ftr" sz="quarter" idx="2"/>
          </p:nvPr>
        </p:nvSpPr>
        <p:spPr bwMode="auto">
          <a:xfrm>
            <a:off x="0" y="6513513"/>
            <a:ext cx="39354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460805" name="Rectangle 5"/>
          <p:cNvSpPr>
            <a:spLocks noGrp="1" noChangeArrowheads="1"/>
          </p:cNvSpPr>
          <p:nvPr>
            <p:ph type="sldNum" sz="quarter" idx="3"/>
          </p:nvPr>
        </p:nvSpPr>
        <p:spPr bwMode="auto">
          <a:xfrm>
            <a:off x="5143500" y="6513513"/>
            <a:ext cx="39354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DAE25F8D-32BD-0B4E-8A49-872697EB9156}" type="slidenum">
              <a:rPr lang="en-US"/>
              <a:pPr/>
              <a:t>‹#›</a:t>
            </a:fld>
            <a:endParaRPr lang="en-US" dirty="0"/>
          </a:p>
        </p:txBody>
      </p:sp>
    </p:spTree>
    <p:extLst>
      <p:ext uri="{BB962C8B-B14F-4D97-AF65-F5344CB8AC3E}">
        <p14:creationId xmlns:p14="http://schemas.microsoft.com/office/powerpoint/2010/main" val="39464718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9354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27651" name="Rectangle 3"/>
          <p:cNvSpPr>
            <a:spLocks noGrp="1" noChangeArrowheads="1"/>
          </p:cNvSpPr>
          <p:nvPr>
            <p:ph type="dt" idx="1"/>
          </p:nvPr>
        </p:nvSpPr>
        <p:spPr bwMode="auto">
          <a:xfrm>
            <a:off x="5143500" y="0"/>
            <a:ext cx="39354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27652" name="Rectangle 4"/>
          <p:cNvSpPr>
            <a:spLocks noGrp="1" noRot="1" noChangeAspect="1" noChangeArrowheads="1" noTextEdit="1"/>
          </p:cNvSpPr>
          <p:nvPr>
            <p:ph type="sldImg" idx="2"/>
          </p:nvPr>
        </p:nvSpPr>
        <p:spPr bwMode="auto">
          <a:xfrm>
            <a:off x="2825750" y="514350"/>
            <a:ext cx="3429000" cy="2571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7653" name="Rectangle 5"/>
          <p:cNvSpPr>
            <a:spLocks noGrp="1" noChangeArrowheads="1"/>
          </p:cNvSpPr>
          <p:nvPr>
            <p:ph type="body" sz="quarter" idx="3"/>
          </p:nvPr>
        </p:nvSpPr>
        <p:spPr bwMode="auto">
          <a:xfrm>
            <a:off x="908050" y="3257550"/>
            <a:ext cx="7264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4" name="Rectangle 6"/>
          <p:cNvSpPr>
            <a:spLocks noGrp="1" noChangeArrowheads="1"/>
          </p:cNvSpPr>
          <p:nvPr>
            <p:ph type="ftr" sz="quarter" idx="4"/>
          </p:nvPr>
        </p:nvSpPr>
        <p:spPr bwMode="auto">
          <a:xfrm>
            <a:off x="0" y="6513513"/>
            <a:ext cx="39354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27655" name="Rectangle 7"/>
          <p:cNvSpPr>
            <a:spLocks noGrp="1" noChangeArrowheads="1"/>
          </p:cNvSpPr>
          <p:nvPr>
            <p:ph type="sldNum" sz="quarter" idx="5"/>
          </p:nvPr>
        </p:nvSpPr>
        <p:spPr bwMode="auto">
          <a:xfrm>
            <a:off x="5143500" y="6513513"/>
            <a:ext cx="393541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F7F9A351-0A7A-BC4F-B299-47D55685FB74}" type="slidenum">
              <a:rPr lang="en-US"/>
              <a:pPr/>
              <a:t>‹#›</a:t>
            </a:fld>
            <a:endParaRPr lang="en-US" dirty="0"/>
          </a:p>
        </p:txBody>
      </p:sp>
    </p:spTree>
    <p:extLst>
      <p:ext uri="{BB962C8B-B14F-4D97-AF65-F5344CB8AC3E}">
        <p14:creationId xmlns:p14="http://schemas.microsoft.com/office/powerpoint/2010/main" val="655303846"/>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the Module 4, Part 1 presentation on development reading fluency.  This is a particularly new topic for many teachers in the FSM.  As such, it is important to go through the materials and accompanying activities slowly in order to fully understand the concept as well as the role fluency plays in overall reading development.  </a:t>
            </a:r>
          </a:p>
        </p:txBody>
      </p:sp>
      <p:sp>
        <p:nvSpPr>
          <p:cNvPr id="4" name="Slide Number Placeholder 3"/>
          <p:cNvSpPr>
            <a:spLocks noGrp="1"/>
          </p:cNvSpPr>
          <p:nvPr>
            <p:ph type="sldNum" sz="quarter" idx="10"/>
          </p:nvPr>
        </p:nvSpPr>
        <p:spPr/>
        <p:txBody>
          <a:bodyPr/>
          <a:lstStyle/>
          <a:p>
            <a:fld id="{F7F9A351-0A7A-BC4F-B299-47D55685FB74}" type="slidenum">
              <a:rPr lang="en-US" smtClean="0"/>
              <a:pPr/>
              <a:t>1</a:t>
            </a:fld>
            <a:endParaRPr lang="en-US" dirty="0"/>
          </a:p>
        </p:txBody>
      </p:sp>
    </p:spTree>
    <p:extLst>
      <p:ext uri="{BB962C8B-B14F-4D97-AF65-F5344CB8AC3E}">
        <p14:creationId xmlns:p14="http://schemas.microsoft.com/office/powerpoint/2010/main" val="2342342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For</a:t>
            </a:r>
            <a:r>
              <a:rPr lang="en-US" sz="1200" kern="1200" baseline="0" dirty="0" smtClean="0">
                <a:solidFill>
                  <a:schemeClr val="tx1"/>
                </a:solidFill>
                <a:effectLst/>
                <a:latin typeface="Arial" charset="0"/>
                <a:ea typeface="ＭＳ Ｐゴシック" charset="0"/>
                <a:cs typeface="+mn-cs"/>
              </a:rPr>
              <a:t> students who do have difficulty picking up the ability to blend sounds, the resource </a:t>
            </a:r>
            <a:r>
              <a:rPr lang="en-US" sz="1200" kern="1200" dirty="0" smtClean="0">
                <a:solidFill>
                  <a:schemeClr val="tx1"/>
                </a:solidFill>
                <a:effectLst/>
                <a:latin typeface="Arial" charset="0"/>
                <a:ea typeface="ＭＳ Ｐゴシック" charset="0"/>
                <a:cs typeface="+mn-cs"/>
              </a:rPr>
              <a:t>Resource 3, an activity entitled, “</a:t>
            </a:r>
            <a:r>
              <a:rPr lang="en-US" sz="1200" b="1" kern="1200" dirty="0" smtClean="0">
                <a:solidFill>
                  <a:schemeClr val="tx1"/>
                </a:solidFill>
                <a:effectLst/>
                <a:latin typeface="Arial" charset="0"/>
                <a:ea typeface="ＭＳ Ｐゴシック" charset="0"/>
                <a:cs typeface="+mn-cs"/>
              </a:rPr>
              <a:t>Blending Consonant-Vowel-Consonant Words</a:t>
            </a:r>
            <a:r>
              <a:rPr lang="en-US" dirty="0" smtClean="0">
                <a:effectLst/>
              </a:rPr>
              <a:t> </a:t>
            </a:r>
            <a:r>
              <a:rPr lang="en-US" sz="1200" kern="1200" dirty="0" smtClean="0">
                <a:solidFill>
                  <a:schemeClr val="tx1"/>
                </a:solidFill>
                <a:effectLst/>
                <a:latin typeface="Arial" charset="0"/>
                <a:ea typeface="ＭＳ Ｐゴシック" charset="0"/>
                <a:cs typeface="+mn-cs"/>
              </a:rPr>
              <a:t>is a teaching tool designed to increase the beginning blending skills of young students in the early grades.  It includes both modeling of how to sound out the sounds within words in their head and then say the entire</a:t>
            </a:r>
            <a:r>
              <a:rPr lang="en-US" sz="1200" kern="1200" baseline="0" dirty="0" smtClean="0">
                <a:solidFill>
                  <a:schemeClr val="tx1"/>
                </a:solidFill>
                <a:effectLst/>
                <a:latin typeface="Arial" charset="0"/>
                <a:ea typeface="ＭＳ Ｐゴシック" charset="0"/>
                <a:cs typeface="+mn-cs"/>
              </a:rPr>
              <a:t> word out loud </a:t>
            </a:r>
            <a:r>
              <a:rPr lang="en-US" sz="1200" kern="1200" dirty="0" smtClean="0">
                <a:solidFill>
                  <a:schemeClr val="tx1"/>
                </a:solidFill>
                <a:effectLst/>
                <a:latin typeface="Arial" charset="0"/>
                <a:ea typeface="ＭＳ Ｐゴシック" charset="0"/>
                <a:cs typeface="+mn-cs"/>
              </a:rPr>
              <a:t>as well as multiple opportunities to practice the skill of letter-sound blending.  The strategy can be found on the screen as well as in Module</a:t>
            </a:r>
            <a:r>
              <a:rPr lang="en-US" sz="1200" kern="1200" baseline="0" dirty="0" smtClean="0">
                <a:solidFill>
                  <a:schemeClr val="tx1"/>
                </a:solidFill>
                <a:effectLst/>
                <a:latin typeface="Arial" charset="0"/>
                <a:ea typeface="ＭＳ Ｐゴシック" charset="0"/>
                <a:cs typeface="+mn-cs"/>
              </a:rPr>
              <a:t> 4 materials.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charset="0"/>
              <a:ea typeface="ＭＳ Ｐゴシック" charset="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ＭＳ Ｐゴシック" charset="0"/>
                <a:cs typeface="+mn-cs"/>
              </a:rPr>
              <a:t>Take some time now to look over this strategy.  Then, if time is available and working with a partner, develop a set of CVC words.  Take turns practicing this strategy with your colleague.  </a:t>
            </a:r>
            <a:endParaRPr lang="en-US" sz="1200" kern="1200" dirty="0" smtClean="0">
              <a:solidFill>
                <a:schemeClr val="tx1"/>
              </a:solidFill>
              <a:effectLst/>
              <a:latin typeface="Arial" charset="0"/>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11</a:t>
            </a:fld>
            <a:endParaRPr lang="en-US" dirty="0"/>
          </a:p>
        </p:txBody>
      </p:sp>
    </p:spTree>
    <p:extLst>
      <p:ext uri="{BB962C8B-B14F-4D97-AF65-F5344CB8AC3E}">
        <p14:creationId xmlns:p14="http://schemas.microsoft.com/office/powerpoint/2010/main" val="734882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many, many other ways for students to practice the skill of blending.</a:t>
            </a:r>
            <a:r>
              <a:rPr lang="en-US" baseline="0" dirty="0" smtClean="0"/>
              <a:t>  A few are shown on the screen along with a couple of websites where free materials are available for download. The point is that teachers will need to be creative and use their prep time to create some of these materials.  These materials can then be used over and over again.  Use whatever materials your school happens to have available to create the materials.  You may want to consider using a parent to help create these materials as well.  The activities can be used with the whole class.  They would also be wonderful to use for small group Tier 2 or 3 instruction.  </a:t>
            </a:r>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12</a:t>
            </a:fld>
            <a:endParaRPr lang="en-US" dirty="0"/>
          </a:p>
        </p:txBody>
      </p:sp>
    </p:spTree>
    <p:extLst>
      <p:ext uri="{BB962C8B-B14F-4D97-AF65-F5344CB8AC3E}">
        <p14:creationId xmlns:p14="http://schemas.microsoft.com/office/powerpoint/2010/main" val="3690035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Words-Reading automaticity is the next level of fluency we will explore.  </a:t>
            </a:r>
          </a:p>
          <a:p>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13</a:t>
            </a:fld>
            <a:endParaRPr lang="en-US" dirty="0"/>
          </a:p>
        </p:txBody>
      </p:sp>
    </p:spTree>
    <p:extLst>
      <p:ext uri="{BB962C8B-B14F-4D97-AF65-F5344CB8AC3E}">
        <p14:creationId xmlns:p14="http://schemas.microsoft.com/office/powerpoint/2010/main" val="5166708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One way of building automaticity with sight words, words with irregular patterns, or word types with which a student is having particular difficulty, is to conduct fluency activities at the word level.  Partner Practice and creation of a Word Recognition Chart are examples of such activities.  With Partner Practice, a higher performing</a:t>
            </a:r>
            <a:r>
              <a:rPr lang="en-US" sz="1200" kern="1200" baseline="0" dirty="0" smtClean="0">
                <a:solidFill>
                  <a:schemeClr val="tx1"/>
                </a:solidFill>
                <a:effectLst/>
                <a:latin typeface="Arial" charset="0"/>
                <a:ea typeface="ＭＳ Ｐゴシック" charset="0"/>
                <a:cs typeface="+mn-cs"/>
              </a:rPr>
              <a:t> student</a:t>
            </a:r>
            <a:r>
              <a:rPr lang="en-US" sz="1200" kern="1200" dirty="0" smtClean="0">
                <a:solidFill>
                  <a:schemeClr val="tx1"/>
                </a:solidFill>
                <a:effectLst/>
                <a:latin typeface="Arial" charset="0"/>
                <a:ea typeface="ＭＳ Ｐゴシック" charset="0"/>
                <a:cs typeface="+mn-cs"/>
              </a:rPr>
              <a:t> is paired with a student who needs fluency practice.  Use similar procedures as in indicated in the Rapid Sound Chart as presented in Activity 2.  Each student may use his/her set of </a:t>
            </a:r>
            <a:r>
              <a:rPr lang="en-US" sz="1200" u="sng" kern="1200" dirty="0" smtClean="0">
                <a:solidFill>
                  <a:schemeClr val="tx1"/>
                </a:solidFill>
                <a:effectLst/>
                <a:latin typeface="Arial" charset="0"/>
                <a:ea typeface="ＭＳ Ｐゴシック" charset="0"/>
                <a:cs typeface="+mn-cs"/>
              </a:rPr>
              <a:t>known but not fluent words</a:t>
            </a:r>
            <a:r>
              <a:rPr lang="en-US" sz="1200" kern="1200" dirty="0" smtClean="0">
                <a:solidFill>
                  <a:schemeClr val="tx1"/>
                </a:solidFill>
                <a:effectLst/>
                <a:latin typeface="Arial" charset="0"/>
                <a:ea typeface="ＭＳ Ｐゴシック" charset="0"/>
                <a:cs typeface="+mn-cs"/>
              </a:rPr>
              <a:t>.  Remember that this activity is practice on words that the student has been taught and can decode, but not with automaticity.  Preparing a </a:t>
            </a:r>
            <a:r>
              <a:rPr lang="en-US" sz="1200" u="sng" kern="1200" dirty="0" smtClean="0">
                <a:solidFill>
                  <a:schemeClr val="tx1"/>
                </a:solidFill>
                <a:effectLst/>
                <a:latin typeface="Arial" charset="0"/>
                <a:ea typeface="ＭＳ Ｐゴシック" charset="0"/>
                <a:cs typeface="+mn-cs"/>
              </a:rPr>
              <a:t>word recognition chart</a:t>
            </a:r>
            <a:r>
              <a:rPr lang="en-US" sz="1200" kern="1200" dirty="0" smtClean="0">
                <a:solidFill>
                  <a:schemeClr val="tx1"/>
                </a:solidFill>
                <a:effectLst/>
                <a:latin typeface="Arial" charset="0"/>
                <a:ea typeface="ＭＳ Ｐゴシック" charset="0"/>
                <a:cs typeface="+mn-cs"/>
              </a:rPr>
              <a:t> with randomly ordered known, but non-fluent words is a similar activity with a time requirement involved.  </a:t>
            </a:r>
          </a:p>
          <a:p>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14</a:t>
            </a:fld>
            <a:endParaRPr lang="en-US" dirty="0"/>
          </a:p>
        </p:txBody>
      </p:sp>
    </p:spTree>
    <p:extLst>
      <p:ext uri="{BB962C8B-B14F-4D97-AF65-F5344CB8AC3E}">
        <p14:creationId xmlns:p14="http://schemas.microsoft.com/office/powerpoint/2010/main" val="516670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ＭＳ Ｐゴシック" charset="0"/>
                <a:cs typeface="+mn-cs"/>
              </a:rPr>
              <a:t>We’re now ready</a:t>
            </a:r>
            <a:r>
              <a:rPr lang="en-US" sz="1200" kern="1200" baseline="0" dirty="0" smtClean="0">
                <a:solidFill>
                  <a:schemeClr val="tx1"/>
                </a:solidFill>
                <a:effectLst/>
                <a:latin typeface="Arial" charset="0"/>
                <a:ea typeface="ＭＳ Ｐゴシック" charset="0"/>
                <a:cs typeface="+mn-cs"/>
              </a:rPr>
              <a:t> to move on to developing reading fluency at the connected text level.  Again, “connected text” simply means reading phrases, sentences, and reading passages.  </a:t>
            </a:r>
            <a:r>
              <a:rPr lang="en-US" sz="1200" kern="1200" dirty="0" smtClean="0">
                <a:solidFill>
                  <a:schemeClr val="tx1"/>
                </a:solidFill>
                <a:effectLst/>
                <a:latin typeface="Arial" charset="0"/>
                <a:ea typeface="ＭＳ Ｐゴシック" charset="0"/>
                <a:cs typeface="+mn-cs"/>
              </a:rPr>
              <a:t>Building fluency at the connected text level is a concept most familiar to many teachers.  The next section focuses on this skill.</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16</a:t>
            </a:fld>
            <a:endParaRPr lang="en-US" dirty="0"/>
          </a:p>
        </p:txBody>
      </p:sp>
    </p:spTree>
    <p:extLst>
      <p:ext uri="{BB962C8B-B14F-4D97-AF65-F5344CB8AC3E}">
        <p14:creationId xmlns:p14="http://schemas.microsoft.com/office/powerpoint/2010/main" val="398599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more common strategies for developing connected text fluency include choral reading, timed repeated readings, and paired</a:t>
            </a:r>
            <a:r>
              <a:rPr lang="en-US" baseline="0" dirty="0" smtClean="0"/>
              <a:t> partner reading.  We will briefly discuss each of these.  </a:t>
            </a:r>
          </a:p>
          <a:p>
            <a:endParaRPr lang="en-US" baseline="0" dirty="0" smtClean="0"/>
          </a:p>
          <a:p>
            <a:r>
              <a:rPr lang="en-US" baseline="0" dirty="0" smtClean="0"/>
              <a:t>Teachers should remember that connected text fluency practice can happen using just phrases, single sentences, and passages.  The teacher will need to determine what option is needed for various students in his or her classroom.  </a:t>
            </a:r>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17</a:t>
            </a:fld>
            <a:endParaRPr lang="en-US" dirty="0"/>
          </a:p>
        </p:txBody>
      </p:sp>
    </p:spTree>
    <p:extLst>
      <p:ext uri="{BB962C8B-B14F-4D97-AF65-F5344CB8AC3E}">
        <p14:creationId xmlns:p14="http://schemas.microsoft.com/office/powerpoint/2010/main" val="913594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Fluency development can be an activity for the whole classroom as well as for partners.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Often teachers use round-robin reading, calling on individual children to read. But the disadvantages of round robin reading are numerous:  1) reduced amount of reading practice as it is distributed across many children, 2) voices that cannot be heard across the classroom, 3) embarrassed low-performing children, 4) off- task students, 5) management challenges emerging in the void when other students are not reading, and 6) boredom.</a:t>
            </a:r>
            <a:r>
              <a:rPr lang="en-US" sz="1200" kern="1200" baseline="0" dirty="0" smtClean="0">
                <a:solidFill>
                  <a:schemeClr val="tx1"/>
                </a:solidFill>
                <a:effectLst/>
                <a:latin typeface="Arial" charset="0"/>
                <a:ea typeface="ＭＳ Ｐゴシック" charset="0"/>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effectLst/>
              <a:latin typeface="Arial" charset="0"/>
              <a:ea typeface="ＭＳ Ｐゴシック" charset="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smtClean="0">
                <a:solidFill>
                  <a:schemeClr val="tx1"/>
                </a:solidFill>
                <a:effectLst/>
                <a:latin typeface="Arial" charset="0"/>
                <a:ea typeface="ＭＳ Ｐゴシック" charset="0"/>
                <a:cs typeface="+mn-cs"/>
              </a:rPr>
              <a:t>Instead, teachers should try to incorporate other procedures including choral reading when reading stories within their classrooms.  </a:t>
            </a:r>
            <a:endParaRPr lang="en-US" dirty="0" smtClean="0"/>
          </a:p>
          <a:p>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18</a:t>
            </a:fld>
            <a:endParaRPr lang="en-US" dirty="0"/>
          </a:p>
        </p:txBody>
      </p:sp>
    </p:spTree>
    <p:extLst>
      <p:ext uri="{BB962C8B-B14F-4D97-AF65-F5344CB8AC3E}">
        <p14:creationId xmlns:p14="http://schemas.microsoft.com/office/powerpoint/2010/main" val="681737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There are a number of alternatives</a:t>
            </a:r>
            <a:r>
              <a:rPr lang="en-US" sz="1200" kern="1200" baseline="0" dirty="0" smtClean="0">
                <a:solidFill>
                  <a:schemeClr val="tx1"/>
                </a:solidFill>
                <a:effectLst/>
                <a:latin typeface="Arial" charset="0"/>
                <a:ea typeface="ＭＳ Ｐゴシック" charset="0"/>
                <a:cs typeface="+mn-cs"/>
              </a:rPr>
              <a:t> that teachers can use to round robin reading.  Some of these are listed on a screen.  Generally, a teacher would want to pick two or so to use during one class period.  Each of these are explained in the Handout </a:t>
            </a:r>
            <a:r>
              <a:rPr lang="en-US" sz="1200" i="1" kern="1200" baseline="0" dirty="0" smtClean="0">
                <a:solidFill>
                  <a:schemeClr val="tx1"/>
                </a:solidFill>
                <a:effectLst/>
                <a:latin typeface="Arial" charset="0"/>
                <a:ea typeface="ＭＳ Ｐゴシック" charset="0"/>
                <a:cs typeface="+mn-cs"/>
              </a:rPr>
              <a:t>Alternative Procedures for Whole Class Reading.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i="1" kern="1200" baseline="0" dirty="0" smtClean="0">
              <a:solidFill>
                <a:schemeClr val="tx1"/>
              </a:solidFill>
              <a:effectLst/>
              <a:latin typeface="Arial" charset="0"/>
              <a:ea typeface="ＭＳ Ｐゴシック" charset="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Practice Activity #2 gives you an opportunity to learn about various ways to incorporate whole class fluency practice into a daily routine.  Resource #2A lists options and explanations for integrating fluency development into a classroom setting.  Resource #2B gives directions for watching a video of Dr. Anita Archer, a nationally known educational consultant, demonstrating different fluency practice routines during whole class passage reading. As you view the Alternative Passage Reading video, please identify the procedures modeled and the effective instructional strategies used to engage all students.</a:t>
            </a:r>
          </a:p>
          <a:p>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19</a:t>
            </a:fld>
            <a:endParaRPr lang="en-US" dirty="0"/>
          </a:p>
        </p:txBody>
      </p:sp>
    </p:spTree>
    <p:extLst>
      <p:ext uri="{BB962C8B-B14F-4D97-AF65-F5344CB8AC3E}">
        <p14:creationId xmlns:p14="http://schemas.microsoft.com/office/powerpoint/2010/main" val="2646700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activity may take 50</a:t>
            </a:r>
            <a:r>
              <a:rPr lang="en-US" baseline="0" dirty="0" smtClean="0"/>
              <a:t> to 60 minutes to complete.  </a:t>
            </a:r>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20</a:t>
            </a:fld>
            <a:endParaRPr lang="en-US" dirty="0"/>
          </a:p>
        </p:txBody>
      </p:sp>
    </p:spTree>
    <p:extLst>
      <p:ext uri="{BB962C8B-B14F-4D97-AF65-F5344CB8AC3E}">
        <p14:creationId xmlns:p14="http://schemas.microsoft.com/office/powerpoint/2010/main" val="4027560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Repeated readings are probably the most common researched-based method of increasing student’s fluency once accuracy has been achieved.  Simply</a:t>
            </a:r>
            <a:r>
              <a:rPr lang="en-US" baseline="0" dirty="0" smtClean="0"/>
              <a:t> put, repeated readings have the student reading the same piece of text over again several times with the goal of increasing their rate and expression as they read.  </a:t>
            </a:r>
          </a:p>
          <a:p>
            <a:endParaRPr lang="en-US" baseline="0" dirty="0" smtClean="0"/>
          </a:p>
          <a:p>
            <a:r>
              <a:rPr lang="en-US" baseline="0" dirty="0" smtClean="0"/>
              <a:t>This can be done in several different ways.  In partner reading, two students are grouped in pairs who are near the same reading level.  Essentially, they take turn reading the same passages to their partners.  In timed readings, an individual student uses a timer to keep track of their reading.  The student tracks their progress on a chart to see how their speed improves over the course of reading the passage several times.  </a:t>
            </a:r>
          </a:p>
          <a:p>
            <a:endParaRPr lang="en-US" baseline="0" dirty="0" smtClean="0"/>
          </a:p>
          <a:p>
            <a:r>
              <a:rPr lang="en-US" baseline="0" dirty="0" smtClean="0"/>
              <a:t>Echo reading is an activity in which the student follows along with their finger while the teacher reads a short passage.  Once the teacher stops, the student </a:t>
            </a:r>
            <a:r>
              <a:rPr lang="en-US" baseline="0" dirty="0" err="1" smtClean="0"/>
              <a:t>echos</a:t>
            </a:r>
            <a:r>
              <a:rPr lang="en-US" baseline="0" dirty="0" smtClean="0"/>
              <a:t> back what the teacher just read.  Finally, with tape assistance reading, if their happens to be a tape recorder available in the school, the student listens to a passage that has been recorded on tape by the teacher or another adult.  The student can then practice reading in unison with the teacher.  </a:t>
            </a:r>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21</a:t>
            </a:fld>
            <a:endParaRPr lang="en-US" dirty="0"/>
          </a:p>
        </p:txBody>
      </p:sp>
    </p:spTree>
    <p:extLst>
      <p:ext uri="{BB962C8B-B14F-4D97-AF65-F5344CB8AC3E}">
        <p14:creationId xmlns:p14="http://schemas.microsoft.com/office/powerpoint/2010/main" val="913868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 and practice on </a:t>
            </a:r>
            <a:r>
              <a:rPr lang="en-US" baseline="0" dirty="0" smtClean="0"/>
              <a:t>reading fluency can occur a number of places during daily reading instruction either during whole group instruction or during small group instruction in Tier 2.  Ideas for incorporating reading fluency into your reading curriculum will be discussed throughout this presentation.  </a:t>
            </a:r>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2</a:t>
            </a:fld>
            <a:endParaRPr lang="en-US"/>
          </a:p>
        </p:txBody>
      </p:sp>
    </p:spTree>
    <p:extLst>
      <p:ext uri="{BB962C8B-B14F-4D97-AF65-F5344CB8AC3E}">
        <p14:creationId xmlns:p14="http://schemas.microsoft.com/office/powerpoint/2010/main" val="3945065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It is important to remember that when practicing reading fluency, teachers should select reading passages that the student can already read with accuracy – that is with at least 95% accuracy. </a:t>
            </a:r>
            <a:r>
              <a:rPr lang="en-US" sz="1200" kern="1200" baseline="0" dirty="0" smtClean="0">
                <a:solidFill>
                  <a:schemeClr val="tx1"/>
                </a:solidFill>
                <a:effectLst/>
                <a:latin typeface="Arial" charset="0"/>
                <a:ea typeface="ＭＳ Ｐゴシック" charset="0"/>
                <a:cs typeface="+mn-cs"/>
              </a:rPr>
              <a:t> </a:t>
            </a:r>
            <a:r>
              <a:rPr lang="en-US" sz="1200" kern="1200" dirty="0" smtClean="0">
                <a:solidFill>
                  <a:schemeClr val="tx1"/>
                </a:solidFill>
                <a:effectLst/>
                <a:latin typeface="Arial" charset="0"/>
                <a:ea typeface="ＭＳ Ｐゴシック" charset="0"/>
                <a:cs typeface="+mn-cs"/>
              </a:rPr>
              <a:t>When planning repeated readings, teachers should </a:t>
            </a:r>
            <a:r>
              <a:rPr lang="en-US" sz="1200" b="1" kern="1200" dirty="0" smtClean="0">
                <a:solidFill>
                  <a:schemeClr val="tx1"/>
                </a:solidFill>
                <a:effectLst/>
                <a:latin typeface="Arial" charset="0"/>
                <a:ea typeface="ＭＳ Ｐゴシック" charset="0"/>
                <a:cs typeface="+mn-cs"/>
              </a:rPr>
              <a:t>select passages of 50-200</a:t>
            </a:r>
            <a:r>
              <a:rPr lang="en-US" sz="1200" kern="1200" dirty="0" smtClean="0">
                <a:solidFill>
                  <a:schemeClr val="tx1"/>
                </a:solidFill>
                <a:effectLst/>
                <a:latin typeface="Arial" charset="0"/>
                <a:ea typeface="ＭＳ Ｐゴシック" charset="0"/>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22</a:t>
            </a:fld>
            <a:endParaRPr lang="en-US" dirty="0"/>
          </a:p>
        </p:txBody>
      </p:sp>
    </p:spTree>
    <p:extLst>
      <p:ext uri="{BB962C8B-B14F-4D97-AF65-F5344CB8AC3E}">
        <p14:creationId xmlns:p14="http://schemas.microsoft.com/office/powerpoint/2010/main" val="636493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reading</a:t>
            </a:r>
            <a:r>
              <a:rPr lang="en-US" baseline="0" dirty="0" smtClean="0"/>
              <a:t> fluency starts at the letter-sound level and moves all the way up to the connected text level.  This presentation has provided teachers with ideas for working on fluency at all of these levels.  </a:t>
            </a:r>
          </a:p>
          <a:p>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One important point to remember that the point of working on reading fluency is to aid in comprehension – the ultimate goal of reading.  As the experts in the reading field state, </a:t>
            </a:r>
            <a:r>
              <a:rPr lang="ja-JP" altLang="en-US" dirty="0" smtClean="0">
                <a:latin typeface="Arial" charset="0"/>
                <a:ea typeface="ＭＳ Ｐゴシック" charset="0"/>
                <a:cs typeface="ＭＳ Ｐゴシック" charset="0"/>
              </a:rPr>
              <a:t>“</a:t>
            </a:r>
            <a:r>
              <a:rPr lang="en-US" dirty="0" smtClean="0">
                <a:latin typeface="Arial" charset="0"/>
                <a:ea typeface="ＭＳ Ｐゴシック" charset="0"/>
                <a:cs typeface="ＭＳ Ｐゴシック" charset="0"/>
              </a:rPr>
              <a:t>Fluency is not an end in itself, but a critical gateway to comprehension.  Fluent reading frees resources to process meaning.</a:t>
            </a:r>
            <a:r>
              <a:rPr lang="ja-JP" altLang="en-US" dirty="0" smtClean="0">
                <a:latin typeface="Arial" charset="0"/>
                <a:ea typeface="ＭＳ Ｐゴシック" charset="0"/>
                <a:cs typeface="ＭＳ Ｐゴシック" charset="0"/>
              </a:rPr>
              <a:t>”</a:t>
            </a:r>
            <a:r>
              <a:rPr lang="en-US" altLang="ja-JP" dirty="0" smtClean="0">
                <a:latin typeface="Arial" charset="0"/>
                <a:ea typeface="ＭＳ Ｐゴシック" charset="0"/>
                <a:cs typeface="ＭＳ Ｐゴシック" charset="0"/>
              </a:rPr>
              <a:t>  This</a:t>
            </a:r>
            <a:r>
              <a:rPr lang="en-US" altLang="ja-JP" baseline="0" dirty="0" smtClean="0">
                <a:latin typeface="Arial" charset="0"/>
                <a:ea typeface="ＭＳ Ｐゴシック" charset="0"/>
                <a:cs typeface="ＭＳ Ｐゴシック" charset="0"/>
              </a:rPr>
              <a:t> is why it is important that FSM teachers understand the concept of reading fluency as well as provide opportunities for students to develop reading fluency at all levels.  </a:t>
            </a:r>
            <a:endParaRPr lang="en-US" dirty="0" smtClean="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23</a:t>
            </a:fld>
            <a:endParaRPr lang="en-US" dirty="0"/>
          </a:p>
        </p:txBody>
      </p:sp>
    </p:spTree>
    <p:extLst>
      <p:ext uri="{BB962C8B-B14F-4D97-AF65-F5344CB8AC3E}">
        <p14:creationId xmlns:p14="http://schemas.microsoft.com/office/powerpoint/2010/main" val="3328005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When many educators hear the words “fluency development,” they automatically think of fluency development at the connected text level such as in reading passages or books.  However, for young readers, as well as older struggling readers, fluency development starts at a much more basic level.  Let’s take a look at fluency development of these lower level skills.  </a:t>
            </a:r>
          </a:p>
          <a:p>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3</a:t>
            </a:fld>
            <a:endParaRPr lang="en-US" dirty="0"/>
          </a:p>
        </p:txBody>
      </p:sp>
    </p:spTree>
    <p:extLst>
      <p:ext uri="{BB962C8B-B14F-4D97-AF65-F5344CB8AC3E}">
        <p14:creationId xmlns:p14="http://schemas.microsoft.com/office/powerpoint/2010/main" val="3722708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Before doing so, however, let’s look at some general critical elements of fluency instruction no matter</a:t>
            </a:r>
            <a:r>
              <a:rPr lang="en-US" baseline="0" dirty="0" smtClean="0"/>
              <a:t> if a teacher is working on fluency at the letter-sound level or passage level.  </a:t>
            </a:r>
            <a:endParaRPr lang="en-US" dirty="0" smtClean="0"/>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Certain critical elements of fluency instruction have been shown to increase student gains. </a:t>
            </a:r>
            <a:r>
              <a:rPr lang="en-US" sz="1200" b="1" kern="1200" dirty="0" smtClean="0">
                <a:solidFill>
                  <a:schemeClr val="tx1"/>
                </a:solidFill>
                <a:effectLst/>
                <a:latin typeface="Arial" charset="0"/>
                <a:ea typeface="ＭＳ Ｐゴシック" charset="0"/>
                <a:cs typeface="+mn-cs"/>
              </a:rPr>
              <a:t>Sufficient practice</a:t>
            </a:r>
            <a:r>
              <a:rPr lang="en-US" sz="1200" kern="1200" dirty="0" smtClean="0">
                <a:solidFill>
                  <a:schemeClr val="tx1"/>
                </a:solidFill>
                <a:effectLst/>
                <a:latin typeface="Arial" charset="0"/>
                <a:ea typeface="ＭＳ Ｐゴシック" charset="0"/>
                <a:cs typeface="+mn-cs"/>
              </a:rPr>
              <a:t>, through brief, multiple opportunities each day, should be provided along with corrective feedback.  For example, after</a:t>
            </a:r>
            <a:r>
              <a:rPr lang="en-US" sz="1200" kern="1200" baseline="0" dirty="0" smtClean="0">
                <a:solidFill>
                  <a:schemeClr val="tx1"/>
                </a:solidFill>
                <a:effectLst/>
                <a:latin typeface="Arial" charset="0"/>
                <a:ea typeface="ＭＳ Ｐゴシック" charset="0"/>
                <a:cs typeface="+mn-cs"/>
              </a:rPr>
              <a:t> whole group instruction has taken place, students can work with partners for 10-15 minutes on reading fluency,  Or, during differentiated Tier 2 reading time, a couple of days each week could be spent on fluency development depending on if the child needs practice with letter sounds, sight words, etc.  </a:t>
            </a:r>
            <a:endParaRPr lang="en-US" sz="1200" kern="1200" dirty="0" smtClean="0">
              <a:solidFill>
                <a:schemeClr val="tx1"/>
              </a:solidFill>
              <a:effectLst/>
              <a:latin typeface="Arial" charset="0"/>
              <a:ea typeface="ＭＳ Ｐゴシック" charset="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1" kern="1200" dirty="0" smtClean="0">
              <a:solidFill>
                <a:schemeClr val="tx1"/>
              </a:solidFill>
              <a:effectLst/>
              <a:latin typeface="Arial" charset="0"/>
              <a:ea typeface="ＭＳ Ｐゴシック" charset="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kern="1200" dirty="0" smtClean="0">
                <a:solidFill>
                  <a:schemeClr val="tx1"/>
                </a:solidFill>
                <a:effectLst/>
                <a:latin typeface="Arial" charset="0"/>
                <a:ea typeface="ＭＳ Ｐゴシック" charset="0"/>
                <a:cs typeface="+mn-cs"/>
              </a:rPr>
              <a:t>Goals</a:t>
            </a:r>
            <a:r>
              <a:rPr lang="en-US" sz="1200" kern="1200" dirty="0" smtClean="0">
                <a:solidFill>
                  <a:schemeClr val="tx1"/>
                </a:solidFill>
                <a:effectLst/>
                <a:latin typeface="Arial" charset="0"/>
                <a:ea typeface="ＭＳ Ｐゴシック" charset="0"/>
                <a:cs typeface="+mn-cs"/>
              </a:rPr>
              <a:t> should be set that allow students to systematically increase the rate of responses.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It is important that teachers continue to </a:t>
            </a:r>
            <a:r>
              <a:rPr lang="en-US" sz="1200" b="1" kern="1200" dirty="0" smtClean="0">
                <a:solidFill>
                  <a:schemeClr val="tx1"/>
                </a:solidFill>
                <a:effectLst/>
                <a:latin typeface="Arial" charset="0"/>
                <a:ea typeface="ＭＳ Ｐゴシック" charset="0"/>
                <a:cs typeface="+mn-cs"/>
              </a:rPr>
              <a:t>differentiate instruction</a:t>
            </a:r>
            <a:r>
              <a:rPr lang="en-US" sz="1200" kern="1200" dirty="0" smtClean="0">
                <a:solidFill>
                  <a:schemeClr val="tx1"/>
                </a:solidFill>
                <a:effectLst/>
                <a:latin typeface="Arial" charset="0"/>
                <a:ea typeface="ＭＳ Ｐゴシック" charset="0"/>
                <a:cs typeface="+mn-cs"/>
              </a:rPr>
              <a:t> based on data and student needs, and keep in mind that </a:t>
            </a:r>
            <a:r>
              <a:rPr lang="en-US" sz="1200" b="1" kern="1200" dirty="0" smtClean="0">
                <a:solidFill>
                  <a:schemeClr val="tx1"/>
                </a:solidFill>
                <a:effectLst/>
                <a:latin typeface="Arial" charset="0"/>
                <a:ea typeface="ＭＳ Ｐゴシック" charset="0"/>
                <a:cs typeface="+mn-cs"/>
              </a:rPr>
              <a:t>fluency instruction</a:t>
            </a:r>
            <a:r>
              <a:rPr lang="en-US" sz="1200" kern="1200" dirty="0" smtClean="0">
                <a:solidFill>
                  <a:schemeClr val="tx1"/>
                </a:solidFill>
                <a:effectLst/>
                <a:latin typeface="Arial" charset="0"/>
                <a:ea typeface="ＭＳ Ｐゴシック" charset="0"/>
                <a:cs typeface="+mn-cs"/>
              </a:rPr>
              <a:t> is </a:t>
            </a:r>
            <a:r>
              <a:rPr lang="en-US" sz="1200" u="sng" kern="1200" dirty="0" smtClean="0">
                <a:solidFill>
                  <a:schemeClr val="tx1"/>
                </a:solidFill>
                <a:effectLst/>
                <a:latin typeface="Arial" charset="0"/>
                <a:ea typeface="ＭＳ Ｐゴシック" charset="0"/>
                <a:cs typeface="+mn-cs"/>
              </a:rPr>
              <a:t>not</a:t>
            </a:r>
            <a:r>
              <a:rPr lang="en-US" sz="1200" kern="1200" dirty="0" smtClean="0">
                <a:solidFill>
                  <a:schemeClr val="tx1"/>
                </a:solidFill>
                <a:effectLst/>
                <a:latin typeface="Arial" charset="0"/>
                <a:ea typeface="ＭＳ Ｐゴシック" charset="0"/>
                <a:cs typeface="+mn-cs"/>
              </a:rPr>
              <a:t> a replacement for reading instruction.  Teachers should remember that integrating</a:t>
            </a:r>
            <a:r>
              <a:rPr lang="en-US" sz="1200" kern="1200" baseline="0" dirty="0" smtClean="0">
                <a:solidFill>
                  <a:schemeClr val="tx1"/>
                </a:solidFill>
                <a:effectLst/>
                <a:latin typeface="Arial" charset="0"/>
                <a:ea typeface="ＭＳ Ｐゴシック" charset="0"/>
                <a:cs typeface="+mn-cs"/>
              </a:rPr>
              <a:t> reading fluency opportunities into your weekly lesson plan takes time.  Teachers must decide at what level fluency practice should happen,  prepare the materials, model for students how fluency practice should be conducted.  </a:t>
            </a:r>
            <a:endParaRPr lang="en-US" sz="1200" kern="1200" dirty="0" smtClean="0">
              <a:solidFill>
                <a:schemeClr val="tx1"/>
              </a:solidFill>
              <a:effectLst/>
              <a:latin typeface="Arial" charset="0"/>
              <a:ea typeface="ＭＳ Ｐゴシック" charset="0"/>
              <a:cs typeface="+mn-cs"/>
            </a:endParaRPr>
          </a:p>
          <a:p>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4</a:t>
            </a:fld>
            <a:endParaRPr lang="en-US" dirty="0"/>
          </a:p>
        </p:txBody>
      </p:sp>
    </p:spTree>
    <p:extLst>
      <p:ext uri="{BB962C8B-B14F-4D97-AF65-F5344CB8AC3E}">
        <p14:creationId xmlns:p14="http://schemas.microsoft.com/office/powerpoint/2010/main" val="996741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Let’s start </a:t>
            </a:r>
            <a:r>
              <a:rPr lang="en-US" sz="1200" u="none" kern="1200" dirty="0" smtClean="0">
                <a:solidFill>
                  <a:schemeClr val="tx1"/>
                </a:solidFill>
                <a:effectLst/>
                <a:latin typeface="Arial" charset="0"/>
                <a:ea typeface="ＭＳ Ｐゴシック" charset="0"/>
                <a:cs typeface="+mn-cs"/>
              </a:rPr>
              <a:t>with ideas for </a:t>
            </a:r>
            <a:r>
              <a:rPr lang="en-US" sz="1200" u="sng" kern="1200" dirty="0" smtClean="0">
                <a:solidFill>
                  <a:schemeClr val="tx1"/>
                </a:solidFill>
                <a:effectLst/>
                <a:latin typeface="Arial" charset="0"/>
                <a:ea typeface="ＭＳ Ｐゴシック" charset="0"/>
                <a:cs typeface="+mn-cs"/>
              </a:rPr>
              <a:t>letter-sound</a:t>
            </a:r>
            <a:r>
              <a:rPr lang="en-US" sz="1200" kern="1200" dirty="0" smtClean="0">
                <a:solidFill>
                  <a:schemeClr val="tx1"/>
                </a:solidFill>
                <a:effectLst/>
                <a:latin typeface="Arial" charset="0"/>
                <a:ea typeface="ＭＳ Ｐゴシック" charset="0"/>
                <a:cs typeface="+mn-cs"/>
              </a:rPr>
              <a:t> automaticity.  </a:t>
            </a:r>
          </a:p>
          <a:p>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5</a:t>
            </a:fld>
            <a:endParaRPr lang="en-US" dirty="0"/>
          </a:p>
        </p:txBody>
      </p:sp>
    </p:spTree>
    <p:extLst>
      <p:ext uri="{BB962C8B-B14F-4D97-AF65-F5344CB8AC3E}">
        <p14:creationId xmlns:p14="http://schemas.microsoft.com/office/powerpoint/2010/main" val="3010648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To work on letter-sound fluency, first develop a set of letters that have been previously introduced through direct instruction (will change as new letters are introduced).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Then develop a matrix with</a:t>
            </a:r>
            <a:r>
              <a:rPr lang="en-US" baseline="0" dirty="0" smtClean="0"/>
              <a:t> those letters into a practice set.  Students are then given one minute to read as many letter sounds as possible within one minute.  </a:t>
            </a:r>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6</a:t>
            </a:fld>
            <a:endParaRPr lang="en-US" dirty="0"/>
          </a:p>
        </p:txBody>
      </p:sp>
    </p:spTree>
    <p:extLst>
      <p:ext uri="{BB962C8B-B14F-4D97-AF65-F5344CB8AC3E}">
        <p14:creationId xmlns:p14="http://schemas.microsoft.com/office/powerpoint/2010/main" val="277082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goal is for students to be </a:t>
            </a:r>
            <a:r>
              <a:rPr lang="en-US" dirty="0" smtClean="0"/>
              <a:t>able to respond to each letter-sound within one second.  Use the matrix on consecutive days in a week to see if students can increase their fluency</a:t>
            </a:r>
            <a:r>
              <a:rPr lang="en-US" baseline="0" dirty="0" smtClean="0"/>
              <a:t> (for an example, see the previous slide).  </a:t>
            </a: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As students master letter sound, they should be removed from the set and used only occasionally</a:t>
            </a:r>
            <a:r>
              <a:rPr lang="en-US" baseline="0" dirty="0" smtClean="0"/>
              <a:t> for review.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If you notice that particular students are having difficult with certain letters, go back and reteach that letter.  </a:t>
            </a:r>
            <a:endParaRPr lang="en-US" dirty="0" smtClean="0"/>
          </a:p>
          <a:p>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7</a:t>
            </a:fld>
            <a:endParaRPr lang="en-US" dirty="0"/>
          </a:p>
        </p:txBody>
      </p:sp>
    </p:spTree>
    <p:extLst>
      <p:ext uri="{BB962C8B-B14F-4D97-AF65-F5344CB8AC3E}">
        <p14:creationId xmlns:p14="http://schemas.microsoft.com/office/powerpoint/2010/main" val="277082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Let’s move on to building fluency with blending sounds into words.  This can be a difficult skill for some children.  </a:t>
            </a:r>
          </a:p>
          <a:p>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9</a:t>
            </a:fld>
            <a:endParaRPr lang="en-US" dirty="0"/>
          </a:p>
        </p:txBody>
      </p:sp>
    </p:spTree>
    <p:extLst>
      <p:ext uri="{BB962C8B-B14F-4D97-AF65-F5344CB8AC3E}">
        <p14:creationId xmlns:p14="http://schemas.microsoft.com/office/powerpoint/2010/main" val="1070463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Blending is the ability to smoothly and fluidly combine individual sounds or phonemes in a word together into a meaningful word.  Research from the National Reading Panel report indicates that students’ achievement levels increase when students are </a:t>
            </a:r>
            <a:r>
              <a:rPr lang="en-US" sz="1200" u="sng" kern="1200" dirty="0" smtClean="0">
                <a:solidFill>
                  <a:schemeClr val="tx1"/>
                </a:solidFill>
                <a:effectLst/>
                <a:latin typeface="Arial" charset="0"/>
                <a:ea typeface="ＭＳ Ｐゴシック" charset="0"/>
                <a:cs typeface="+mn-cs"/>
              </a:rPr>
              <a:t>explicitly taught</a:t>
            </a:r>
            <a:r>
              <a:rPr lang="en-US" sz="1200" kern="1200" dirty="0" smtClean="0">
                <a:solidFill>
                  <a:schemeClr val="tx1"/>
                </a:solidFill>
                <a:effectLst/>
                <a:latin typeface="Arial" charset="0"/>
                <a:ea typeface="ＭＳ Ｐゴシック" charset="0"/>
                <a:cs typeface="+mn-cs"/>
              </a:rPr>
              <a:t> blending skills.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ＭＳ Ｐゴシック" charset="0"/>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ＭＳ Ｐゴシック" charset="0"/>
                <a:cs typeface="+mn-cs"/>
              </a:rPr>
              <a:t>While many students learn to blend with ease and automatically, some do not.  These are the students who require specific </a:t>
            </a:r>
            <a:r>
              <a:rPr lang="en-US" sz="1200" u="sng" kern="1200" dirty="0" smtClean="0">
                <a:solidFill>
                  <a:schemeClr val="tx1"/>
                </a:solidFill>
                <a:effectLst/>
                <a:latin typeface="Arial" charset="0"/>
                <a:ea typeface="ＭＳ Ｐゴシック" charset="0"/>
                <a:cs typeface="+mn-cs"/>
              </a:rPr>
              <a:t>direct instruction</a:t>
            </a:r>
            <a:r>
              <a:rPr lang="en-US" sz="1200" kern="1200" dirty="0" smtClean="0">
                <a:solidFill>
                  <a:schemeClr val="tx1"/>
                </a:solidFill>
                <a:effectLst/>
                <a:latin typeface="Arial" charset="0"/>
                <a:ea typeface="ＭＳ Ｐゴシック" charset="0"/>
                <a:cs typeface="+mn-cs"/>
              </a:rPr>
              <a:t> and </a:t>
            </a:r>
            <a:r>
              <a:rPr lang="en-US" sz="1200" u="sng" kern="1200" dirty="0" smtClean="0">
                <a:solidFill>
                  <a:schemeClr val="tx1"/>
                </a:solidFill>
                <a:effectLst/>
                <a:latin typeface="Arial" charset="0"/>
                <a:ea typeface="ＭＳ Ｐゴシック" charset="0"/>
                <a:cs typeface="+mn-cs"/>
              </a:rPr>
              <a:t>continual practice</a:t>
            </a:r>
            <a:r>
              <a:rPr lang="en-US" sz="1200" kern="1200" dirty="0" smtClean="0">
                <a:solidFill>
                  <a:schemeClr val="tx1"/>
                </a:solidFill>
                <a:effectLst/>
                <a:latin typeface="Arial" charset="0"/>
                <a:ea typeface="ＭＳ Ｐゴシック" charset="0"/>
                <a:cs typeface="+mn-cs"/>
              </a:rPr>
              <a:t> in order to acquire this skill.  Fortunately, there are strategies teachers can use to help students learn how to blend sounds.  </a:t>
            </a:r>
            <a:endParaRPr lang="en-US" dirty="0"/>
          </a:p>
        </p:txBody>
      </p:sp>
      <p:sp>
        <p:nvSpPr>
          <p:cNvPr id="4" name="Slide Number Placeholder 3"/>
          <p:cNvSpPr>
            <a:spLocks noGrp="1"/>
          </p:cNvSpPr>
          <p:nvPr>
            <p:ph type="sldNum" sz="quarter" idx="10"/>
          </p:nvPr>
        </p:nvSpPr>
        <p:spPr/>
        <p:txBody>
          <a:bodyPr/>
          <a:lstStyle/>
          <a:p>
            <a:fld id="{F7F9A351-0A7A-BC4F-B299-47D55685FB74}" type="slidenum">
              <a:rPr lang="en-US" smtClean="0"/>
              <a:pPr/>
              <a:t>10</a:t>
            </a:fld>
            <a:endParaRPr lang="en-US" dirty="0"/>
          </a:p>
        </p:txBody>
      </p:sp>
    </p:spTree>
    <p:extLst>
      <p:ext uri="{BB962C8B-B14F-4D97-AF65-F5344CB8AC3E}">
        <p14:creationId xmlns:p14="http://schemas.microsoft.com/office/powerpoint/2010/main" val="734882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6FC6286-5422-7F40-B0A8-6FED06B50FE3}"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3D2D16-127C-AE4C-B791-D6715B21818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97C6DE8C-5634-9F4C-B3A0-BBD4F3B3F6E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CFB00A5-999E-F447-B8D4-FE21C0EAF589}"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9559545-E4D0-E943-8D85-BF21580F2016}"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dirty="0"/>
          </a:p>
        </p:txBody>
      </p:sp>
      <p:sp>
        <p:nvSpPr>
          <p:cNvPr id="10" name="Slide Number Placeholder 9"/>
          <p:cNvSpPr>
            <a:spLocks noGrp="1"/>
          </p:cNvSpPr>
          <p:nvPr>
            <p:ph type="sldNum" sz="quarter" idx="16"/>
          </p:nvPr>
        </p:nvSpPr>
        <p:spPr/>
        <p:txBody>
          <a:bodyPr rtlCol="0"/>
          <a:lstStyle/>
          <a:p>
            <a:fld id="{56AE8A9A-7039-2E44-8D0D-EAA1D1F2E614}"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dirty="0"/>
          </a:p>
        </p:txBody>
      </p:sp>
      <p:sp>
        <p:nvSpPr>
          <p:cNvPr id="12" name="Slide Number Placeholder 11"/>
          <p:cNvSpPr>
            <a:spLocks noGrp="1"/>
          </p:cNvSpPr>
          <p:nvPr>
            <p:ph type="sldNum" sz="quarter" idx="16"/>
          </p:nvPr>
        </p:nvSpPr>
        <p:spPr/>
        <p:txBody>
          <a:bodyPr rtlCol="0"/>
          <a:lstStyle/>
          <a:p>
            <a:fld id="{6D2D0380-C4CF-4F4E-805A-EDF42B0F0CF6}"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9BC9661-7FD8-3A44-97AC-EC3AF79C019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714070B-0E12-8B44-ABDC-CC412B2469F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A9E5BAD-CA12-8A4D-A69F-F71A2FAFCC99}"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4581482-77B3-1F47-A1AE-E1C792A77CEF}"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Drag picture to placeholder or click icon to add</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35827AD-B661-B24C-A599-5BE5988F6D7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www.havefunteaching.com/activities/phonics-activities/cvc-activities" TargetMode="External"/><Relationship Id="rId4" Type="http://schemas.openxmlformats.org/officeDocument/2006/relationships/hyperlink" Target="http://www.funfonix.com/book1/" TargetMode="External"/><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600200"/>
            <a:ext cx="7239000" cy="2667000"/>
          </a:xfrm>
          <a:solidFill>
            <a:schemeClr val="bg1"/>
          </a:solidFill>
        </p:spPr>
        <p:txBody>
          <a:bodyPr>
            <a:normAutofit/>
          </a:bodyPr>
          <a:lstStyle/>
          <a:p>
            <a:pPr algn="ctr"/>
            <a:r>
              <a:rPr lang="en-US" sz="5400" dirty="0" smtClean="0">
                <a:solidFill>
                  <a:srgbClr val="008000"/>
                </a:solidFill>
                <a:effectLst>
                  <a:outerShdw blurRad="50800" dist="38100" dir="2700000" algn="tl" rotWithShape="0">
                    <a:srgbClr val="000000">
                      <a:alpha val="43000"/>
                    </a:srgbClr>
                  </a:outerShdw>
                </a:effectLst>
              </a:rPr>
              <a:t>Developing reading fluency</a:t>
            </a:r>
            <a:endParaRPr lang="en-US" sz="5400" b="1" dirty="0">
              <a:solidFill>
                <a:schemeClr val="accent1"/>
              </a:solidFill>
            </a:endParaRPr>
          </a:p>
        </p:txBody>
      </p:sp>
      <p:sp>
        <p:nvSpPr>
          <p:cNvPr id="3" name="Subtitle 2"/>
          <p:cNvSpPr>
            <a:spLocks noGrp="1"/>
          </p:cNvSpPr>
          <p:nvPr>
            <p:ph type="subTitle" idx="1"/>
          </p:nvPr>
        </p:nvSpPr>
        <p:spPr>
          <a:xfrm>
            <a:off x="1371600" y="4343400"/>
            <a:ext cx="6705600" cy="685800"/>
          </a:xfrm>
        </p:spPr>
        <p:txBody>
          <a:bodyPr/>
          <a:lstStyle/>
          <a:p>
            <a:pPr algn="ctr"/>
            <a:r>
              <a:rPr lang="en-US" dirty="0" smtClean="0">
                <a:solidFill>
                  <a:srgbClr val="527E56"/>
                </a:solidFill>
              </a:rPr>
              <a:t>A Project LIFT Training Module</a:t>
            </a:r>
            <a:endParaRPr lang="en-US" dirty="0">
              <a:solidFill>
                <a:srgbClr val="527E56"/>
              </a:solidFill>
            </a:endParaRPr>
          </a:p>
        </p:txBody>
      </p:sp>
      <p:pic>
        <p:nvPicPr>
          <p:cNvPr id="5" name="Picture 4" descr="Lift_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28" y="0"/>
            <a:ext cx="2352676" cy="1447800"/>
          </a:xfrm>
          <a:prstGeom prst="rect">
            <a:avLst/>
          </a:prstGeom>
        </p:spPr>
      </p:pic>
      <p:sp>
        <p:nvSpPr>
          <p:cNvPr id="7" name="Subtitle 2"/>
          <p:cNvSpPr txBox="1">
            <a:spLocks/>
          </p:cNvSpPr>
          <p:nvPr/>
        </p:nvSpPr>
        <p:spPr>
          <a:xfrm>
            <a:off x="2365648" y="6096776"/>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endParaRPr lang="en-US" dirty="0">
              <a:solidFill>
                <a:srgbClr val="527E56"/>
              </a:solidFill>
            </a:endParaRPr>
          </a:p>
        </p:txBody>
      </p:sp>
      <p:grpSp>
        <p:nvGrpSpPr>
          <p:cNvPr id="11" name="Group 10"/>
          <p:cNvGrpSpPr/>
          <p:nvPr/>
        </p:nvGrpSpPr>
        <p:grpSpPr>
          <a:xfrm>
            <a:off x="4876800" y="152400"/>
            <a:ext cx="4038600" cy="1143000"/>
            <a:chOff x="4876800" y="152400"/>
            <a:chExt cx="4038600" cy="1143000"/>
          </a:xfrm>
        </p:grpSpPr>
        <p:pic>
          <p:nvPicPr>
            <p:cNvPr id="10" name="Picture 9" descr="Screen Shot 2014-10-01 at 12.02.4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000" y="152400"/>
              <a:ext cx="3200400" cy="749808"/>
            </a:xfrm>
            <a:prstGeom prst="rect">
              <a:avLst/>
            </a:prstGeom>
          </p:spPr>
        </p:pic>
        <p:sp>
          <p:nvSpPr>
            <p:cNvPr id="8" name="TextBox 7"/>
            <p:cNvSpPr txBox="1"/>
            <p:nvPr/>
          </p:nvSpPr>
          <p:spPr>
            <a:xfrm>
              <a:off x="4876800" y="772180"/>
              <a:ext cx="3962400" cy="523220"/>
            </a:xfrm>
            <a:prstGeom prst="rect">
              <a:avLst/>
            </a:prstGeom>
            <a:noFill/>
          </p:spPr>
          <p:txBody>
            <a:bodyPr wrap="square" rtlCol="0">
              <a:spAutoFit/>
            </a:bodyPr>
            <a:lstStyle/>
            <a:p>
              <a:pPr algn="r"/>
              <a:r>
                <a:rPr lang="en-US" sz="1400" b="1" dirty="0" smtClean="0">
                  <a:solidFill>
                    <a:schemeClr val="accent1">
                      <a:lumMod val="50000"/>
                    </a:schemeClr>
                  </a:solidFill>
                </a:rPr>
                <a:t>CORE - Center at Oregon for </a:t>
              </a:r>
            </a:p>
            <a:p>
              <a:pPr algn="r"/>
              <a:r>
                <a:rPr lang="en-US" sz="1400" b="1" dirty="0" smtClean="0">
                  <a:solidFill>
                    <a:schemeClr val="accent1">
                      <a:lumMod val="50000"/>
                    </a:schemeClr>
                  </a:solidFill>
                </a:rPr>
                <a:t>Research in Education</a:t>
              </a:r>
              <a:endParaRPr lang="en-US" sz="1400" b="1" dirty="0">
                <a:solidFill>
                  <a:schemeClr val="accent1">
                    <a:lumMod val="50000"/>
                  </a:schemeClr>
                </a:solidFill>
              </a:endParaRPr>
            </a:p>
          </p:txBody>
        </p:sp>
      </p:grpSp>
      <p:sp>
        <p:nvSpPr>
          <p:cNvPr id="12" name="Subtitle 2"/>
          <p:cNvSpPr txBox="1">
            <a:spLocks/>
          </p:cNvSpPr>
          <p:nvPr/>
        </p:nvSpPr>
        <p:spPr>
          <a:xfrm>
            <a:off x="2362200" y="6096000"/>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dirty="0" smtClean="0">
                <a:solidFill>
                  <a:schemeClr val="bg1"/>
                </a:solidFill>
              </a:rPr>
              <a:t>Module 4 – Part 2</a:t>
            </a:r>
            <a:endParaRPr lang="en-US"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Blending Automaticity</a:t>
            </a:r>
            <a:endParaRPr lang="en-US" dirty="0"/>
          </a:p>
        </p:txBody>
      </p:sp>
      <p:sp>
        <p:nvSpPr>
          <p:cNvPr id="501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C61C367-7F74-C942-AEAC-24767A877292}" type="slidenum">
              <a:rPr lang="en-US" sz="1400"/>
              <a:pPr/>
              <a:t>10</a:t>
            </a:fld>
            <a:endParaRPr lang="en-US" sz="1400"/>
          </a:p>
        </p:txBody>
      </p:sp>
      <p:pic>
        <p:nvPicPr>
          <p:cNvPr id="7" name="Picture 6" descr="Screen Shot 2015-08-27 at 12.35.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712206">
            <a:off x="407086" y="1816845"/>
            <a:ext cx="5181600" cy="3860800"/>
          </a:xfrm>
          <a:prstGeom prst="rect">
            <a:avLst/>
          </a:prstGeom>
          <a:solidFill>
            <a:schemeClr val="bg2"/>
          </a:solidFill>
          <a:ln>
            <a:solidFill>
              <a:schemeClr val="accent1"/>
            </a:solidFill>
          </a:ln>
        </p:spPr>
      </p:pic>
      <p:pic>
        <p:nvPicPr>
          <p:cNvPr id="8" name="Picture 7" descr="Screen Shot 2015-08-27 at 12.37.3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51355">
            <a:off x="3733800" y="2286000"/>
            <a:ext cx="4533900" cy="4004772"/>
          </a:xfrm>
          <a:prstGeom prst="rect">
            <a:avLst/>
          </a:prstGeom>
          <a:ln>
            <a:solidFill>
              <a:srgbClr val="72A376"/>
            </a:solidFill>
          </a:ln>
        </p:spPr>
      </p:pic>
    </p:spTree>
    <p:extLst>
      <p:ext uri="{BB962C8B-B14F-4D97-AF65-F5344CB8AC3E}">
        <p14:creationId xmlns:p14="http://schemas.microsoft.com/office/powerpoint/2010/main" val="10736808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C61C367-7F74-C942-AEAC-24767A877292}" type="slidenum">
              <a:rPr lang="en-US" sz="1400"/>
              <a:pPr/>
              <a:t>11</a:t>
            </a:fld>
            <a:endParaRPr lang="en-US" sz="1400"/>
          </a:p>
        </p:txBody>
      </p:sp>
      <p:sp>
        <p:nvSpPr>
          <p:cNvPr id="5" name="Title 2"/>
          <p:cNvSpPr>
            <a:spLocks noGrp="1"/>
          </p:cNvSpPr>
          <p:nvPr>
            <p:ph type="title"/>
          </p:nvPr>
        </p:nvSpPr>
        <p:spPr>
          <a:xfrm>
            <a:off x="533400" y="152400"/>
            <a:ext cx="8153400" cy="990600"/>
          </a:xfrm>
        </p:spPr>
        <p:txBody>
          <a:bodyPr>
            <a:normAutofit fontScale="90000"/>
          </a:bodyPr>
          <a:lstStyle/>
          <a:p>
            <a:r>
              <a:rPr lang="en-US" dirty="0" smtClean="0"/>
              <a:t>Blending Automaticity:  A Beginning Teaching Strategy</a:t>
            </a:r>
            <a:endParaRPr lang="en-US" dirty="0"/>
          </a:p>
        </p:txBody>
      </p:sp>
      <p:pic>
        <p:nvPicPr>
          <p:cNvPr id="2" name="Picture 1" descr="Screen Shot 2015-08-27 at 1.39.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600200"/>
            <a:ext cx="5577840" cy="5257800"/>
          </a:xfrm>
          <a:prstGeom prst="rect">
            <a:avLst/>
          </a:prstGeom>
        </p:spPr>
      </p:pic>
    </p:spTree>
    <p:extLst>
      <p:ext uri="{BB962C8B-B14F-4D97-AF65-F5344CB8AC3E}">
        <p14:creationId xmlns:p14="http://schemas.microsoft.com/office/powerpoint/2010/main" val="199032803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12</a:t>
            </a:fld>
            <a:endParaRPr lang="en-US" dirty="0"/>
          </a:p>
        </p:txBody>
      </p:sp>
      <p:sp>
        <p:nvSpPr>
          <p:cNvPr id="4" name="Content Placeholder 3"/>
          <p:cNvSpPr>
            <a:spLocks noGrp="1"/>
          </p:cNvSpPr>
          <p:nvPr>
            <p:ph sz="quarter" idx="1"/>
          </p:nvPr>
        </p:nvSpPr>
        <p:spPr>
          <a:xfrm>
            <a:off x="457200" y="1524000"/>
            <a:ext cx="8077200" cy="990600"/>
          </a:xfrm>
        </p:spPr>
        <p:txBody>
          <a:bodyPr/>
          <a:lstStyle/>
          <a:p>
            <a:r>
              <a:rPr lang="en-US" dirty="0" smtClean="0"/>
              <a:t>Many resources and ideas are available to practice CVC words:  </a:t>
            </a:r>
            <a:endParaRPr lang="en-US" dirty="0"/>
          </a:p>
        </p:txBody>
      </p:sp>
      <p:sp>
        <p:nvSpPr>
          <p:cNvPr id="5" name="Title 2"/>
          <p:cNvSpPr>
            <a:spLocks noGrp="1"/>
          </p:cNvSpPr>
          <p:nvPr>
            <p:ph type="title"/>
          </p:nvPr>
        </p:nvSpPr>
        <p:spPr/>
        <p:txBody>
          <a:bodyPr>
            <a:normAutofit/>
          </a:bodyPr>
          <a:lstStyle/>
          <a:p>
            <a:r>
              <a:rPr lang="en-US" dirty="0" smtClean="0"/>
              <a:t>Blending Fluency Practice</a:t>
            </a:r>
            <a:endParaRPr lang="en-US" dirty="0"/>
          </a:p>
        </p:txBody>
      </p:sp>
      <p:sp>
        <p:nvSpPr>
          <p:cNvPr id="7" name="TextBox 6"/>
          <p:cNvSpPr txBox="1"/>
          <p:nvPr/>
        </p:nvSpPr>
        <p:spPr>
          <a:xfrm>
            <a:off x="533400" y="5897981"/>
            <a:ext cx="8001000" cy="923330"/>
          </a:xfrm>
          <a:prstGeom prst="rect">
            <a:avLst/>
          </a:prstGeom>
          <a:noFill/>
        </p:spPr>
        <p:txBody>
          <a:bodyPr wrap="square" rtlCol="0">
            <a:spAutoFit/>
          </a:bodyPr>
          <a:lstStyle/>
          <a:p>
            <a:r>
              <a:rPr lang="en-US" dirty="0">
                <a:hlinkClick r:id="rId3"/>
              </a:rPr>
              <a:t>http://www.havefunteaching.com/activities/phonics-activities/cvc-</a:t>
            </a:r>
            <a:r>
              <a:rPr lang="en-US" dirty="0" smtClean="0">
                <a:hlinkClick r:id="rId3"/>
              </a:rPr>
              <a:t>activities</a:t>
            </a:r>
            <a:endParaRPr lang="en-US" dirty="0" smtClean="0"/>
          </a:p>
          <a:p>
            <a:r>
              <a:rPr lang="en-US" dirty="0">
                <a:hlinkClick r:id="rId4"/>
              </a:rPr>
              <a:t>http://www.funfonix.com/book1</a:t>
            </a:r>
            <a:r>
              <a:rPr lang="en-US" dirty="0" smtClean="0">
                <a:hlinkClick r:id="rId4"/>
              </a:rPr>
              <a:t>/</a:t>
            </a:r>
            <a:endParaRPr lang="en-US" dirty="0" smtClean="0"/>
          </a:p>
          <a:p>
            <a:r>
              <a:rPr lang="en-US" dirty="0" smtClean="0"/>
              <a:t>(Example website with free materials for blending practice)</a:t>
            </a:r>
            <a:endParaRPr lang="en-US" dirty="0"/>
          </a:p>
        </p:txBody>
      </p:sp>
      <p:pic>
        <p:nvPicPr>
          <p:cNvPr id="11" name="Picture 10" descr="Screen Shot 2015-08-26 at 3.19.0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0" y="2133600"/>
            <a:ext cx="2006600" cy="1414754"/>
          </a:xfrm>
          <a:prstGeom prst="rect">
            <a:avLst/>
          </a:prstGeom>
        </p:spPr>
      </p:pic>
      <p:pic>
        <p:nvPicPr>
          <p:cNvPr id="14" name="Picture 13" descr="Screen Shot 2015-08-27 at 2.05.38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2514600"/>
            <a:ext cx="3597530" cy="1117600"/>
          </a:xfrm>
          <a:prstGeom prst="rect">
            <a:avLst/>
          </a:prstGeom>
          <a:ln>
            <a:solidFill>
              <a:srgbClr val="000000"/>
            </a:solidFill>
          </a:ln>
        </p:spPr>
      </p:pic>
      <p:pic>
        <p:nvPicPr>
          <p:cNvPr id="15" name="Picture 14" descr="Screen Shot 2015-08-27 at 2.08.44 PM.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4400" y="3810000"/>
            <a:ext cx="3278537" cy="1955799"/>
          </a:xfrm>
          <a:prstGeom prst="rect">
            <a:avLst/>
          </a:prstGeom>
          <a:ln>
            <a:solidFill>
              <a:srgbClr val="000000"/>
            </a:solidFill>
          </a:ln>
        </p:spPr>
      </p:pic>
      <p:pic>
        <p:nvPicPr>
          <p:cNvPr id="16" name="Picture 15" descr="Screen Shot 2015-08-27 at 2.42.55 PM.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86600" y="3657600"/>
            <a:ext cx="1473243" cy="2004686"/>
          </a:xfrm>
          <a:prstGeom prst="rect">
            <a:avLst/>
          </a:prstGeom>
          <a:ln>
            <a:solidFill>
              <a:srgbClr val="000000"/>
            </a:solidFill>
          </a:ln>
        </p:spPr>
      </p:pic>
      <p:pic>
        <p:nvPicPr>
          <p:cNvPr id="17" name="Picture 16" descr="Screen Shot 2015-08-27 at 2.13.34 P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95800" y="3048000"/>
            <a:ext cx="2248310" cy="2133600"/>
          </a:xfrm>
          <a:prstGeom prst="rect">
            <a:avLst/>
          </a:prstGeom>
          <a:ln>
            <a:solidFill>
              <a:srgbClr val="000000"/>
            </a:solidFill>
          </a:ln>
        </p:spPr>
      </p:pic>
    </p:spTree>
    <p:extLst>
      <p:ext uri="{BB962C8B-B14F-4D97-AF65-F5344CB8AC3E}">
        <p14:creationId xmlns:p14="http://schemas.microsoft.com/office/powerpoint/2010/main" val="3290680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Grp="1" noChangeArrowheads="1"/>
          </p:cNvSpPr>
          <p:nvPr>
            <p:ph type="ctrTitle"/>
          </p:nvPr>
        </p:nvSpPr>
        <p:spPr>
          <a:xfrm>
            <a:off x="1371600" y="33867"/>
            <a:ext cx="6477000" cy="1828800"/>
          </a:xfrm>
        </p:spPr>
        <p:txBody>
          <a:bodyPr/>
          <a:lstStyle/>
          <a:p>
            <a:pPr algn="ctr" eaLnBrk="1" hangingPunct="1"/>
            <a:r>
              <a:rPr lang="en-US" b="1" dirty="0">
                <a:effectLst>
                  <a:outerShdw blurRad="38100" dist="38100" dir="2700000" algn="tl">
                    <a:srgbClr val="DDDDDD"/>
                  </a:outerShdw>
                </a:effectLst>
                <a:latin typeface="Arial" charset="0"/>
                <a:ea typeface="ＭＳ Ｐゴシック" charset="0"/>
                <a:cs typeface="ＭＳ Ｐゴシック" charset="0"/>
              </a:rPr>
              <a:t>Word Reading Automaticity</a:t>
            </a:r>
          </a:p>
        </p:txBody>
      </p:sp>
      <p:pic>
        <p:nvPicPr>
          <p:cNvPr id="2" name="Picture 1" descr="Screen Shot 2015-08-27 at 3.02.3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981200"/>
            <a:ext cx="3095559" cy="3886200"/>
          </a:xfrm>
          <a:prstGeom prst="rect">
            <a:avLst/>
          </a:prstGeom>
          <a:ln>
            <a:solidFill>
              <a:schemeClr val="accent1">
                <a:lumMod val="75000"/>
              </a:schemeClr>
            </a:solidFill>
          </a:ln>
        </p:spPr>
      </p:pic>
      <p:pic>
        <p:nvPicPr>
          <p:cNvPr id="3" name="Picture 2" descr="Screen Shot 2015-08-27 at 3.08.1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2362200"/>
            <a:ext cx="5064139" cy="3042434"/>
          </a:xfrm>
          <a:prstGeom prst="rect">
            <a:avLst/>
          </a:prstGeom>
          <a:ln>
            <a:solidFill>
              <a:schemeClr val="tx1"/>
            </a:solidFill>
          </a:ln>
        </p:spPr>
      </p:pic>
    </p:spTree>
    <p:extLst>
      <p:ext uri="{BB962C8B-B14F-4D97-AF65-F5344CB8AC3E}">
        <p14:creationId xmlns:p14="http://schemas.microsoft.com/office/powerpoint/2010/main" val="3627076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effectLst>
                  <a:outerShdw blurRad="38100" dist="38100" dir="2700000" algn="tl">
                    <a:srgbClr val="DDDDDD"/>
                  </a:outerShdw>
                </a:effectLst>
              </a:rPr>
              <a:t>Word Reading Automaticity </a:t>
            </a:r>
            <a:endParaRPr lang="en-US" dirty="0"/>
          </a:p>
        </p:txBody>
      </p:sp>
      <p:sp>
        <p:nvSpPr>
          <p:cNvPr id="6" name="Content Placeholder 5"/>
          <p:cNvSpPr>
            <a:spLocks noGrp="1"/>
          </p:cNvSpPr>
          <p:nvPr>
            <p:ph sz="quarter" idx="1"/>
          </p:nvPr>
        </p:nvSpPr>
        <p:spPr>
          <a:xfrm>
            <a:off x="457200" y="1752600"/>
            <a:ext cx="8153400" cy="4495800"/>
          </a:xfrm>
        </p:spPr>
        <p:txBody>
          <a:bodyPr>
            <a:normAutofit fontScale="92500"/>
          </a:bodyPr>
          <a:lstStyle/>
          <a:p>
            <a:r>
              <a:rPr lang="en-US" sz="3200" b="1" u="sng" dirty="0" smtClean="0">
                <a:solidFill>
                  <a:srgbClr val="A50021"/>
                </a:solidFill>
              </a:rPr>
              <a:t>Partner Practice</a:t>
            </a:r>
            <a:r>
              <a:rPr lang="en-US" sz="3200" b="1" dirty="0">
                <a:solidFill>
                  <a:srgbClr val="A50021"/>
                </a:solidFill>
              </a:rPr>
              <a:t>.</a:t>
            </a:r>
            <a:r>
              <a:rPr lang="en-US" sz="3200" dirty="0">
                <a:solidFill>
                  <a:srgbClr val="000000"/>
                </a:solidFill>
              </a:rPr>
              <a:t> Pair a higher performer with a child who needs fluency practice. Use similar procedures as in One-Minute Dash. Each child may use his/her set of known but </a:t>
            </a:r>
            <a:r>
              <a:rPr lang="en-US" sz="3200" dirty="0" err="1">
                <a:solidFill>
                  <a:srgbClr val="000000"/>
                </a:solidFill>
              </a:rPr>
              <a:t>nonfluent</a:t>
            </a:r>
            <a:r>
              <a:rPr lang="en-US" sz="3200" dirty="0">
                <a:solidFill>
                  <a:srgbClr val="000000"/>
                </a:solidFill>
              </a:rPr>
              <a:t> words.</a:t>
            </a:r>
          </a:p>
          <a:p>
            <a:endParaRPr lang="en-US" sz="3200" dirty="0">
              <a:solidFill>
                <a:srgbClr val="000000"/>
              </a:solidFill>
            </a:endParaRPr>
          </a:p>
          <a:p>
            <a:r>
              <a:rPr lang="en-US" sz="3200" b="1" u="sng" dirty="0" smtClean="0">
                <a:solidFill>
                  <a:srgbClr val="A50021"/>
                </a:solidFill>
              </a:rPr>
              <a:t>Word </a:t>
            </a:r>
            <a:r>
              <a:rPr lang="en-US" sz="3200" b="1" u="sng" dirty="0">
                <a:solidFill>
                  <a:srgbClr val="A50021"/>
                </a:solidFill>
              </a:rPr>
              <a:t>recognition grid</a:t>
            </a:r>
            <a:r>
              <a:rPr lang="en-US" sz="3200" b="1" dirty="0">
                <a:solidFill>
                  <a:srgbClr val="A50021"/>
                </a:solidFill>
              </a:rPr>
              <a:t>.</a:t>
            </a:r>
            <a:r>
              <a:rPr lang="en-US" sz="3200" dirty="0">
                <a:solidFill>
                  <a:srgbClr val="000000"/>
                </a:solidFill>
              </a:rPr>
              <a:t> Prepare a 5x5 grid of 5 words. One word per row randomly ordered. Include a short review of words. Then, do a timed recall of the words. </a:t>
            </a:r>
          </a:p>
          <a:p>
            <a:endParaRPr lang="en-US" dirty="0"/>
          </a:p>
        </p:txBody>
      </p:sp>
    </p:spTree>
    <p:extLst>
      <p:ext uri="{BB962C8B-B14F-4D97-AF65-F5344CB8AC3E}">
        <p14:creationId xmlns:p14="http://schemas.microsoft.com/office/powerpoint/2010/main" val="1608234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89669FA-BB8B-0F40-B546-19A6AD319313}" type="slidenum">
              <a:rPr lang="en-US" sz="1400"/>
              <a:pPr/>
              <a:t>15</a:t>
            </a:fld>
            <a:endParaRPr lang="en-US" sz="1400"/>
          </a:p>
        </p:txBody>
      </p:sp>
      <p:sp>
        <p:nvSpPr>
          <p:cNvPr id="2" name="Content Placeholder 1"/>
          <p:cNvSpPr>
            <a:spLocks noGrp="1"/>
          </p:cNvSpPr>
          <p:nvPr>
            <p:ph sz="quarter" idx="1"/>
          </p:nvPr>
        </p:nvSpPr>
        <p:spPr/>
        <p:txBody>
          <a:bodyPr/>
          <a:lstStyle/>
          <a:p>
            <a:pPr>
              <a:buFont typeface="Wingdings" charset="2"/>
              <a:buChar char="u"/>
            </a:pPr>
            <a:r>
              <a:rPr lang="en-US" sz="3200" dirty="0"/>
              <a:t>This activity </a:t>
            </a:r>
            <a:r>
              <a:rPr lang="en-US" sz="3200" dirty="0" smtClean="0"/>
              <a:t>introduces two activities for word reading fluency:  </a:t>
            </a:r>
          </a:p>
          <a:p>
            <a:pPr lvl="1">
              <a:buFont typeface="Wingdings" charset="2"/>
              <a:buChar char="§"/>
            </a:pPr>
            <a:r>
              <a:rPr lang="en-US" sz="2800" dirty="0" smtClean="0"/>
              <a:t> Sight Word Dash</a:t>
            </a:r>
          </a:p>
          <a:p>
            <a:pPr lvl="1">
              <a:buFont typeface="Wingdings" charset="2"/>
              <a:buChar char="§"/>
            </a:pPr>
            <a:r>
              <a:rPr lang="en-US" sz="2800" dirty="0" smtClean="0"/>
              <a:t> Quick Reading Chart</a:t>
            </a:r>
          </a:p>
          <a:p>
            <a:pPr lvl="1">
              <a:buFont typeface="Wingdings" charset="2"/>
              <a:buChar char="§"/>
            </a:pPr>
            <a:endParaRPr lang="en-US" sz="2800" dirty="0"/>
          </a:p>
          <a:p>
            <a:pPr>
              <a:buFont typeface="Wingdings" charset="2"/>
              <a:buChar char="u"/>
            </a:pPr>
            <a:r>
              <a:rPr lang="en-US" sz="3200" dirty="0"/>
              <a:t>Complete the activity as shown.  Then return to the presentation.  </a:t>
            </a:r>
          </a:p>
          <a:p>
            <a:endParaRPr lang="en-US" dirty="0"/>
          </a:p>
        </p:txBody>
      </p:sp>
      <p:pic>
        <p:nvPicPr>
          <p:cNvPr id="6" name="Picture 5" descr="Screen Shot 2014-09-18 at 3.23.17 PM.png"/>
          <p:cNvPicPr/>
          <p:nvPr/>
        </p:nvPicPr>
        <p:blipFill>
          <a:blip r:embed="rId2">
            <a:extLst>
              <a:ext uri="{28A0092B-C50C-407E-A947-70E740481C1C}">
                <a14:useLocalDpi xmlns:a14="http://schemas.microsoft.com/office/drawing/2010/main" val="0"/>
              </a:ext>
            </a:extLst>
          </a:blip>
          <a:stretch>
            <a:fillRect/>
          </a:stretch>
        </p:blipFill>
        <p:spPr>
          <a:xfrm>
            <a:off x="7924800" y="228600"/>
            <a:ext cx="990600" cy="838200"/>
          </a:xfrm>
          <a:prstGeom prst="rect">
            <a:avLst/>
          </a:prstGeom>
        </p:spPr>
      </p:pic>
      <p:sp>
        <p:nvSpPr>
          <p:cNvPr id="3" name="Title 2"/>
          <p:cNvSpPr>
            <a:spLocks noGrp="1"/>
          </p:cNvSpPr>
          <p:nvPr>
            <p:ph type="title"/>
          </p:nvPr>
        </p:nvSpPr>
        <p:spPr/>
        <p:txBody>
          <a:bodyPr/>
          <a:lstStyle/>
          <a:p>
            <a:r>
              <a:rPr lang="en-US" b="1" dirty="0" smtClean="0"/>
              <a:t>Module 4, Activity 3</a:t>
            </a:r>
            <a:endParaRPr lang="en-US" b="1" dirty="0"/>
          </a:p>
        </p:txBody>
      </p:sp>
    </p:spTree>
    <p:extLst>
      <p:ext uri="{BB962C8B-B14F-4D97-AF65-F5344CB8AC3E}">
        <p14:creationId xmlns:p14="http://schemas.microsoft.com/office/powerpoint/2010/main" val="25027984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1447800" y="152400"/>
            <a:ext cx="6477000" cy="1828800"/>
          </a:xfrm>
        </p:spPr>
        <p:txBody>
          <a:bodyPr>
            <a:normAutofit/>
          </a:bodyPr>
          <a:lstStyle/>
          <a:p>
            <a:pPr algn="ctr" eaLnBrk="1" hangingPunct="1"/>
            <a:r>
              <a:rPr lang="en-US" sz="5400" b="1" dirty="0">
                <a:effectLst>
                  <a:outerShdw blurRad="38100" dist="38100" dir="2700000" algn="tl">
                    <a:srgbClr val="DDDDDD"/>
                  </a:outerShdw>
                </a:effectLst>
                <a:ea typeface="ＭＳ Ｐゴシック" charset="0"/>
                <a:cs typeface="ＭＳ Ｐゴシック" charset="0"/>
              </a:rPr>
              <a:t>Connected Text Automaticity</a:t>
            </a:r>
          </a:p>
        </p:txBody>
      </p:sp>
      <p:pic>
        <p:nvPicPr>
          <p:cNvPr id="2" name="Picture 1" descr="Screen Shot 2015-08-28 at 12.08.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23250">
            <a:off x="5146198" y="2628628"/>
            <a:ext cx="2933700" cy="3619500"/>
          </a:xfrm>
          <a:prstGeom prst="rect">
            <a:avLst/>
          </a:prstGeom>
          <a:ln>
            <a:solidFill>
              <a:srgbClr val="000000"/>
            </a:solidFill>
          </a:ln>
        </p:spPr>
      </p:pic>
      <p:pic>
        <p:nvPicPr>
          <p:cNvPr id="3" name="Picture 2" descr="Screen Shot 2015-08-28 at 12.05.2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26422">
            <a:off x="607573" y="2256151"/>
            <a:ext cx="3238500" cy="4211502"/>
          </a:xfrm>
          <a:prstGeom prst="rect">
            <a:avLst/>
          </a:prstGeom>
          <a:ln>
            <a:solidFill>
              <a:srgbClr val="000000"/>
            </a:solidFill>
          </a:ln>
        </p:spPr>
      </p:pic>
    </p:spTree>
    <p:extLst>
      <p:ext uri="{BB962C8B-B14F-4D97-AF65-F5344CB8AC3E}">
        <p14:creationId xmlns:p14="http://schemas.microsoft.com/office/powerpoint/2010/main" val="1882479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p:spPr>
        <p:txBody>
          <a:bodyPr>
            <a:normAutofit fontScale="90000"/>
          </a:bodyPr>
          <a:lstStyle/>
          <a:p>
            <a:r>
              <a:rPr lang="en-US" b="1" dirty="0" smtClean="0"/>
              <a:t>General Strategies for Building Connected Text Fluency</a:t>
            </a:r>
            <a:endParaRPr lang="en-US" b="1" dirty="0"/>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3200" b="1" dirty="0" smtClean="0"/>
              <a:t>Most Common General Strategies:  </a:t>
            </a:r>
          </a:p>
          <a:p>
            <a:pPr marL="880110" lvl="1" indent="-514350">
              <a:buFont typeface="+mj-lt"/>
              <a:buAutoNum type="arabicPeriod"/>
            </a:pPr>
            <a:r>
              <a:rPr lang="en-US" sz="2800" dirty="0" smtClean="0"/>
              <a:t>Choral Reading</a:t>
            </a:r>
          </a:p>
          <a:p>
            <a:pPr marL="880110" lvl="1" indent="-514350">
              <a:buFont typeface="+mj-lt"/>
              <a:buAutoNum type="arabicPeriod"/>
            </a:pPr>
            <a:r>
              <a:rPr lang="en-US" sz="2800" dirty="0" smtClean="0"/>
              <a:t>Repeated Readings</a:t>
            </a:r>
          </a:p>
          <a:p>
            <a:r>
              <a:rPr lang="en-US" sz="3200" b="1" dirty="0" smtClean="0"/>
              <a:t>Options:  </a:t>
            </a:r>
          </a:p>
          <a:p>
            <a:pPr marL="866775" lvl="1" indent="-500063">
              <a:buFont typeface="Wingdings" charset="2"/>
              <a:buChar char="ü"/>
            </a:pPr>
            <a:r>
              <a:rPr lang="en-US" sz="2800" dirty="0" smtClean="0"/>
              <a:t>Phrase Level</a:t>
            </a:r>
          </a:p>
          <a:p>
            <a:pPr marL="866775" lvl="1" indent="-500063">
              <a:buFont typeface="Wingdings" charset="2"/>
              <a:buChar char="ü"/>
            </a:pPr>
            <a:r>
              <a:rPr lang="en-US" sz="2800" dirty="0" smtClean="0"/>
              <a:t>Sentence Level</a:t>
            </a:r>
          </a:p>
          <a:p>
            <a:pPr marL="866775" lvl="1" indent="-500063">
              <a:buFont typeface="Wingdings" charset="2"/>
              <a:buChar char="ü"/>
            </a:pPr>
            <a:r>
              <a:rPr lang="en-US" sz="2800" dirty="0" smtClean="0"/>
              <a:t>Passage Level</a:t>
            </a:r>
            <a:endParaRPr lang="en-US" sz="2800" dirty="0"/>
          </a:p>
        </p:txBody>
      </p:sp>
    </p:spTree>
    <p:extLst>
      <p:ext uri="{BB962C8B-B14F-4D97-AF65-F5344CB8AC3E}">
        <p14:creationId xmlns:p14="http://schemas.microsoft.com/office/powerpoint/2010/main" val="2638990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body" idx="1"/>
          </p:nvPr>
        </p:nvSpPr>
        <p:spPr>
          <a:xfrm>
            <a:off x="228600" y="1676400"/>
            <a:ext cx="8534400" cy="5029200"/>
          </a:xfrm>
        </p:spPr>
        <p:txBody>
          <a:bodyPr>
            <a:normAutofit/>
          </a:bodyPr>
          <a:lstStyle/>
          <a:p>
            <a:pPr marL="427038" indent="-317500" defTabSz="1019175" eaLnBrk="1" hangingPunct="1">
              <a:lnSpc>
                <a:spcPct val="110000"/>
              </a:lnSpc>
              <a:spcBef>
                <a:spcPct val="40000"/>
              </a:spcBef>
            </a:pPr>
            <a:r>
              <a:rPr lang="en-US" sz="2600" dirty="0" smtClean="0">
                <a:latin typeface="Arial" charset="0"/>
                <a:ea typeface="ＭＳ Ｐゴシック" charset="0"/>
                <a:cs typeface="ＭＳ Ｐゴシック" charset="0"/>
              </a:rPr>
              <a:t>During classroom instruction, teachers should limit the use of round robin reading (choosing one student, then the next student, then the next student, and so on).  </a:t>
            </a:r>
          </a:p>
          <a:p>
            <a:pPr marL="427038" indent="-317500" defTabSz="1019175" eaLnBrk="1" hangingPunct="1">
              <a:lnSpc>
                <a:spcPct val="110000"/>
              </a:lnSpc>
              <a:spcBef>
                <a:spcPct val="40000"/>
              </a:spcBef>
            </a:pPr>
            <a:r>
              <a:rPr lang="en-US" sz="2600" dirty="0" smtClean="0">
                <a:solidFill>
                  <a:srgbClr val="000000"/>
                </a:solidFill>
                <a:latin typeface="Arial" charset="0"/>
                <a:ea typeface="ＭＳ Ｐゴシック" charset="0"/>
                <a:cs typeface="ＭＳ Ｐゴシック" charset="0"/>
              </a:rPr>
              <a:t>Round Robin reading does not provide enough practice for students.  </a:t>
            </a:r>
          </a:p>
          <a:p>
            <a:pPr marL="427038" indent="-317500" defTabSz="1019175" eaLnBrk="1" hangingPunct="1">
              <a:lnSpc>
                <a:spcPct val="110000"/>
              </a:lnSpc>
              <a:spcBef>
                <a:spcPct val="40000"/>
              </a:spcBef>
            </a:pPr>
            <a:r>
              <a:rPr lang="en-US" sz="2600" dirty="0" smtClean="0">
                <a:solidFill>
                  <a:srgbClr val="000000"/>
                </a:solidFill>
                <a:latin typeface="Arial" charset="0"/>
                <a:ea typeface="ＭＳ Ｐゴシック" charset="0"/>
                <a:cs typeface="ＭＳ Ｐゴシック" charset="0"/>
              </a:rPr>
              <a:t>Choral reading is a one better choice.  Students read together, as teacher walks around the room and monitors individual students’ reading. </a:t>
            </a:r>
            <a:endParaRPr lang="en-US" sz="2600" dirty="0">
              <a:solidFill>
                <a:srgbClr val="000000"/>
              </a:solidFill>
              <a:latin typeface="Arial" charset="0"/>
              <a:ea typeface="ＭＳ Ｐゴシック" charset="0"/>
              <a:cs typeface="ＭＳ Ｐゴシック" charset="0"/>
            </a:endParaRPr>
          </a:p>
        </p:txBody>
      </p:sp>
      <p:sp>
        <p:nvSpPr>
          <p:cNvPr id="55299" name="Rectangle 3"/>
          <p:cNvSpPr>
            <a:spLocks noGrp="1" noChangeArrowheads="1"/>
          </p:cNvSpPr>
          <p:nvPr>
            <p:ph type="title"/>
          </p:nvPr>
        </p:nvSpPr>
        <p:spPr>
          <a:xfrm>
            <a:off x="381000" y="228600"/>
            <a:ext cx="8382000" cy="1143000"/>
          </a:xfrm>
        </p:spPr>
        <p:txBody>
          <a:bodyPr>
            <a:normAutofit/>
          </a:bodyPr>
          <a:lstStyle/>
          <a:p>
            <a:pPr defTabSz="1019175" eaLnBrk="1" hangingPunct="1"/>
            <a:r>
              <a:rPr lang="en-US" sz="3600" b="1" dirty="0" smtClean="0">
                <a:effectLst>
                  <a:outerShdw blurRad="38100" dist="38100" dir="2700000" algn="tl">
                    <a:srgbClr val="DDDDDD"/>
                  </a:outerShdw>
                </a:effectLst>
                <a:latin typeface="Arial" charset="0"/>
                <a:ea typeface="ＭＳ Ｐゴシック" charset="0"/>
                <a:cs typeface="ＭＳ Ｐゴシック" charset="0"/>
              </a:rPr>
              <a:t>1.  Choral or Whole Class Reading</a:t>
            </a:r>
            <a:endParaRPr lang="en-US" sz="3600" b="1" dirty="0">
              <a:effectLst>
                <a:outerShdw blurRad="38100" dist="38100" dir="2700000" algn="tl">
                  <a:srgbClr val="DDDDDD"/>
                </a:outerShdw>
              </a:effectLst>
              <a:latin typeface="Arial" charset="0"/>
              <a:ea typeface="ＭＳ Ｐゴシック" charset="0"/>
              <a:cs typeface="ＭＳ Ｐゴシック" charset="0"/>
            </a:endParaRPr>
          </a:p>
        </p:txBody>
      </p:sp>
      <p:sp>
        <p:nvSpPr>
          <p:cNvPr id="583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C77D57F-4F0D-E642-BCEC-5FE87897E0ED}" type="slidenum">
              <a:rPr lang="en-US" sz="1400"/>
              <a:pPr/>
              <a:t>18</a:t>
            </a:fld>
            <a:endParaRPr lang="en-US" sz="1400"/>
          </a:p>
        </p:txBody>
      </p:sp>
    </p:spTree>
    <p:extLst>
      <p:ext uri="{BB962C8B-B14F-4D97-AF65-F5344CB8AC3E}">
        <p14:creationId xmlns:p14="http://schemas.microsoft.com/office/powerpoint/2010/main" val="23465789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1.  Whole Class Oral Reading</a:t>
            </a:r>
            <a:endParaRPr lang="en-US" b="1" dirty="0"/>
          </a:p>
        </p:txBody>
      </p:sp>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19</a:t>
            </a:fld>
            <a:endParaRPr lang="en-US" dirty="0"/>
          </a:p>
        </p:txBody>
      </p:sp>
      <p:sp>
        <p:nvSpPr>
          <p:cNvPr id="4" name="Content Placeholder 3"/>
          <p:cNvSpPr>
            <a:spLocks noGrp="1"/>
          </p:cNvSpPr>
          <p:nvPr>
            <p:ph sz="quarter" idx="1"/>
          </p:nvPr>
        </p:nvSpPr>
        <p:spPr/>
        <p:txBody>
          <a:bodyPr>
            <a:normAutofit/>
          </a:bodyPr>
          <a:lstStyle/>
          <a:p>
            <a:r>
              <a:rPr lang="en-US" sz="3200" b="1" dirty="0" smtClean="0"/>
              <a:t>Teachers can use a mix of techniques for whole class reading:  </a:t>
            </a:r>
          </a:p>
          <a:p>
            <a:pPr lvl="1"/>
            <a:r>
              <a:rPr lang="en-US" dirty="0" smtClean="0"/>
              <a:t>Choral Reading</a:t>
            </a:r>
          </a:p>
          <a:p>
            <a:pPr lvl="1"/>
            <a:r>
              <a:rPr lang="en-US" dirty="0" smtClean="0"/>
              <a:t>Cloze Reading</a:t>
            </a:r>
          </a:p>
          <a:p>
            <a:pPr lvl="1"/>
            <a:r>
              <a:rPr lang="en-US" dirty="0" smtClean="0"/>
              <a:t>Silent Reading with Pre-Reading Questions</a:t>
            </a:r>
          </a:p>
          <a:p>
            <a:pPr lvl="1"/>
            <a:r>
              <a:rPr lang="en-US" dirty="0" smtClean="0"/>
              <a:t>Partner</a:t>
            </a:r>
          </a:p>
          <a:p>
            <a:pPr lvl="1"/>
            <a:r>
              <a:rPr lang="en-US" dirty="0" smtClean="0"/>
              <a:t>Small Group Individual Turns.  </a:t>
            </a:r>
            <a:endParaRPr lang="en-US" dirty="0"/>
          </a:p>
        </p:txBody>
      </p:sp>
      <p:sp>
        <p:nvSpPr>
          <p:cNvPr id="5" name="TextBox 4"/>
          <p:cNvSpPr txBox="1"/>
          <p:nvPr/>
        </p:nvSpPr>
        <p:spPr>
          <a:xfrm>
            <a:off x="762000" y="5486400"/>
            <a:ext cx="7620000" cy="830997"/>
          </a:xfrm>
          <a:prstGeom prst="rect">
            <a:avLst/>
          </a:prstGeom>
          <a:solidFill>
            <a:schemeClr val="accent2">
              <a:lumMod val="20000"/>
              <a:lumOff val="80000"/>
            </a:schemeClr>
          </a:solidFill>
          <a:ln>
            <a:solidFill>
              <a:srgbClr val="000000"/>
            </a:solidFill>
          </a:ln>
        </p:spPr>
        <p:txBody>
          <a:bodyPr wrap="square" rtlCol="0">
            <a:spAutoFit/>
          </a:bodyPr>
          <a:lstStyle/>
          <a:p>
            <a:r>
              <a:rPr lang="en-US" sz="2400" dirty="0" smtClean="0"/>
              <a:t>Resource:  </a:t>
            </a:r>
            <a:r>
              <a:rPr lang="en-US" sz="2400" i="1" dirty="0"/>
              <a:t>Alternative Procedures for Whole Class Reading.  </a:t>
            </a:r>
          </a:p>
        </p:txBody>
      </p:sp>
    </p:spTree>
    <p:extLst>
      <p:ext uri="{BB962C8B-B14F-4D97-AF65-F5344CB8AC3E}">
        <p14:creationId xmlns:p14="http://schemas.microsoft.com/office/powerpoint/2010/main" val="3213380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153400" cy="990600"/>
          </a:xfrm>
          <a:solidFill>
            <a:srgbClr val="DFDCB7"/>
          </a:solidFill>
          <a:ln>
            <a:solidFill>
              <a:srgbClr val="B1A089"/>
            </a:solidFill>
          </a:ln>
        </p:spPr>
        <p:txBody>
          <a:bodyPr/>
          <a:lstStyle/>
          <a:p>
            <a:r>
              <a:rPr lang="en-US" sz="3600" b="1" dirty="0" smtClean="0">
                <a:solidFill>
                  <a:srgbClr val="527E56"/>
                </a:solidFill>
              </a:rPr>
              <a:t>What should the reading block look like?</a:t>
            </a:r>
            <a:endParaRPr lang="en-US" sz="3600" b="1" dirty="0">
              <a:solidFill>
                <a:srgbClr val="527E56"/>
              </a:solidFill>
            </a:endParaRPr>
          </a:p>
        </p:txBody>
      </p:sp>
      <p:sp>
        <p:nvSpPr>
          <p:cNvPr id="3" name="Content Placeholder 2"/>
          <p:cNvSpPr>
            <a:spLocks noGrp="1"/>
          </p:cNvSpPr>
          <p:nvPr>
            <p:ph idx="1"/>
          </p:nvPr>
        </p:nvSpPr>
        <p:spPr>
          <a:xfrm>
            <a:off x="612648" y="1600200"/>
            <a:ext cx="8153400" cy="5105400"/>
          </a:xfrm>
        </p:spPr>
        <p:txBody>
          <a:bodyPr>
            <a:normAutofit/>
          </a:bodyPr>
          <a:lstStyle/>
          <a:p>
            <a:r>
              <a:rPr lang="en-US" sz="3200" b="1" dirty="0" smtClean="0"/>
              <a:t>Early Elementary</a:t>
            </a:r>
          </a:p>
          <a:p>
            <a:pPr marL="808038" lvl="1" indent="-441325"/>
            <a:r>
              <a:rPr lang="en-US" sz="3000" dirty="0" smtClean="0"/>
              <a:t>Phonemic Awareness Warm-Up (5-10)</a:t>
            </a:r>
          </a:p>
          <a:p>
            <a:pPr marL="808038" lvl="1" indent="-441325"/>
            <a:r>
              <a:rPr lang="en-US" sz="2800" dirty="0"/>
              <a:t>Introduce or review sound/spelling (explicit</a:t>
            </a:r>
            <a:r>
              <a:rPr lang="en-US" sz="2800" dirty="0" smtClean="0"/>
              <a:t>)(10-15)</a:t>
            </a:r>
          </a:p>
          <a:p>
            <a:pPr marL="808038" lvl="1" indent="-441325"/>
            <a:r>
              <a:rPr lang="en-US" sz="3000" dirty="0" smtClean="0"/>
              <a:t>Decodable Readers  (10)</a:t>
            </a:r>
          </a:p>
          <a:p>
            <a:pPr marL="808038" lvl="1" indent="-441325"/>
            <a:r>
              <a:rPr lang="en-US" sz="3000" dirty="0" smtClean="0"/>
              <a:t>Robust Vocabulary Instruction (15)</a:t>
            </a:r>
          </a:p>
          <a:p>
            <a:pPr marL="808038" lvl="1" indent="-441325"/>
            <a:r>
              <a:rPr lang="en-US" sz="3000" dirty="0" smtClean="0"/>
              <a:t>Pre-Reading Activities (5)</a:t>
            </a:r>
          </a:p>
          <a:p>
            <a:pPr marL="808038" lvl="1" indent="-441325"/>
            <a:r>
              <a:rPr lang="en-US" sz="3000" dirty="0" smtClean="0"/>
              <a:t>During Reading Activities (20)</a:t>
            </a:r>
          </a:p>
          <a:p>
            <a:pPr marL="808038" lvl="1" indent="-441325"/>
            <a:r>
              <a:rPr lang="en-US" sz="3000" dirty="0" smtClean="0"/>
              <a:t>After Reading Activities (10-15)</a:t>
            </a:r>
            <a:endParaRPr lang="en-US" sz="3000" dirty="0"/>
          </a:p>
        </p:txBody>
      </p:sp>
      <p:sp>
        <p:nvSpPr>
          <p:cNvPr id="4" name="Slide Number Placeholder 3"/>
          <p:cNvSpPr>
            <a:spLocks noGrp="1"/>
          </p:cNvSpPr>
          <p:nvPr>
            <p:ph type="sldNum" sz="quarter" idx="12"/>
          </p:nvPr>
        </p:nvSpPr>
        <p:spPr/>
        <p:txBody>
          <a:bodyPr>
            <a:normAutofit fontScale="85000" lnSpcReduction="20000"/>
          </a:bodyPr>
          <a:lstStyle/>
          <a:p>
            <a:fld id="{CCFB00A5-999E-F447-B8D4-FE21C0EAF589}" type="slidenum">
              <a:rPr lang="en-US" smtClean="0"/>
              <a:pPr/>
              <a:t>2</a:t>
            </a:fld>
            <a:endParaRPr lang="en-US"/>
          </a:p>
        </p:txBody>
      </p:sp>
      <p:sp>
        <p:nvSpPr>
          <p:cNvPr id="5" name="Left Brace 4"/>
          <p:cNvSpPr/>
          <p:nvPr/>
        </p:nvSpPr>
        <p:spPr>
          <a:xfrm>
            <a:off x="609600" y="5257800"/>
            <a:ext cx="381000" cy="533400"/>
          </a:xfrm>
          <a:prstGeom prst="leftBrace">
            <a:avLst/>
          </a:prstGeom>
          <a:ln>
            <a:solidFill>
              <a:srgbClr val="9D3232"/>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chemeClr val="accent6">
                  <a:lumMod val="50000"/>
                </a:schemeClr>
              </a:solidFill>
            </a:endParaRPr>
          </a:p>
        </p:txBody>
      </p:sp>
    </p:spTree>
    <p:extLst>
      <p:ext uri="{BB962C8B-B14F-4D97-AF65-F5344CB8AC3E}">
        <p14:creationId xmlns:p14="http://schemas.microsoft.com/office/powerpoint/2010/main" val="6269856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20</a:t>
            </a:fld>
            <a:endParaRPr lang="en-US" dirty="0"/>
          </a:p>
        </p:txBody>
      </p:sp>
      <p:pic>
        <p:nvPicPr>
          <p:cNvPr id="5" name="Picture 4" descr="Screen Shot 2014-09-18 at 3.23.17 PM.png"/>
          <p:cNvPicPr/>
          <p:nvPr/>
        </p:nvPicPr>
        <p:blipFill>
          <a:blip r:embed="rId3">
            <a:extLst>
              <a:ext uri="{28A0092B-C50C-407E-A947-70E740481C1C}">
                <a14:useLocalDpi xmlns:a14="http://schemas.microsoft.com/office/drawing/2010/main" val="0"/>
              </a:ext>
            </a:extLst>
          </a:blip>
          <a:stretch>
            <a:fillRect/>
          </a:stretch>
        </p:blipFill>
        <p:spPr>
          <a:xfrm>
            <a:off x="7924800" y="228600"/>
            <a:ext cx="990600" cy="838200"/>
          </a:xfrm>
          <a:prstGeom prst="rect">
            <a:avLst/>
          </a:prstGeom>
        </p:spPr>
      </p:pic>
      <p:sp>
        <p:nvSpPr>
          <p:cNvPr id="6" name="Title 2"/>
          <p:cNvSpPr>
            <a:spLocks noGrp="1"/>
          </p:cNvSpPr>
          <p:nvPr>
            <p:ph type="title"/>
          </p:nvPr>
        </p:nvSpPr>
        <p:spPr>
          <a:xfrm>
            <a:off x="612648" y="228600"/>
            <a:ext cx="8153400" cy="990600"/>
          </a:xfrm>
        </p:spPr>
        <p:txBody>
          <a:bodyPr/>
          <a:lstStyle/>
          <a:p>
            <a:r>
              <a:rPr lang="en-US" b="1" dirty="0" smtClean="0"/>
              <a:t>Module 4, Activity 4</a:t>
            </a:r>
            <a:endParaRPr lang="en-US" b="1" dirty="0"/>
          </a:p>
        </p:txBody>
      </p:sp>
      <p:sp>
        <p:nvSpPr>
          <p:cNvPr id="7" name="Content Placeholder 1"/>
          <p:cNvSpPr>
            <a:spLocks noGrp="1"/>
          </p:cNvSpPr>
          <p:nvPr>
            <p:ph sz="quarter" idx="1"/>
          </p:nvPr>
        </p:nvSpPr>
        <p:spPr>
          <a:xfrm>
            <a:off x="612648" y="1600200"/>
            <a:ext cx="8153400" cy="4495800"/>
          </a:xfrm>
        </p:spPr>
        <p:txBody>
          <a:bodyPr/>
          <a:lstStyle/>
          <a:p>
            <a:pPr>
              <a:buFont typeface="Wingdings" charset="2"/>
              <a:buChar char="u"/>
            </a:pPr>
            <a:r>
              <a:rPr lang="en-US" sz="3200" dirty="0" smtClean="0"/>
              <a:t>Activity 4 includes viewing of a video of an expert using alternatives to round robin reading.  </a:t>
            </a:r>
          </a:p>
          <a:p>
            <a:pPr>
              <a:buFont typeface="Wingdings" charset="2"/>
              <a:buChar char="u"/>
            </a:pPr>
            <a:r>
              <a:rPr lang="en-US" sz="3200" dirty="0" smtClean="0"/>
              <a:t>This video can be viewed on the website within the Module 4, Activity 4 materials.  </a:t>
            </a:r>
            <a:endParaRPr lang="en-US" sz="2800" dirty="0"/>
          </a:p>
          <a:p>
            <a:pPr>
              <a:buFont typeface="Wingdings" charset="2"/>
              <a:buChar char="u"/>
            </a:pPr>
            <a:r>
              <a:rPr lang="en-US" sz="3200" dirty="0"/>
              <a:t>Complete the activity as shown.  Then return to the presentation.  </a:t>
            </a:r>
          </a:p>
          <a:p>
            <a:endParaRPr lang="en-US" dirty="0"/>
          </a:p>
        </p:txBody>
      </p:sp>
    </p:spTree>
    <p:extLst>
      <p:ext uri="{BB962C8B-B14F-4D97-AF65-F5344CB8AC3E}">
        <p14:creationId xmlns:p14="http://schemas.microsoft.com/office/powerpoint/2010/main" val="1152236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CCFB00A5-999E-F447-B8D4-FE21C0EAF589}" type="slidenum">
              <a:rPr lang="en-US" smtClean="0"/>
              <a:pPr/>
              <a:t>21</a:t>
            </a:fld>
            <a:endParaRPr lang="en-US" dirty="0"/>
          </a:p>
        </p:txBody>
      </p:sp>
      <p:sp>
        <p:nvSpPr>
          <p:cNvPr id="4" name="Content Placeholder 3"/>
          <p:cNvSpPr>
            <a:spLocks noGrp="1"/>
          </p:cNvSpPr>
          <p:nvPr>
            <p:ph sz="quarter" idx="1"/>
          </p:nvPr>
        </p:nvSpPr>
        <p:spPr/>
        <p:txBody>
          <a:bodyPr/>
          <a:lstStyle/>
          <a:p>
            <a:r>
              <a:rPr lang="en-US" sz="3200" dirty="0" smtClean="0"/>
              <a:t>Students read the same text over again several times in order to increase their fluency.  </a:t>
            </a:r>
          </a:p>
          <a:p>
            <a:r>
              <a:rPr lang="en-US" sz="3200" dirty="0" smtClean="0"/>
              <a:t>This can be done in a number of ways:  </a:t>
            </a:r>
          </a:p>
          <a:p>
            <a:pPr lvl="1"/>
            <a:r>
              <a:rPr lang="en-US" sz="2800" dirty="0" smtClean="0"/>
              <a:t>Partner Reading</a:t>
            </a:r>
          </a:p>
          <a:p>
            <a:pPr lvl="1"/>
            <a:r>
              <a:rPr lang="en-US" sz="2800" dirty="0" smtClean="0"/>
              <a:t>Timed Readings</a:t>
            </a:r>
          </a:p>
          <a:p>
            <a:pPr lvl="1"/>
            <a:r>
              <a:rPr lang="en-US" sz="2800" dirty="0" smtClean="0"/>
              <a:t>Echo Reading</a:t>
            </a:r>
          </a:p>
          <a:p>
            <a:pPr lvl="1"/>
            <a:r>
              <a:rPr lang="en-US" sz="2800" dirty="0" smtClean="0"/>
              <a:t>Tape Assistance Reading</a:t>
            </a:r>
            <a:endParaRPr lang="en-US" sz="2800" dirty="0"/>
          </a:p>
        </p:txBody>
      </p:sp>
      <p:sp>
        <p:nvSpPr>
          <p:cNvPr id="5" name="Rectangle 3"/>
          <p:cNvSpPr>
            <a:spLocks noGrp="1" noChangeArrowheads="1"/>
          </p:cNvSpPr>
          <p:nvPr>
            <p:ph type="title"/>
          </p:nvPr>
        </p:nvSpPr>
        <p:spPr/>
        <p:txBody>
          <a:bodyPr>
            <a:normAutofit/>
          </a:bodyPr>
          <a:lstStyle/>
          <a:p>
            <a:pPr defTabSz="1019175" eaLnBrk="1" hangingPunct="1"/>
            <a:r>
              <a:rPr lang="en-US" b="1" dirty="0" smtClean="0">
                <a:effectLst>
                  <a:outerShdw blurRad="38100" dist="38100" dir="2700000" algn="tl">
                    <a:srgbClr val="DDDDDD"/>
                  </a:outerShdw>
                </a:effectLst>
                <a:ea typeface="ＭＳ Ｐゴシック" charset="0"/>
                <a:cs typeface="ＭＳ Ｐゴシック" charset="0"/>
              </a:rPr>
              <a:t>2. Repeated Readings</a:t>
            </a:r>
            <a:endParaRPr lang="en-US" b="1" dirty="0">
              <a:effectLst>
                <a:outerShdw blurRad="38100" dist="38100" dir="2700000" algn="tl">
                  <a:srgbClr val="DDDDDD"/>
                </a:outerShdw>
              </a:effectLst>
              <a:ea typeface="ＭＳ Ｐゴシック" charset="0"/>
              <a:cs typeface="ＭＳ Ｐゴシック" charset="0"/>
            </a:endParaRPr>
          </a:p>
        </p:txBody>
      </p:sp>
    </p:spTree>
    <p:extLst>
      <p:ext uri="{BB962C8B-B14F-4D97-AF65-F5344CB8AC3E}">
        <p14:creationId xmlns:p14="http://schemas.microsoft.com/office/powerpoint/2010/main" val="1013533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457200" y="1828800"/>
            <a:ext cx="8305800" cy="4114800"/>
          </a:xfrm>
        </p:spPr>
        <p:txBody>
          <a:bodyPr>
            <a:noAutofit/>
          </a:bodyPr>
          <a:lstStyle/>
          <a:p>
            <a:pPr>
              <a:lnSpc>
                <a:spcPct val="90000"/>
              </a:lnSpc>
            </a:pPr>
            <a:r>
              <a:rPr lang="en-US" sz="3200" dirty="0" smtClean="0">
                <a:latin typeface="Arial" charset="0"/>
                <a:ea typeface="ＭＳ Ｐゴシック" charset="0"/>
                <a:cs typeface="ＭＳ Ｐゴシック" charset="0"/>
              </a:rPr>
              <a:t>Select material that students </a:t>
            </a:r>
            <a:r>
              <a:rPr lang="en-US" sz="3200" dirty="0">
                <a:latin typeface="Arial" charset="0"/>
                <a:ea typeface="ＭＳ Ｐゴシック" charset="0"/>
                <a:cs typeface="ＭＳ Ｐゴシック" charset="0"/>
              </a:rPr>
              <a:t>can read with </a:t>
            </a:r>
            <a:r>
              <a:rPr lang="en-US" sz="3200" dirty="0" smtClean="0">
                <a:latin typeface="Arial" charset="0"/>
                <a:ea typeface="ＭＳ Ｐゴシック" charset="0"/>
                <a:cs typeface="ＭＳ Ｐゴシック" charset="0"/>
              </a:rPr>
              <a:t>high accuracy (95</a:t>
            </a:r>
            <a:r>
              <a:rPr lang="en-US" sz="3200" dirty="0">
                <a:latin typeface="Arial" charset="0"/>
                <a:ea typeface="ＭＳ Ｐゴシック" charset="0"/>
                <a:cs typeface="ＭＳ Ｐゴシック" charset="0"/>
              </a:rPr>
              <a:t>% </a:t>
            </a:r>
            <a:r>
              <a:rPr lang="en-US" sz="3200" dirty="0" smtClean="0">
                <a:latin typeface="Arial" charset="0"/>
                <a:ea typeface="ＭＳ Ｐゴシック" charset="0"/>
                <a:cs typeface="ＭＳ Ｐゴシック" charset="0"/>
              </a:rPr>
              <a:t>accuracy).  </a:t>
            </a:r>
            <a:endParaRPr lang="en-US" sz="3200" dirty="0" smtClean="0">
              <a:latin typeface="Arial" charset="0"/>
              <a:ea typeface="ＭＳ Ｐゴシック" charset="0"/>
              <a:cs typeface="ＭＳ Ｐゴシック" charset="0"/>
            </a:endParaRPr>
          </a:p>
          <a:p>
            <a:pPr eaLnBrk="1" hangingPunct="1">
              <a:lnSpc>
                <a:spcPct val="90000"/>
              </a:lnSpc>
            </a:pPr>
            <a:r>
              <a:rPr lang="en-US" sz="3200" dirty="0" smtClean="0">
                <a:latin typeface="Arial" charset="0"/>
                <a:ea typeface="ＭＳ Ｐゴシック" charset="0"/>
                <a:cs typeface="ＭＳ Ｐゴシック" charset="0"/>
              </a:rPr>
              <a:t>Select </a:t>
            </a:r>
            <a:r>
              <a:rPr lang="en-US" sz="3200" dirty="0">
                <a:latin typeface="Arial" charset="0"/>
                <a:ea typeface="ＭＳ Ｐゴシック" charset="0"/>
                <a:cs typeface="ＭＳ Ｐゴシック" charset="0"/>
              </a:rPr>
              <a:t>passages of 50-200 words </a:t>
            </a:r>
            <a:endParaRPr lang="en-US" sz="3200" dirty="0" smtClean="0">
              <a:latin typeface="Arial" charset="0"/>
              <a:ea typeface="ＭＳ Ｐゴシック" charset="0"/>
              <a:cs typeface="ＭＳ Ｐゴシック" charset="0"/>
            </a:endParaRPr>
          </a:p>
        </p:txBody>
      </p:sp>
      <p:sp>
        <p:nvSpPr>
          <p:cNvPr id="5632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A03191C-DC5A-E94D-AB4E-BBD2512AC131}" type="slidenum">
              <a:rPr lang="en-US" sz="1400"/>
              <a:pPr/>
              <a:t>22</a:t>
            </a:fld>
            <a:endParaRPr lang="en-US" sz="1400"/>
          </a:p>
        </p:txBody>
      </p:sp>
      <p:sp>
        <p:nvSpPr>
          <p:cNvPr id="6" name="Rectangle 3"/>
          <p:cNvSpPr>
            <a:spLocks noGrp="1" noChangeArrowheads="1"/>
          </p:cNvSpPr>
          <p:nvPr>
            <p:ph type="title"/>
          </p:nvPr>
        </p:nvSpPr>
        <p:spPr>
          <a:xfrm>
            <a:off x="685800" y="0"/>
            <a:ext cx="8382000" cy="1143000"/>
          </a:xfrm>
        </p:spPr>
        <p:txBody>
          <a:bodyPr>
            <a:normAutofit/>
          </a:bodyPr>
          <a:lstStyle/>
          <a:p>
            <a:pPr defTabSz="1019175" eaLnBrk="1" hangingPunct="1"/>
            <a:r>
              <a:rPr lang="en-US" b="1" dirty="0" smtClean="0">
                <a:effectLst>
                  <a:outerShdw blurRad="38100" dist="38100" dir="2700000" algn="tl">
                    <a:srgbClr val="DDDDDD"/>
                  </a:outerShdw>
                </a:effectLst>
                <a:ea typeface="ＭＳ Ｐゴシック" charset="0"/>
                <a:cs typeface="ＭＳ Ｐゴシック" charset="0"/>
              </a:rPr>
              <a:t>2. Repeated Readings</a:t>
            </a:r>
            <a:endParaRPr lang="en-US" b="1" dirty="0">
              <a:effectLst>
                <a:outerShdw blurRad="38100" dist="38100" dir="2700000" algn="tl">
                  <a:srgbClr val="DDDDDD"/>
                </a:outerShdw>
              </a:effectLst>
              <a:ea typeface="ＭＳ Ｐゴシック" charset="0"/>
              <a:cs typeface="ＭＳ Ｐゴシック" charset="0"/>
            </a:endParaRPr>
          </a:p>
        </p:txBody>
      </p:sp>
      <p:pic>
        <p:nvPicPr>
          <p:cNvPr id="3" name="Picture 2" descr="FluencyBook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657600"/>
            <a:ext cx="2019733" cy="2890024"/>
          </a:xfrm>
          <a:prstGeom prst="rect">
            <a:avLst/>
          </a:prstGeom>
          <a:ln>
            <a:solidFill>
              <a:schemeClr val="accent1">
                <a:lumMod val="75000"/>
              </a:schemeClr>
            </a:solidFill>
          </a:ln>
        </p:spPr>
      </p:pic>
    </p:spTree>
    <p:extLst>
      <p:ext uri="{BB962C8B-B14F-4D97-AF65-F5344CB8AC3E}">
        <p14:creationId xmlns:p14="http://schemas.microsoft.com/office/powerpoint/2010/main" val="12000824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pPr eaLnBrk="1" hangingPunct="1"/>
            <a:r>
              <a:rPr lang="en-US" sz="4800" b="1" dirty="0" smtClean="0">
                <a:ea typeface="ＭＳ Ｐゴシック" charset="0"/>
                <a:cs typeface="ＭＳ Ｐゴシック" charset="0"/>
              </a:rPr>
              <a:t>Final Point </a:t>
            </a:r>
            <a:r>
              <a:rPr lang="en-US" sz="4800" b="1" dirty="0">
                <a:ea typeface="ＭＳ Ｐゴシック" charset="0"/>
                <a:cs typeface="ＭＳ Ｐゴシック" charset="0"/>
              </a:rPr>
              <a:t>to Remember</a:t>
            </a:r>
          </a:p>
        </p:txBody>
      </p:sp>
      <p:sp>
        <p:nvSpPr>
          <p:cNvPr id="64515" name="Rectangle 3"/>
          <p:cNvSpPr>
            <a:spLocks noGrp="1" noChangeArrowheads="1"/>
          </p:cNvSpPr>
          <p:nvPr>
            <p:ph type="body" idx="1"/>
          </p:nvPr>
        </p:nvSpPr>
        <p:spPr>
          <a:xfrm>
            <a:off x="609600" y="1828800"/>
            <a:ext cx="8153400" cy="4495800"/>
          </a:xfrm>
        </p:spPr>
        <p:txBody>
          <a:bodyPr/>
          <a:lstStyle/>
          <a:p>
            <a:pPr marL="0" indent="0" algn="ctr" eaLnBrk="1" hangingPunct="1">
              <a:buNone/>
            </a:pPr>
            <a:r>
              <a:rPr lang="ja-JP" altLang="en-US" sz="4400" dirty="0">
                <a:latin typeface="Arial" charset="0"/>
                <a:ea typeface="ＭＳ Ｐゴシック" charset="0"/>
                <a:cs typeface="ＭＳ Ｐゴシック" charset="0"/>
              </a:rPr>
              <a:t>“</a:t>
            </a:r>
            <a:r>
              <a:rPr lang="en-US" sz="4400" dirty="0">
                <a:latin typeface="Arial" charset="0"/>
                <a:ea typeface="ＭＳ Ｐゴシック" charset="0"/>
                <a:cs typeface="ＭＳ Ｐゴシック" charset="0"/>
              </a:rPr>
              <a:t>Fluency is not an end in itself, but a critical gateway to comprehension.  Fluent reading frees resources to process meaning.</a:t>
            </a:r>
            <a:r>
              <a:rPr lang="ja-JP" altLang="en-US" sz="4400" dirty="0">
                <a:latin typeface="Arial" charset="0"/>
                <a:ea typeface="ＭＳ Ｐゴシック" charset="0"/>
                <a:cs typeface="ＭＳ Ｐゴシック" charset="0"/>
              </a:rPr>
              <a:t>”</a:t>
            </a:r>
            <a:endParaRPr lang="en-US" sz="4400"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a:p>
            <a:pPr eaLnBrk="1" hangingPunct="1">
              <a:buFontTx/>
              <a:buNone/>
            </a:pPr>
            <a:r>
              <a:rPr lang="en-US" sz="2000" dirty="0">
                <a:latin typeface="Arial" charset="0"/>
                <a:ea typeface="ＭＳ Ｐゴシック" charset="0"/>
                <a:cs typeface="ＭＳ Ｐゴシック" charset="0"/>
              </a:rPr>
              <a:t>				</a:t>
            </a:r>
            <a:endParaRPr lang="en-US" dirty="0">
              <a:latin typeface="Arial" charset="0"/>
              <a:ea typeface="ＭＳ Ｐゴシック" charset="0"/>
              <a:cs typeface="ＭＳ Ｐゴシック" charset="0"/>
            </a:endParaRPr>
          </a:p>
        </p:txBody>
      </p:sp>
      <p:sp>
        <p:nvSpPr>
          <p:cNvPr id="645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E52AB544-A950-A34D-8FB5-4C4242ADF713}" type="slidenum">
              <a:rPr lang="en-US" sz="1400"/>
              <a:pPr/>
              <a:t>23</a:t>
            </a:fld>
            <a:endParaRPr lang="en-US" sz="1400"/>
          </a:p>
        </p:txBody>
      </p:sp>
      <p:pic>
        <p:nvPicPr>
          <p:cNvPr id="2" name="Picture 1" descr="rememb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800" y="457200"/>
            <a:ext cx="1215957" cy="635000"/>
          </a:xfrm>
          <a:prstGeom prst="rect">
            <a:avLst/>
          </a:prstGeom>
        </p:spPr>
      </p:pic>
    </p:spTree>
    <p:extLst>
      <p:ext uri="{BB962C8B-B14F-4D97-AF65-F5344CB8AC3E}">
        <p14:creationId xmlns:p14="http://schemas.microsoft.com/office/powerpoint/2010/main" val="3372584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28600"/>
            <a:ext cx="8153400" cy="1143000"/>
          </a:xfrm>
        </p:spPr>
        <p:txBody>
          <a:bodyPr/>
          <a:lstStyle/>
          <a:p>
            <a:pPr eaLnBrk="1" hangingPunct="1"/>
            <a:r>
              <a:rPr lang="en-US" b="1">
                <a:latin typeface="Arial" charset="0"/>
                <a:ea typeface="ＭＳ Ｐゴシック" charset="0"/>
                <a:cs typeface="ＭＳ Ｐゴシック" charset="0"/>
              </a:rPr>
              <a:t>Types of Fluency Instruction</a:t>
            </a:r>
          </a:p>
        </p:txBody>
      </p:sp>
      <p:sp>
        <p:nvSpPr>
          <p:cNvPr id="45059" name="Content Placeholder 2"/>
          <p:cNvSpPr>
            <a:spLocks noGrp="1"/>
          </p:cNvSpPr>
          <p:nvPr>
            <p:ph idx="1"/>
          </p:nvPr>
        </p:nvSpPr>
        <p:spPr>
          <a:xfrm>
            <a:off x="685800" y="1676400"/>
            <a:ext cx="7772400" cy="4114800"/>
          </a:xfrm>
        </p:spPr>
        <p:txBody>
          <a:bodyPr/>
          <a:lstStyle/>
          <a:p>
            <a:pPr marL="625475" indent="-625475" eaLnBrk="1" hangingPunct="1"/>
            <a:r>
              <a:rPr lang="en-US" sz="3600" dirty="0">
                <a:latin typeface="Arial" charset="0"/>
                <a:ea typeface="ＭＳ Ｐゴシック" charset="0"/>
                <a:cs typeface="ＭＳ Ｐゴシック" charset="0"/>
              </a:rPr>
              <a:t>Letter-Sound Level</a:t>
            </a:r>
          </a:p>
          <a:p>
            <a:pPr marL="625475" indent="-625475" eaLnBrk="1" hangingPunct="1"/>
            <a:r>
              <a:rPr lang="en-US" sz="3600" dirty="0">
                <a:latin typeface="Arial" charset="0"/>
                <a:ea typeface="ＭＳ Ｐゴシック" charset="0"/>
                <a:cs typeface="ＭＳ Ｐゴシック" charset="0"/>
              </a:rPr>
              <a:t>Blending</a:t>
            </a:r>
          </a:p>
          <a:p>
            <a:pPr marL="625475" indent="-625475" eaLnBrk="1" hangingPunct="1"/>
            <a:r>
              <a:rPr lang="en-US" sz="3600" dirty="0">
                <a:latin typeface="Arial" charset="0"/>
                <a:ea typeface="ＭＳ Ｐゴシック" charset="0"/>
                <a:cs typeface="ＭＳ Ｐゴシック" charset="0"/>
              </a:rPr>
              <a:t>Word Level</a:t>
            </a:r>
          </a:p>
          <a:p>
            <a:pPr marL="625475" indent="-625475" eaLnBrk="1" hangingPunct="1"/>
            <a:r>
              <a:rPr lang="en-US" sz="3600" dirty="0">
                <a:latin typeface="Arial" charset="0"/>
                <a:ea typeface="ＭＳ Ｐゴシック" charset="0"/>
                <a:cs typeface="ＭＳ Ｐゴシック" charset="0"/>
              </a:rPr>
              <a:t>Phrase Level</a:t>
            </a:r>
          </a:p>
          <a:p>
            <a:pPr marL="625475" indent="-625475" eaLnBrk="1" hangingPunct="1"/>
            <a:r>
              <a:rPr lang="en-US" sz="3600" dirty="0">
                <a:latin typeface="Arial" charset="0"/>
                <a:ea typeface="ＭＳ Ｐゴシック" charset="0"/>
                <a:cs typeface="ＭＳ Ｐゴシック" charset="0"/>
              </a:rPr>
              <a:t>Connected Text</a:t>
            </a:r>
          </a:p>
        </p:txBody>
      </p:sp>
      <p:sp>
        <p:nvSpPr>
          <p:cNvPr id="450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38E835F-9FD8-C942-9994-52D92BC052FE}" type="slidenum">
              <a:rPr lang="en-US" sz="1400"/>
              <a:pPr/>
              <a:t>3</a:t>
            </a:fld>
            <a:endParaRPr lang="en-US" sz="1400"/>
          </a:p>
        </p:txBody>
      </p:sp>
      <p:pic>
        <p:nvPicPr>
          <p:cNvPr id="3" name="Picture 2" descr="Screen Shot 2015-08-26 at 12.07.4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84774">
            <a:off x="5167823" y="2450305"/>
            <a:ext cx="3189852" cy="3817494"/>
          </a:xfrm>
          <a:prstGeom prst="rect">
            <a:avLst/>
          </a:prstGeom>
          <a:ln>
            <a:solidFill>
              <a:schemeClr val="accent6">
                <a:lumMod val="50000"/>
              </a:schemeClr>
            </a:solidFill>
          </a:ln>
        </p:spPr>
      </p:pic>
    </p:spTree>
    <p:extLst>
      <p:ext uri="{BB962C8B-B14F-4D97-AF65-F5344CB8AC3E}">
        <p14:creationId xmlns:p14="http://schemas.microsoft.com/office/powerpoint/2010/main" val="2157943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0"/>
            <a:ext cx="8915400" cy="1143000"/>
          </a:xfrm>
        </p:spPr>
        <p:txBody>
          <a:bodyPr>
            <a:noAutofit/>
          </a:bodyPr>
          <a:lstStyle/>
          <a:p>
            <a:pPr eaLnBrk="1" hangingPunct="1"/>
            <a:r>
              <a:rPr lang="en-US" b="1" dirty="0">
                <a:ea typeface="ＭＳ Ｐゴシック" charset="0"/>
                <a:cs typeface="ＭＳ Ｐゴシック" charset="0"/>
              </a:rPr>
              <a:t>Critical Elements of </a:t>
            </a:r>
            <a:r>
              <a:rPr lang="en-US" b="1" dirty="0" smtClean="0">
                <a:ea typeface="ＭＳ Ｐゴシック" charset="0"/>
                <a:cs typeface="ＭＳ Ｐゴシック" charset="0"/>
              </a:rPr>
              <a:t>Fluency </a:t>
            </a:r>
            <a:r>
              <a:rPr lang="en-US" b="1" dirty="0">
                <a:ea typeface="ＭＳ Ｐゴシック" charset="0"/>
                <a:cs typeface="ＭＳ Ｐゴシック" charset="0"/>
              </a:rPr>
              <a:t>Instruction</a:t>
            </a:r>
          </a:p>
        </p:txBody>
      </p:sp>
      <p:sp>
        <p:nvSpPr>
          <p:cNvPr id="44035" name="Rectangle 3"/>
          <p:cNvSpPr>
            <a:spLocks noGrp="1" noChangeArrowheads="1"/>
          </p:cNvSpPr>
          <p:nvPr>
            <p:ph type="body" idx="1"/>
          </p:nvPr>
        </p:nvSpPr>
        <p:spPr>
          <a:xfrm>
            <a:off x="381000" y="1828800"/>
            <a:ext cx="8458200" cy="4419600"/>
          </a:xfrm>
        </p:spPr>
        <p:txBody>
          <a:bodyPr>
            <a:normAutofit/>
          </a:bodyPr>
          <a:lstStyle/>
          <a:p>
            <a:pPr marL="514350" indent="-514350" eaLnBrk="1" hangingPunct="1">
              <a:lnSpc>
                <a:spcPct val="90000"/>
              </a:lnSpc>
              <a:buSzPct val="100000"/>
              <a:buFontTx/>
              <a:buAutoNum type="arabicPeriod"/>
            </a:pPr>
            <a:r>
              <a:rPr lang="en-US" sz="2800" b="1" dirty="0">
                <a:latin typeface="Arial" charset="0"/>
                <a:ea typeface="ＭＳ Ｐゴシック" charset="0"/>
                <a:cs typeface="ＭＳ Ｐゴシック" charset="0"/>
              </a:rPr>
              <a:t>Schedule sufficient practice </a:t>
            </a:r>
            <a:r>
              <a:rPr lang="en-US" sz="2800" dirty="0">
                <a:latin typeface="Arial" charset="0"/>
                <a:ea typeface="ＭＳ Ｐゴシック" charset="0"/>
                <a:cs typeface="ＭＳ Ｐゴシック" charset="0"/>
              </a:rPr>
              <a:t>(</a:t>
            </a:r>
            <a:r>
              <a:rPr lang="en-US" sz="2800" u="sng" dirty="0">
                <a:latin typeface="Arial" charset="0"/>
                <a:ea typeface="ＭＳ Ｐゴシック" charset="0"/>
                <a:cs typeface="ＭＳ Ｐゴシック" charset="0"/>
              </a:rPr>
              <a:t>brief</a:t>
            </a:r>
            <a:r>
              <a:rPr lang="en-US" sz="2800" dirty="0">
                <a:latin typeface="Arial" charset="0"/>
                <a:ea typeface="ＭＳ Ｐゴシック" charset="0"/>
                <a:cs typeface="ＭＳ Ｐゴシック" charset="0"/>
              </a:rPr>
              <a:t>, </a:t>
            </a:r>
            <a:r>
              <a:rPr lang="en-US" sz="2800" u="sng" dirty="0">
                <a:latin typeface="Arial" charset="0"/>
                <a:ea typeface="ＭＳ Ｐゴシック" charset="0"/>
                <a:cs typeface="ＭＳ Ｐゴシック" charset="0"/>
              </a:rPr>
              <a:t>multiple opportunities</a:t>
            </a:r>
            <a:r>
              <a:rPr lang="en-US" sz="2800" dirty="0">
                <a:latin typeface="Arial" charset="0"/>
                <a:ea typeface="ＭＳ Ｐゴシック" charset="0"/>
                <a:cs typeface="ＭＳ Ｐゴシック" charset="0"/>
              </a:rPr>
              <a:t> each day) </a:t>
            </a:r>
            <a:r>
              <a:rPr lang="en-US" sz="2800" dirty="0" smtClean="0">
                <a:latin typeface="Arial" charset="0"/>
                <a:ea typeface="ＭＳ Ｐゴシック" charset="0"/>
                <a:cs typeface="ＭＳ Ｐゴシック" charset="0"/>
              </a:rPr>
              <a:t>with </a:t>
            </a:r>
            <a:r>
              <a:rPr lang="en-US" sz="2800" u="sng" dirty="0" smtClean="0">
                <a:latin typeface="Arial" charset="0"/>
                <a:ea typeface="ＭＳ Ｐゴシック" charset="0"/>
                <a:cs typeface="ＭＳ Ｐゴシック" charset="0"/>
              </a:rPr>
              <a:t>corrective </a:t>
            </a:r>
            <a:r>
              <a:rPr lang="en-US" sz="2800" u="sng" dirty="0">
                <a:latin typeface="Arial" charset="0"/>
                <a:ea typeface="ＭＳ Ｐゴシック" charset="0"/>
                <a:cs typeface="ＭＳ Ｐゴシック" charset="0"/>
              </a:rPr>
              <a:t>feedback</a:t>
            </a:r>
            <a:r>
              <a:rPr lang="en-US" sz="2800" dirty="0">
                <a:latin typeface="Arial" charset="0"/>
                <a:ea typeface="ＭＳ Ｐゴシック" charset="0"/>
                <a:cs typeface="ＭＳ Ｐゴシック" charset="0"/>
              </a:rPr>
              <a:t>.</a:t>
            </a:r>
            <a:endParaRPr lang="en-US" sz="2800" u="sng" dirty="0">
              <a:latin typeface="Arial" charset="0"/>
              <a:ea typeface="ＭＳ Ｐゴシック" charset="0"/>
              <a:cs typeface="ＭＳ Ｐゴシック" charset="0"/>
            </a:endParaRPr>
          </a:p>
          <a:p>
            <a:pPr marL="514350" indent="-514350" eaLnBrk="1" hangingPunct="1">
              <a:lnSpc>
                <a:spcPct val="90000"/>
              </a:lnSpc>
              <a:buSzPct val="100000"/>
              <a:buFontTx/>
              <a:buAutoNum type="arabicPeriod"/>
            </a:pPr>
            <a:r>
              <a:rPr lang="en-US" sz="2800" b="1" dirty="0">
                <a:latin typeface="Arial" charset="0"/>
                <a:ea typeface="ＭＳ Ｐゴシック" charset="0"/>
                <a:cs typeface="ＭＳ Ｐゴシック" charset="0"/>
              </a:rPr>
              <a:t>Systematically increase the rate of response </a:t>
            </a:r>
            <a:r>
              <a:rPr lang="en-US" sz="2800" dirty="0">
                <a:latin typeface="Arial" charset="0"/>
                <a:ea typeface="ＭＳ Ｐゴシック" charset="0"/>
                <a:cs typeface="ＭＳ Ｐゴシック" charset="0"/>
              </a:rPr>
              <a:t>(</a:t>
            </a:r>
            <a:r>
              <a:rPr lang="en-US" sz="2800" u="sng" dirty="0">
                <a:latin typeface="Arial" charset="0"/>
                <a:ea typeface="ＭＳ Ｐゴシック" charset="0"/>
                <a:cs typeface="ＭＳ Ｐゴシック" charset="0"/>
              </a:rPr>
              <a:t>set goals</a:t>
            </a:r>
            <a:r>
              <a:rPr lang="en-US" sz="2800" dirty="0">
                <a:latin typeface="Arial" charset="0"/>
                <a:ea typeface="ＭＳ Ｐゴシック" charset="0"/>
                <a:cs typeface="ＭＳ Ｐゴシック" charset="0"/>
              </a:rPr>
              <a:t>).  </a:t>
            </a:r>
            <a:r>
              <a:rPr lang="en-US" sz="2800" u="sng" dirty="0">
                <a:latin typeface="Arial" charset="0"/>
                <a:ea typeface="ＭＳ Ｐゴシック" charset="0"/>
                <a:cs typeface="ＭＳ Ｐゴシック" charset="0"/>
              </a:rPr>
              <a:t>Graph or chart </a:t>
            </a:r>
            <a:r>
              <a:rPr lang="en-US" sz="2800" dirty="0">
                <a:latin typeface="Arial" charset="0"/>
                <a:ea typeface="ＭＳ Ｐゴシック" charset="0"/>
                <a:cs typeface="ＭＳ Ｐゴシック" charset="0"/>
              </a:rPr>
              <a:t>learner performance.  </a:t>
            </a:r>
          </a:p>
          <a:p>
            <a:pPr marL="514350" indent="-514350" eaLnBrk="1" hangingPunct="1">
              <a:lnSpc>
                <a:spcPct val="90000"/>
              </a:lnSpc>
              <a:buSzPct val="100000"/>
              <a:buFontTx/>
              <a:buAutoNum type="arabicPeriod"/>
            </a:pPr>
            <a:r>
              <a:rPr lang="en-US" sz="2800" b="1" dirty="0">
                <a:latin typeface="Arial" charset="0"/>
                <a:ea typeface="ＭＳ Ｐゴシック" charset="0"/>
                <a:cs typeface="ＭＳ Ｐゴシック" charset="0"/>
              </a:rPr>
              <a:t>Differentiate instruction </a:t>
            </a:r>
            <a:r>
              <a:rPr lang="en-US" sz="2800" dirty="0">
                <a:latin typeface="Arial" charset="0"/>
                <a:ea typeface="ＭＳ Ｐゴシック" charset="0"/>
                <a:cs typeface="ＭＳ Ｐゴシック" charset="0"/>
              </a:rPr>
              <a:t>based on student needs</a:t>
            </a:r>
          </a:p>
          <a:p>
            <a:pPr marL="514350" indent="-514350" eaLnBrk="1" hangingPunct="1">
              <a:lnSpc>
                <a:spcPct val="90000"/>
              </a:lnSpc>
              <a:buSzPct val="100000"/>
              <a:buFontTx/>
              <a:buAutoNum type="arabicPeriod"/>
            </a:pPr>
            <a:r>
              <a:rPr lang="en-US" sz="2800" dirty="0">
                <a:latin typeface="Arial" charset="0"/>
                <a:ea typeface="ＭＳ Ｐゴシック" charset="0"/>
                <a:cs typeface="ＭＳ Ｐゴシック" charset="0"/>
              </a:rPr>
              <a:t>Remember:  Fluency instruction is </a:t>
            </a:r>
            <a:r>
              <a:rPr lang="en-US" sz="2800" b="1" dirty="0">
                <a:latin typeface="Arial" charset="0"/>
                <a:ea typeface="ＭＳ Ｐゴシック" charset="0"/>
                <a:cs typeface="ＭＳ Ｐゴシック" charset="0"/>
              </a:rPr>
              <a:t>not a replacement for reading instruction.  </a:t>
            </a:r>
            <a:r>
              <a:rPr lang="en-US" sz="2800" dirty="0">
                <a:latin typeface="Arial" charset="0"/>
                <a:ea typeface="ＭＳ Ｐゴシック" charset="0"/>
                <a:cs typeface="ＭＳ Ｐゴシック" charset="0"/>
              </a:rPr>
              <a:t>It is only part of the picture.  </a:t>
            </a:r>
            <a:endParaRPr lang="en-US" sz="2800" b="1" dirty="0">
              <a:latin typeface="Arial" charset="0"/>
              <a:ea typeface="ＭＳ Ｐゴシック" charset="0"/>
              <a:cs typeface="ＭＳ Ｐゴシック" charset="0"/>
            </a:endParaRPr>
          </a:p>
          <a:p>
            <a:pPr marL="514350" indent="-514350" eaLnBrk="1" hangingPunct="1">
              <a:lnSpc>
                <a:spcPct val="90000"/>
              </a:lnSpc>
            </a:pPr>
            <a:endParaRPr lang="en-US" sz="2800" dirty="0">
              <a:latin typeface="Arial" charset="0"/>
              <a:ea typeface="ＭＳ Ｐゴシック" charset="0"/>
              <a:cs typeface="ＭＳ Ｐゴシック" charset="0"/>
            </a:endParaRPr>
          </a:p>
        </p:txBody>
      </p:sp>
      <p:sp>
        <p:nvSpPr>
          <p:cNvPr id="440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FFDF9E7-FCD7-BC49-B61A-F77A9CB088B1}" type="slidenum">
              <a:rPr lang="en-US" sz="1400"/>
              <a:pPr/>
              <a:t>4</a:t>
            </a:fld>
            <a:endParaRPr lang="en-US" sz="1400"/>
          </a:p>
        </p:txBody>
      </p:sp>
    </p:spTree>
    <p:extLst>
      <p:ext uri="{BB962C8B-B14F-4D97-AF65-F5344CB8AC3E}">
        <p14:creationId xmlns:p14="http://schemas.microsoft.com/office/powerpoint/2010/main" val="1940876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noChangeArrowheads="1"/>
          </p:cNvSpPr>
          <p:nvPr>
            <p:ph type="ctrTitle"/>
          </p:nvPr>
        </p:nvSpPr>
        <p:spPr>
          <a:xfrm>
            <a:off x="1295400" y="0"/>
            <a:ext cx="6477000" cy="1524000"/>
          </a:xfrm>
        </p:spPr>
        <p:txBody>
          <a:bodyPr/>
          <a:lstStyle/>
          <a:p>
            <a:pPr algn="ctr" eaLnBrk="1" hangingPunct="1"/>
            <a:r>
              <a:rPr lang="en-US" b="1" dirty="0">
                <a:effectLst>
                  <a:outerShdw blurRad="38100" dist="38100" dir="2700000" algn="tl">
                    <a:srgbClr val="DDDDDD"/>
                  </a:outerShdw>
                </a:effectLst>
                <a:latin typeface="Arial" charset="0"/>
                <a:ea typeface="ＭＳ Ｐゴシック" charset="0"/>
                <a:cs typeface="ＭＳ Ｐゴシック" charset="0"/>
              </a:rPr>
              <a:t>Letter-Sound Automaticity</a:t>
            </a:r>
          </a:p>
        </p:txBody>
      </p:sp>
      <p:pic>
        <p:nvPicPr>
          <p:cNvPr id="2" name="Picture 1" descr="Screen Shot 2015-08-26 at 12.29.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76400"/>
            <a:ext cx="7556500" cy="4135153"/>
          </a:xfrm>
          <a:prstGeom prst="rect">
            <a:avLst/>
          </a:prstGeom>
          <a:ln>
            <a:solidFill>
              <a:schemeClr val="tx1"/>
            </a:solidFill>
          </a:ln>
        </p:spPr>
      </p:pic>
    </p:spTree>
    <p:extLst>
      <p:ext uri="{BB962C8B-B14F-4D97-AF65-F5344CB8AC3E}">
        <p14:creationId xmlns:p14="http://schemas.microsoft.com/office/powerpoint/2010/main" val="836402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2648" y="228600"/>
            <a:ext cx="6931152" cy="990600"/>
          </a:xfrm>
        </p:spPr>
        <p:txBody>
          <a:bodyPr/>
          <a:lstStyle/>
          <a:p>
            <a:pPr eaLnBrk="1" hangingPunct="1"/>
            <a:r>
              <a:rPr lang="en-US" sz="3600" b="1">
                <a:effectLst>
                  <a:outerShdw blurRad="38100" dist="38100" dir="2700000" algn="tl">
                    <a:srgbClr val="DDDDDD"/>
                  </a:outerShdw>
                </a:effectLst>
                <a:latin typeface="Arial" charset="0"/>
                <a:ea typeface="ＭＳ Ｐゴシック" charset="0"/>
                <a:cs typeface="ＭＳ Ｐゴシック" charset="0"/>
              </a:rPr>
              <a:t>Lesson Design Considerations</a:t>
            </a:r>
          </a:p>
        </p:txBody>
      </p:sp>
      <p:sp>
        <p:nvSpPr>
          <p:cNvPr id="471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114EB91-3989-B243-B5F0-FAF7A4DE42C7}" type="slidenum">
              <a:rPr lang="en-US" sz="1400"/>
              <a:pPr/>
              <a:t>6</a:t>
            </a:fld>
            <a:endParaRPr lang="en-US" sz="1400"/>
          </a:p>
        </p:txBody>
      </p:sp>
      <p:sp>
        <p:nvSpPr>
          <p:cNvPr id="3" name="Content Placeholder 2"/>
          <p:cNvSpPr>
            <a:spLocks noGrp="1"/>
          </p:cNvSpPr>
          <p:nvPr>
            <p:ph sz="quarter" idx="1"/>
          </p:nvPr>
        </p:nvSpPr>
        <p:spPr>
          <a:xfrm>
            <a:off x="612648" y="1600200"/>
            <a:ext cx="8378952" cy="5257800"/>
          </a:xfrm>
        </p:spPr>
        <p:txBody>
          <a:bodyPr>
            <a:normAutofit/>
          </a:bodyPr>
          <a:lstStyle/>
          <a:p>
            <a:pPr>
              <a:buFont typeface="Wingdings" charset="2"/>
              <a:buChar char="u"/>
            </a:pPr>
            <a:r>
              <a:rPr lang="en-US" sz="4000" dirty="0" smtClean="0"/>
              <a:t> </a:t>
            </a:r>
            <a:r>
              <a:rPr lang="en-US" sz="4000" b="1" dirty="0" smtClean="0"/>
              <a:t>General Guidelines</a:t>
            </a:r>
          </a:p>
          <a:p>
            <a:pPr marL="863600" lvl="1" indent="-496888"/>
            <a:r>
              <a:rPr lang="en-US" sz="3300" dirty="0" smtClean="0"/>
              <a:t>Develop a set of letters that have been previously introduced through direct instruction (will change as new letters are introduced)</a:t>
            </a:r>
          </a:p>
          <a:p>
            <a:pPr marL="863600" lvl="1" indent="-496888"/>
            <a:r>
              <a:rPr lang="en-US" sz="3300" dirty="0" smtClean="0"/>
              <a:t>Include multiple examples of each letter-sound in the practice set.  </a:t>
            </a:r>
          </a:p>
        </p:txBody>
      </p:sp>
      <p:pic>
        <p:nvPicPr>
          <p:cNvPr id="4" name="Picture 3" descr="Screen Shot 2015-08-26 at 1.01.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0"/>
            <a:ext cx="1277444" cy="1181100"/>
          </a:xfrm>
          <a:prstGeom prst="rect">
            <a:avLst/>
          </a:prstGeom>
        </p:spPr>
      </p:pic>
    </p:spTree>
    <p:extLst>
      <p:ext uri="{BB962C8B-B14F-4D97-AF65-F5344CB8AC3E}">
        <p14:creationId xmlns:p14="http://schemas.microsoft.com/office/powerpoint/2010/main" val="30314712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2648" y="228600"/>
            <a:ext cx="6931152" cy="990600"/>
          </a:xfrm>
        </p:spPr>
        <p:txBody>
          <a:bodyPr/>
          <a:lstStyle/>
          <a:p>
            <a:pPr eaLnBrk="1" hangingPunct="1"/>
            <a:r>
              <a:rPr lang="en-US" sz="3600" b="1">
                <a:effectLst>
                  <a:outerShdw blurRad="38100" dist="38100" dir="2700000" algn="tl">
                    <a:srgbClr val="DDDDDD"/>
                  </a:outerShdw>
                </a:effectLst>
                <a:latin typeface="Arial" charset="0"/>
                <a:ea typeface="ＭＳ Ｐゴシック" charset="0"/>
                <a:cs typeface="ＭＳ Ｐゴシック" charset="0"/>
              </a:rPr>
              <a:t>Lesson Design Considerations</a:t>
            </a:r>
          </a:p>
        </p:txBody>
      </p:sp>
      <p:sp>
        <p:nvSpPr>
          <p:cNvPr id="471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114EB91-3989-B243-B5F0-FAF7A4DE42C7}" type="slidenum">
              <a:rPr lang="en-US" sz="1400"/>
              <a:pPr/>
              <a:t>7</a:t>
            </a:fld>
            <a:endParaRPr lang="en-US" sz="1400"/>
          </a:p>
        </p:txBody>
      </p:sp>
      <p:sp>
        <p:nvSpPr>
          <p:cNvPr id="3" name="Content Placeholder 2"/>
          <p:cNvSpPr>
            <a:spLocks noGrp="1"/>
          </p:cNvSpPr>
          <p:nvPr>
            <p:ph sz="quarter" idx="1"/>
          </p:nvPr>
        </p:nvSpPr>
        <p:spPr>
          <a:xfrm>
            <a:off x="612648" y="1600200"/>
            <a:ext cx="8378952" cy="5257800"/>
          </a:xfrm>
        </p:spPr>
        <p:txBody>
          <a:bodyPr>
            <a:normAutofit/>
          </a:bodyPr>
          <a:lstStyle/>
          <a:p>
            <a:r>
              <a:rPr lang="en-US" sz="3600" dirty="0" smtClean="0"/>
              <a:t>Goal:  Students should be able to respond to each letter-sound within one second.  </a:t>
            </a:r>
          </a:p>
          <a:p>
            <a:r>
              <a:rPr lang="en-US" sz="3600" dirty="0" smtClean="0"/>
              <a:t>Remove letter sounds identified accurately and automatically for two consecutive weeks.  </a:t>
            </a:r>
          </a:p>
          <a:p>
            <a:r>
              <a:rPr lang="en-US" sz="3600" dirty="0" smtClean="0"/>
              <a:t>Reteach sounds on which students make errors.  </a:t>
            </a:r>
            <a:endParaRPr lang="en-US" sz="3600" dirty="0"/>
          </a:p>
        </p:txBody>
      </p:sp>
      <p:pic>
        <p:nvPicPr>
          <p:cNvPr id="4" name="Picture 3" descr="Screen Shot 2015-08-26 at 1.01.5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0" y="0"/>
            <a:ext cx="1277444" cy="1181100"/>
          </a:xfrm>
          <a:prstGeom prst="rect">
            <a:avLst/>
          </a:prstGeom>
        </p:spPr>
      </p:pic>
    </p:spTree>
    <p:extLst>
      <p:ext uri="{BB962C8B-B14F-4D97-AF65-F5344CB8AC3E}">
        <p14:creationId xmlns:p14="http://schemas.microsoft.com/office/powerpoint/2010/main" val="161682588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3C2035C-2A34-2641-A2BA-C1DA6CB7FA8B}" type="slidenum">
              <a:rPr lang="en-US" sz="1400"/>
              <a:pPr/>
              <a:t>8</a:t>
            </a:fld>
            <a:endParaRPr lang="en-US" sz="1400"/>
          </a:p>
        </p:txBody>
      </p:sp>
      <p:sp>
        <p:nvSpPr>
          <p:cNvPr id="4" name="Content Placeholder 3"/>
          <p:cNvSpPr>
            <a:spLocks noGrp="1"/>
          </p:cNvSpPr>
          <p:nvPr>
            <p:ph sz="quarter" idx="1"/>
          </p:nvPr>
        </p:nvSpPr>
        <p:spPr>
          <a:xfrm>
            <a:off x="457200" y="1752600"/>
            <a:ext cx="8153400" cy="4495800"/>
          </a:xfrm>
        </p:spPr>
        <p:txBody>
          <a:bodyPr>
            <a:normAutofit/>
          </a:bodyPr>
          <a:lstStyle/>
          <a:p>
            <a:r>
              <a:rPr lang="en-US" sz="3600" dirty="0" smtClean="0"/>
              <a:t>This activity demonstrates how a teacher can use the guidelines listed on the previous slide to create two activities for letter-sound practice.  </a:t>
            </a:r>
          </a:p>
          <a:p>
            <a:r>
              <a:rPr lang="en-US" sz="3600" dirty="0" smtClean="0"/>
              <a:t>Complete the activity as shown.  Then return to the presentation.  </a:t>
            </a:r>
            <a:endParaRPr lang="en-US" sz="3600" dirty="0"/>
          </a:p>
        </p:txBody>
      </p:sp>
      <p:sp>
        <p:nvSpPr>
          <p:cNvPr id="5" name="Title 1"/>
          <p:cNvSpPr txBox="1">
            <a:spLocks/>
          </p:cNvSpPr>
          <p:nvPr/>
        </p:nvSpPr>
        <p:spPr>
          <a:xfrm>
            <a:off x="381000" y="228600"/>
            <a:ext cx="81534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r>
              <a:rPr lang="en-US" b="1" dirty="0" smtClean="0"/>
              <a:t>Module 4, Activity 2</a:t>
            </a:r>
            <a:endParaRPr lang="en-US" b="1" dirty="0"/>
          </a:p>
        </p:txBody>
      </p:sp>
      <p:pic>
        <p:nvPicPr>
          <p:cNvPr id="7" name="Picture 6" descr="Screen Shot 2014-09-18 at 3.23.17 PM.png"/>
          <p:cNvPicPr/>
          <p:nvPr/>
        </p:nvPicPr>
        <p:blipFill>
          <a:blip r:embed="rId2">
            <a:extLst>
              <a:ext uri="{28A0092B-C50C-407E-A947-70E740481C1C}">
                <a14:useLocalDpi xmlns:a14="http://schemas.microsoft.com/office/drawing/2010/main" val="0"/>
              </a:ext>
            </a:extLst>
          </a:blip>
          <a:stretch>
            <a:fillRect/>
          </a:stretch>
        </p:blipFill>
        <p:spPr>
          <a:xfrm>
            <a:off x="7924800" y="228600"/>
            <a:ext cx="990600" cy="838200"/>
          </a:xfrm>
          <a:prstGeom prst="rect">
            <a:avLst/>
          </a:prstGeom>
        </p:spPr>
      </p:pic>
    </p:spTree>
    <p:extLst>
      <p:ext uri="{BB962C8B-B14F-4D97-AF65-F5344CB8AC3E}">
        <p14:creationId xmlns:p14="http://schemas.microsoft.com/office/powerpoint/2010/main" val="28818511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ctrTitle"/>
          </p:nvPr>
        </p:nvSpPr>
        <p:spPr>
          <a:xfrm>
            <a:off x="1524000" y="228600"/>
            <a:ext cx="6477000" cy="1828800"/>
          </a:xfrm>
        </p:spPr>
        <p:txBody>
          <a:bodyPr/>
          <a:lstStyle/>
          <a:p>
            <a:pPr algn="ctr" eaLnBrk="1" hangingPunct="1"/>
            <a:r>
              <a:rPr lang="en-US" b="1" dirty="0">
                <a:effectLst>
                  <a:outerShdw blurRad="38100" dist="38100" dir="2700000" algn="tl">
                    <a:srgbClr val="DDDDDD"/>
                  </a:outerShdw>
                </a:effectLst>
                <a:latin typeface="Arial" charset="0"/>
                <a:ea typeface="ＭＳ Ｐゴシック" charset="0"/>
                <a:cs typeface="ＭＳ Ｐゴシック" charset="0"/>
              </a:rPr>
              <a:t>Blending Automaticity</a:t>
            </a:r>
          </a:p>
        </p:txBody>
      </p:sp>
      <p:pic>
        <p:nvPicPr>
          <p:cNvPr id="2" name="Picture 1" descr="Word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2362200"/>
            <a:ext cx="2819400" cy="3121479"/>
          </a:xfrm>
          <a:prstGeom prst="rect">
            <a:avLst/>
          </a:prstGeom>
        </p:spPr>
      </p:pic>
    </p:spTree>
    <p:extLst>
      <p:ext uri="{BB962C8B-B14F-4D97-AF65-F5344CB8AC3E}">
        <p14:creationId xmlns:p14="http://schemas.microsoft.com/office/powerpoint/2010/main" val="38311130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11030</TotalTime>
  <Words>2708</Words>
  <Application>Microsoft Macintosh PowerPoint</Application>
  <PresentationFormat>On-screen Show (4:3)</PresentationFormat>
  <Paragraphs>184</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Median</vt:lpstr>
      <vt:lpstr>Developing reading fluency</vt:lpstr>
      <vt:lpstr>What should the reading block look like?</vt:lpstr>
      <vt:lpstr>Types of Fluency Instruction</vt:lpstr>
      <vt:lpstr>Critical Elements of Fluency Instruction</vt:lpstr>
      <vt:lpstr>Letter-Sound Automaticity</vt:lpstr>
      <vt:lpstr>Lesson Design Considerations</vt:lpstr>
      <vt:lpstr>Lesson Design Considerations</vt:lpstr>
      <vt:lpstr>PowerPoint Presentation</vt:lpstr>
      <vt:lpstr>Blending Automaticity</vt:lpstr>
      <vt:lpstr>Blending Automaticity</vt:lpstr>
      <vt:lpstr>Blending Automaticity:  A Beginning Teaching Strategy</vt:lpstr>
      <vt:lpstr>Blending Fluency Practice</vt:lpstr>
      <vt:lpstr>Word Reading Automaticity</vt:lpstr>
      <vt:lpstr>Word Reading Automaticity </vt:lpstr>
      <vt:lpstr>Module 4, Activity 3</vt:lpstr>
      <vt:lpstr>Connected Text Automaticity</vt:lpstr>
      <vt:lpstr>General Strategies for Building Connected Text Fluency</vt:lpstr>
      <vt:lpstr>1.  Choral or Whole Class Reading</vt:lpstr>
      <vt:lpstr>1.  Whole Class Oral Reading</vt:lpstr>
      <vt:lpstr>Module 4, Activity 4</vt:lpstr>
      <vt:lpstr>2. Repeated Readings</vt:lpstr>
      <vt:lpstr>2. Repeated Readings</vt:lpstr>
      <vt:lpstr>Final Point to Remember</vt:lpstr>
    </vt:vector>
  </TitlesOfParts>
  <Company>Deni Basaraba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90 Minute Reading Block</dc:title>
  <dc:creator>Deni Basaraba</dc:creator>
  <cp:lastModifiedBy>Elizabeth Jankowski</cp:lastModifiedBy>
  <cp:revision>201</cp:revision>
  <cp:lastPrinted>2009-02-05T23:09:32Z</cp:lastPrinted>
  <dcterms:created xsi:type="dcterms:W3CDTF">2008-10-13T16:24:20Z</dcterms:created>
  <dcterms:modified xsi:type="dcterms:W3CDTF">2015-08-29T00:21:02Z</dcterms:modified>
</cp:coreProperties>
</file>