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8"/>
  </p:notesMasterIdLst>
  <p:handoutMasterIdLst>
    <p:handoutMasterId r:id="rId39"/>
  </p:handoutMasterIdLst>
  <p:sldIdLst>
    <p:sldId id="257" r:id="rId2"/>
    <p:sldId id="303" r:id="rId3"/>
    <p:sldId id="258" r:id="rId4"/>
    <p:sldId id="306" r:id="rId5"/>
    <p:sldId id="307" r:id="rId6"/>
    <p:sldId id="304" r:id="rId7"/>
    <p:sldId id="305" r:id="rId8"/>
    <p:sldId id="268" r:id="rId9"/>
    <p:sldId id="308" r:id="rId10"/>
    <p:sldId id="309" r:id="rId11"/>
    <p:sldId id="312" r:id="rId12"/>
    <p:sldId id="313" r:id="rId13"/>
    <p:sldId id="315" r:id="rId14"/>
    <p:sldId id="314" r:id="rId15"/>
    <p:sldId id="316" r:id="rId16"/>
    <p:sldId id="317" r:id="rId17"/>
    <p:sldId id="318" r:id="rId18"/>
    <p:sldId id="320" r:id="rId19"/>
    <p:sldId id="321" r:id="rId20"/>
    <p:sldId id="322" r:id="rId21"/>
    <p:sldId id="324" r:id="rId22"/>
    <p:sldId id="325" r:id="rId23"/>
    <p:sldId id="326" r:id="rId24"/>
    <p:sldId id="323" r:id="rId25"/>
    <p:sldId id="327" r:id="rId26"/>
    <p:sldId id="328" r:id="rId27"/>
    <p:sldId id="329" r:id="rId28"/>
    <p:sldId id="330" r:id="rId29"/>
    <p:sldId id="331" r:id="rId30"/>
    <p:sldId id="333" r:id="rId31"/>
    <p:sldId id="334" r:id="rId32"/>
    <p:sldId id="336" r:id="rId33"/>
    <p:sldId id="337" r:id="rId34"/>
    <p:sldId id="338" r:id="rId35"/>
    <p:sldId id="339" r:id="rId36"/>
    <p:sldId id="33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2603"/>
    <a:srgbClr val="CD253E"/>
    <a:srgbClr val="0000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0"/>
    <p:restoredTop sz="75630" autoAdjust="0"/>
  </p:normalViewPr>
  <p:slideViewPr>
    <p:cSldViewPr snapToGrid="0" snapToObjects="1">
      <p:cViewPr>
        <p:scale>
          <a:sx n="75" d="100"/>
          <a:sy n="75" d="100"/>
        </p:scale>
        <p:origin x="1184" y="144"/>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73" d="100"/>
          <a:sy n="173" d="100"/>
        </p:scale>
        <p:origin x="224" y="-93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156B1-57EC-0A4B-8262-B0A84BF41909}"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0572DAD8-9407-4F4D-B3CB-3332387A1B01}">
      <dgm:prSet phldrT="[Text]" custT="1"/>
      <dgm:spPr/>
      <dgm:t>
        <a:bodyPr/>
        <a:lstStyle/>
        <a:p>
          <a:r>
            <a:rPr lang="en-US" sz="3800" dirty="0" smtClean="0">
              <a:solidFill>
                <a:srgbClr val="C02603"/>
              </a:solidFill>
            </a:rPr>
            <a:t>Vocabulary</a:t>
          </a:r>
        </a:p>
        <a:p>
          <a:r>
            <a:rPr lang="en-US" sz="2400" dirty="0" smtClean="0"/>
            <a:t>Understanding the meaning of words and phrases</a:t>
          </a:r>
          <a:endParaRPr lang="en-US" sz="2400" dirty="0"/>
        </a:p>
      </dgm:t>
    </dgm:pt>
    <dgm:pt modelId="{BD55B2DB-2B24-304B-AAF9-F3BDD99435C3}" type="parTrans" cxnId="{2C793589-4D86-F641-8DA3-812DF79A911B}">
      <dgm:prSet/>
      <dgm:spPr/>
      <dgm:t>
        <a:bodyPr/>
        <a:lstStyle/>
        <a:p>
          <a:endParaRPr lang="en-US"/>
        </a:p>
      </dgm:t>
    </dgm:pt>
    <dgm:pt modelId="{50BC88D4-8694-2340-AC5E-04AB3A73F3DD}" type="sibTrans" cxnId="{2C793589-4D86-F641-8DA3-812DF79A911B}">
      <dgm:prSet/>
      <dgm:spPr/>
      <dgm:t>
        <a:bodyPr/>
        <a:lstStyle/>
        <a:p>
          <a:endParaRPr lang="en-US"/>
        </a:p>
      </dgm:t>
    </dgm:pt>
    <dgm:pt modelId="{5AEF9397-0675-3944-AE5B-3AEFD7945ADA}">
      <dgm:prSet phldrT="[Text]" custT="1"/>
      <dgm:spPr/>
      <dgm:t>
        <a:bodyPr/>
        <a:lstStyle/>
        <a:p>
          <a:r>
            <a:rPr lang="en-US" sz="3600" dirty="0" smtClean="0">
              <a:solidFill>
                <a:srgbClr val="CD253E"/>
              </a:solidFill>
            </a:rPr>
            <a:t>Syntax</a:t>
          </a:r>
        </a:p>
        <a:p>
          <a:r>
            <a:rPr lang="en-US" sz="2400" dirty="0" smtClean="0"/>
            <a:t>Understanding word order and grammar rules</a:t>
          </a:r>
          <a:endParaRPr lang="en-US" sz="2400" dirty="0"/>
        </a:p>
      </dgm:t>
    </dgm:pt>
    <dgm:pt modelId="{82EC4EBD-6EA1-9C45-B329-BAEBCC01D8B6}" type="parTrans" cxnId="{9B6DFB2C-3F99-B740-9187-E13C70651DF4}">
      <dgm:prSet/>
      <dgm:spPr/>
      <dgm:t>
        <a:bodyPr/>
        <a:lstStyle/>
        <a:p>
          <a:endParaRPr lang="en-US"/>
        </a:p>
      </dgm:t>
    </dgm:pt>
    <dgm:pt modelId="{FDAFA667-51C3-6C4C-A793-D4D80EF37CDF}" type="sibTrans" cxnId="{9B6DFB2C-3F99-B740-9187-E13C70651DF4}">
      <dgm:prSet/>
      <dgm:spPr/>
      <dgm:t>
        <a:bodyPr/>
        <a:lstStyle/>
        <a:p>
          <a:endParaRPr lang="en-US"/>
        </a:p>
      </dgm:t>
    </dgm:pt>
    <dgm:pt modelId="{FDB0855D-F44F-A84C-8A5D-2129AEA78BE8}">
      <dgm:prSet phldrT="[Text]" custT="1"/>
      <dgm:spPr/>
      <dgm:t>
        <a:bodyPr/>
        <a:lstStyle/>
        <a:p>
          <a:r>
            <a:rPr lang="en-US" sz="4000" dirty="0" smtClean="0">
              <a:solidFill>
                <a:srgbClr val="C02603"/>
              </a:solidFill>
            </a:rPr>
            <a:t>Pragmatics</a:t>
          </a:r>
        </a:p>
        <a:p>
          <a:r>
            <a:rPr lang="en-US" sz="2400" dirty="0" smtClean="0"/>
            <a:t>Understand the social rules of communication</a:t>
          </a:r>
          <a:endParaRPr lang="en-US" sz="2400" dirty="0"/>
        </a:p>
      </dgm:t>
    </dgm:pt>
    <dgm:pt modelId="{B9D8EB9C-9EC6-814B-A6C7-CFA803E76D29}" type="parTrans" cxnId="{53FDAB8B-9DD9-2048-A3D6-3C6536FCF8E2}">
      <dgm:prSet/>
      <dgm:spPr/>
      <dgm:t>
        <a:bodyPr/>
        <a:lstStyle/>
        <a:p>
          <a:endParaRPr lang="en-US"/>
        </a:p>
      </dgm:t>
    </dgm:pt>
    <dgm:pt modelId="{DF7F0BF8-3C91-1D43-A1BD-43992ACE1F79}" type="sibTrans" cxnId="{53FDAB8B-9DD9-2048-A3D6-3C6536FCF8E2}">
      <dgm:prSet/>
      <dgm:spPr/>
      <dgm:t>
        <a:bodyPr/>
        <a:lstStyle/>
        <a:p>
          <a:endParaRPr lang="en-US"/>
        </a:p>
      </dgm:t>
    </dgm:pt>
    <dgm:pt modelId="{F1C74989-74A4-E64E-8D18-699A03828F95}">
      <dgm:prSet phldrT="[Text]" custT="1"/>
      <dgm:spPr/>
      <dgm:t>
        <a:bodyPr/>
        <a:lstStyle/>
        <a:p>
          <a:r>
            <a:rPr lang="en-US" sz="3200" dirty="0" smtClean="0">
              <a:solidFill>
                <a:srgbClr val="C02603"/>
              </a:solidFill>
            </a:rPr>
            <a:t>Phonological Skills</a:t>
          </a:r>
        </a:p>
        <a:p>
          <a:r>
            <a:rPr lang="en-US" sz="2400" dirty="0" smtClean="0"/>
            <a:t>An awareness of sounds</a:t>
          </a:r>
          <a:endParaRPr lang="en-US" sz="2400" dirty="0"/>
        </a:p>
      </dgm:t>
    </dgm:pt>
    <dgm:pt modelId="{7C4F4E43-3451-4B4B-AEA2-F6F6A86FFACB}" type="parTrans" cxnId="{FC8783CC-77F3-0E44-A803-9B18AB480A47}">
      <dgm:prSet/>
      <dgm:spPr/>
      <dgm:t>
        <a:bodyPr/>
        <a:lstStyle/>
        <a:p>
          <a:endParaRPr lang="en-US"/>
        </a:p>
      </dgm:t>
    </dgm:pt>
    <dgm:pt modelId="{9A6E0756-3302-C841-BDDE-68BC9133BDB2}" type="sibTrans" cxnId="{FC8783CC-77F3-0E44-A803-9B18AB480A47}">
      <dgm:prSet/>
      <dgm:spPr/>
      <dgm:t>
        <a:bodyPr/>
        <a:lstStyle/>
        <a:p>
          <a:endParaRPr lang="en-US"/>
        </a:p>
      </dgm:t>
    </dgm:pt>
    <dgm:pt modelId="{D03F4467-B999-F146-80FE-516095AF981D}">
      <dgm:prSet phldrT="[Text]" custT="1"/>
      <dgm:spPr/>
      <dgm:t>
        <a:bodyPr/>
        <a:lstStyle/>
        <a:p>
          <a:r>
            <a:rPr lang="en-US" sz="2800" dirty="0" smtClean="0">
              <a:solidFill>
                <a:srgbClr val="C02603"/>
              </a:solidFill>
            </a:rPr>
            <a:t>Morphological Skills</a:t>
          </a:r>
        </a:p>
        <a:p>
          <a:r>
            <a:rPr lang="en-US" sz="2400" dirty="0" smtClean="0"/>
            <a:t>Understanding the meanings of word forms and phrases</a:t>
          </a:r>
          <a:endParaRPr lang="en-US" sz="2400" dirty="0"/>
        </a:p>
      </dgm:t>
    </dgm:pt>
    <dgm:pt modelId="{7D5B9DDC-883D-0E41-95E3-1735BD610F38}" type="parTrans" cxnId="{1B938691-600A-8648-86B1-DAE0B7F5D97E}">
      <dgm:prSet/>
      <dgm:spPr/>
      <dgm:t>
        <a:bodyPr/>
        <a:lstStyle/>
        <a:p>
          <a:endParaRPr lang="en-US"/>
        </a:p>
      </dgm:t>
    </dgm:pt>
    <dgm:pt modelId="{58D13101-7FD1-BB4D-89AC-89DEA787025E}" type="sibTrans" cxnId="{1B938691-600A-8648-86B1-DAE0B7F5D97E}">
      <dgm:prSet/>
      <dgm:spPr/>
      <dgm:t>
        <a:bodyPr/>
        <a:lstStyle/>
        <a:p>
          <a:endParaRPr lang="en-US"/>
        </a:p>
      </dgm:t>
    </dgm:pt>
    <dgm:pt modelId="{16747C60-531F-F542-97AD-10FF16E2BF5B}" type="pres">
      <dgm:prSet presAssocID="{17E156B1-57EC-0A4B-8262-B0A84BF41909}" presName="diagram" presStyleCnt="0">
        <dgm:presLayoutVars>
          <dgm:dir/>
          <dgm:resizeHandles val="exact"/>
        </dgm:presLayoutVars>
      </dgm:prSet>
      <dgm:spPr/>
      <dgm:t>
        <a:bodyPr/>
        <a:lstStyle/>
        <a:p>
          <a:endParaRPr lang="en-US"/>
        </a:p>
      </dgm:t>
    </dgm:pt>
    <dgm:pt modelId="{0F4D5AA0-798A-3648-9E98-4E823E426087}" type="pres">
      <dgm:prSet presAssocID="{0572DAD8-9407-4F4D-B3CB-3332387A1B01}" presName="node" presStyleLbl="node1" presStyleIdx="0" presStyleCnt="5" custScaleY="119737">
        <dgm:presLayoutVars>
          <dgm:bulletEnabled val="1"/>
        </dgm:presLayoutVars>
      </dgm:prSet>
      <dgm:spPr/>
      <dgm:t>
        <a:bodyPr/>
        <a:lstStyle/>
        <a:p>
          <a:endParaRPr lang="en-US"/>
        </a:p>
      </dgm:t>
    </dgm:pt>
    <dgm:pt modelId="{4AEF3B00-9B43-EC4B-8FED-4C5AFFFAB059}" type="pres">
      <dgm:prSet presAssocID="{50BC88D4-8694-2340-AC5E-04AB3A73F3DD}" presName="sibTrans" presStyleCnt="0"/>
      <dgm:spPr/>
    </dgm:pt>
    <dgm:pt modelId="{2783E6A5-DC9E-5E4A-B1BE-D421D690AC0D}" type="pres">
      <dgm:prSet presAssocID="{5AEF9397-0675-3944-AE5B-3AEFD7945ADA}" presName="node" presStyleLbl="node1" presStyleIdx="1" presStyleCnt="5" custScaleY="119737">
        <dgm:presLayoutVars>
          <dgm:bulletEnabled val="1"/>
        </dgm:presLayoutVars>
      </dgm:prSet>
      <dgm:spPr/>
      <dgm:t>
        <a:bodyPr/>
        <a:lstStyle/>
        <a:p>
          <a:endParaRPr lang="en-US"/>
        </a:p>
      </dgm:t>
    </dgm:pt>
    <dgm:pt modelId="{540B0D95-D129-AB4F-B6CC-271102AE70D1}" type="pres">
      <dgm:prSet presAssocID="{FDAFA667-51C3-6C4C-A793-D4D80EF37CDF}" presName="sibTrans" presStyleCnt="0"/>
      <dgm:spPr/>
    </dgm:pt>
    <dgm:pt modelId="{24D1C5A2-F83B-A146-9B2F-4CA6C8B81670}" type="pres">
      <dgm:prSet presAssocID="{D03F4467-B999-F146-80FE-516095AF981D}" presName="node" presStyleLbl="node1" presStyleIdx="2" presStyleCnt="5" custScaleY="117601">
        <dgm:presLayoutVars>
          <dgm:bulletEnabled val="1"/>
        </dgm:presLayoutVars>
      </dgm:prSet>
      <dgm:spPr/>
      <dgm:t>
        <a:bodyPr/>
        <a:lstStyle/>
        <a:p>
          <a:endParaRPr lang="en-US"/>
        </a:p>
      </dgm:t>
    </dgm:pt>
    <dgm:pt modelId="{75549AA7-061A-6A4D-8D73-BFFCA6F3B3E3}" type="pres">
      <dgm:prSet presAssocID="{58D13101-7FD1-BB4D-89AC-89DEA787025E}" presName="sibTrans" presStyleCnt="0"/>
      <dgm:spPr/>
    </dgm:pt>
    <dgm:pt modelId="{C6A96E08-B6EF-A841-90D9-36B79F774371}" type="pres">
      <dgm:prSet presAssocID="{FDB0855D-F44F-A84C-8A5D-2129AEA78BE8}" presName="node" presStyleLbl="node1" presStyleIdx="3" presStyleCnt="5" custScaleY="129195">
        <dgm:presLayoutVars>
          <dgm:bulletEnabled val="1"/>
        </dgm:presLayoutVars>
      </dgm:prSet>
      <dgm:spPr/>
      <dgm:t>
        <a:bodyPr/>
        <a:lstStyle/>
        <a:p>
          <a:endParaRPr lang="en-US"/>
        </a:p>
      </dgm:t>
    </dgm:pt>
    <dgm:pt modelId="{0786EB06-02ED-F54F-9B9A-AF85BF80D368}" type="pres">
      <dgm:prSet presAssocID="{DF7F0BF8-3C91-1D43-A1BD-43992ACE1F79}" presName="sibTrans" presStyleCnt="0"/>
      <dgm:spPr/>
    </dgm:pt>
    <dgm:pt modelId="{DBCCBFCD-0045-4F47-A28D-64B2B66AFF8F}" type="pres">
      <dgm:prSet presAssocID="{F1C74989-74A4-E64E-8D18-699A03828F95}" presName="node" presStyleLbl="node1" presStyleIdx="4" presStyleCnt="5" custScaleY="131331">
        <dgm:presLayoutVars>
          <dgm:bulletEnabled val="1"/>
        </dgm:presLayoutVars>
      </dgm:prSet>
      <dgm:spPr/>
      <dgm:t>
        <a:bodyPr/>
        <a:lstStyle/>
        <a:p>
          <a:endParaRPr lang="en-US"/>
        </a:p>
      </dgm:t>
    </dgm:pt>
  </dgm:ptLst>
  <dgm:cxnLst>
    <dgm:cxn modelId="{9B6DFB2C-3F99-B740-9187-E13C70651DF4}" srcId="{17E156B1-57EC-0A4B-8262-B0A84BF41909}" destId="{5AEF9397-0675-3944-AE5B-3AEFD7945ADA}" srcOrd="1" destOrd="0" parTransId="{82EC4EBD-6EA1-9C45-B329-BAEBCC01D8B6}" sibTransId="{FDAFA667-51C3-6C4C-A793-D4D80EF37CDF}"/>
    <dgm:cxn modelId="{1B938691-600A-8648-86B1-DAE0B7F5D97E}" srcId="{17E156B1-57EC-0A4B-8262-B0A84BF41909}" destId="{D03F4467-B999-F146-80FE-516095AF981D}" srcOrd="2" destOrd="0" parTransId="{7D5B9DDC-883D-0E41-95E3-1735BD610F38}" sibTransId="{58D13101-7FD1-BB4D-89AC-89DEA787025E}"/>
    <dgm:cxn modelId="{2C793589-4D86-F641-8DA3-812DF79A911B}" srcId="{17E156B1-57EC-0A4B-8262-B0A84BF41909}" destId="{0572DAD8-9407-4F4D-B3CB-3332387A1B01}" srcOrd="0" destOrd="0" parTransId="{BD55B2DB-2B24-304B-AAF9-F3BDD99435C3}" sibTransId="{50BC88D4-8694-2340-AC5E-04AB3A73F3DD}"/>
    <dgm:cxn modelId="{5331E5F6-2072-4C4B-A812-530C44B886A8}" type="presOf" srcId="{D03F4467-B999-F146-80FE-516095AF981D}" destId="{24D1C5A2-F83B-A146-9B2F-4CA6C8B81670}" srcOrd="0" destOrd="0" presId="urn:microsoft.com/office/officeart/2005/8/layout/default"/>
    <dgm:cxn modelId="{965F40EE-AB0E-5740-AB8B-F726F3CA3F53}" type="presOf" srcId="{F1C74989-74A4-E64E-8D18-699A03828F95}" destId="{DBCCBFCD-0045-4F47-A28D-64B2B66AFF8F}" srcOrd="0" destOrd="0" presId="urn:microsoft.com/office/officeart/2005/8/layout/default"/>
    <dgm:cxn modelId="{D7C963EB-1B42-D44F-8D62-85E720FB94E3}" type="presOf" srcId="{17E156B1-57EC-0A4B-8262-B0A84BF41909}" destId="{16747C60-531F-F542-97AD-10FF16E2BF5B}" srcOrd="0" destOrd="0" presId="urn:microsoft.com/office/officeart/2005/8/layout/default"/>
    <dgm:cxn modelId="{08FC65D3-EAD7-0343-81CE-308B7712A626}" type="presOf" srcId="{5AEF9397-0675-3944-AE5B-3AEFD7945ADA}" destId="{2783E6A5-DC9E-5E4A-B1BE-D421D690AC0D}" srcOrd="0" destOrd="0" presId="urn:microsoft.com/office/officeart/2005/8/layout/default"/>
    <dgm:cxn modelId="{FC8783CC-77F3-0E44-A803-9B18AB480A47}" srcId="{17E156B1-57EC-0A4B-8262-B0A84BF41909}" destId="{F1C74989-74A4-E64E-8D18-699A03828F95}" srcOrd="4" destOrd="0" parTransId="{7C4F4E43-3451-4B4B-AEA2-F6F6A86FFACB}" sibTransId="{9A6E0756-3302-C841-BDDE-68BC9133BDB2}"/>
    <dgm:cxn modelId="{53FDAB8B-9DD9-2048-A3D6-3C6536FCF8E2}" srcId="{17E156B1-57EC-0A4B-8262-B0A84BF41909}" destId="{FDB0855D-F44F-A84C-8A5D-2129AEA78BE8}" srcOrd="3" destOrd="0" parTransId="{B9D8EB9C-9EC6-814B-A6C7-CFA803E76D29}" sibTransId="{DF7F0BF8-3C91-1D43-A1BD-43992ACE1F79}"/>
    <dgm:cxn modelId="{C6A50C3B-F464-6543-A88B-9AC3DDAA8FCF}" type="presOf" srcId="{0572DAD8-9407-4F4D-B3CB-3332387A1B01}" destId="{0F4D5AA0-798A-3648-9E98-4E823E426087}" srcOrd="0" destOrd="0" presId="urn:microsoft.com/office/officeart/2005/8/layout/default"/>
    <dgm:cxn modelId="{900BC887-E4A2-8E4B-B320-AB7E86291AA3}" type="presOf" srcId="{FDB0855D-F44F-A84C-8A5D-2129AEA78BE8}" destId="{C6A96E08-B6EF-A841-90D9-36B79F774371}" srcOrd="0" destOrd="0" presId="urn:microsoft.com/office/officeart/2005/8/layout/default"/>
    <dgm:cxn modelId="{5A27CB73-802E-A349-97E0-4F5180E40D31}" type="presParOf" srcId="{16747C60-531F-F542-97AD-10FF16E2BF5B}" destId="{0F4D5AA0-798A-3648-9E98-4E823E426087}" srcOrd="0" destOrd="0" presId="urn:microsoft.com/office/officeart/2005/8/layout/default"/>
    <dgm:cxn modelId="{FA6D1CA2-6356-B24A-A8F2-4B53C2B0C610}" type="presParOf" srcId="{16747C60-531F-F542-97AD-10FF16E2BF5B}" destId="{4AEF3B00-9B43-EC4B-8FED-4C5AFFFAB059}" srcOrd="1" destOrd="0" presId="urn:microsoft.com/office/officeart/2005/8/layout/default"/>
    <dgm:cxn modelId="{031D0945-67CC-E54D-B2F9-B7C40300E9DE}" type="presParOf" srcId="{16747C60-531F-F542-97AD-10FF16E2BF5B}" destId="{2783E6A5-DC9E-5E4A-B1BE-D421D690AC0D}" srcOrd="2" destOrd="0" presId="urn:microsoft.com/office/officeart/2005/8/layout/default"/>
    <dgm:cxn modelId="{C60C81AA-CF98-F64A-A29A-165994001327}" type="presParOf" srcId="{16747C60-531F-F542-97AD-10FF16E2BF5B}" destId="{540B0D95-D129-AB4F-B6CC-271102AE70D1}" srcOrd="3" destOrd="0" presId="urn:microsoft.com/office/officeart/2005/8/layout/default"/>
    <dgm:cxn modelId="{78AC488D-F028-1E4D-8B74-2B5D44C2B5F4}" type="presParOf" srcId="{16747C60-531F-F542-97AD-10FF16E2BF5B}" destId="{24D1C5A2-F83B-A146-9B2F-4CA6C8B81670}" srcOrd="4" destOrd="0" presId="urn:microsoft.com/office/officeart/2005/8/layout/default"/>
    <dgm:cxn modelId="{F49C170C-45D2-F549-9568-B2A4422A0EAB}" type="presParOf" srcId="{16747C60-531F-F542-97AD-10FF16E2BF5B}" destId="{75549AA7-061A-6A4D-8D73-BFFCA6F3B3E3}" srcOrd="5" destOrd="0" presId="urn:microsoft.com/office/officeart/2005/8/layout/default"/>
    <dgm:cxn modelId="{A72A651A-EDCA-A74A-A2DC-A88A0D180C05}" type="presParOf" srcId="{16747C60-531F-F542-97AD-10FF16E2BF5B}" destId="{C6A96E08-B6EF-A841-90D9-36B79F774371}" srcOrd="6" destOrd="0" presId="urn:microsoft.com/office/officeart/2005/8/layout/default"/>
    <dgm:cxn modelId="{5C39BF6A-EAFD-2B42-BA6B-DCA9D654FD67}" type="presParOf" srcId="{16747C60-531F-F542-97AD-10FF16E2BF5B}" destId="{0786EB06-02ED-F54F-9B9A-AF85BF80D368}" srcOrd="7" destOrd="0" presId="urn:microsoft.com/office/officeart/2005/8/layout/default"/>
    <dgm:cxn modelId="{534C14A8-D267-054B-9C00-09D228CF3F11}" type="presParOf" srcId="{16747C60-531F-F542-97AD-10FF16E2BF5B}" destId="{DBCCBFCD-0045-4F47-A28D-64B2B66AFF8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D5AA0-798A-3648-9E98-4E823E426087}">
      <dsp:nvSpPr>
        <dsp:cNvPr id="0" name=""/>
        <dsp:cNvSpPr/>
      </dsp:nvSpPr>
      <dsp:spPr>
        <a:xfrm>
          <a:off x="0" y="201386"/>
          <a:ext cx="2547937" cy="183049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solidFill>
                <a:srgbClr val="C02603"/>
              </a:solidFill>
            </a:rPr>
            <a:t>Vocabulary</a:t>
          </a:r>
        </a:p>
        <a:p>
          <a:pPr lvl="0" algn="ctr" defTabSz="1689100">
            <a:lnSpc>
              <a:spcPct val="90000"/>
            </a:lnSpc>
            <a:spcBef>
              <a:spcPct val="0"/>
            </a:spcBef>
            <a:spcAft>
              <a:spcPct val="35000"/>
            </a:spcAft>
          </a:pPr>
          <a:r>
            <a:rPr lang="en-US" sz="2400" kern="1200" dirty="0" smtClean="0"/>
            <a:t>Understanding the meaning of words and phrases</a:t>
          </a:r>
          <a:endParaRPr lang="en-US" sz="2400" kern="1200" dirty="0"/>
        </a:p>
      </dsp:txBody>
      <dsp:txXfrm>
        <a:off x="0" y="201386"/>
        <a:ext cx="2547937" cy="1830494"/>
      </dsp:txXfrm>
    </dsp:sp>
    <dsp:sp modelId="{2783E6A5-DC9E-5E4A-B1BE-D421D690AC0D}">
      <dsp:nvSpPr>
        <dsp:cNvPr id="0" name=""/>
        <dsp:cNvSpPr/>
      </dsp:nvSpPr>
      <dsp:spPr>
        <a:xfrm>
          <a:off x="2802731" y="201386"/>
          <a:ext cx="2547937" cy="183049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rgbClr val="CD253E"/>
              </a:solidFill>
            </a:rPr>
            <a:t>Syntax</a:t>
          </a:r>
        </a:p>
        <a:p>
          <a:pPr lvl="0" algn="ctr" defTabSz="1600200">
            <a:lnSpc>
              <a:spcPct val="90000"/>
            </a:lnSpc>
            <a:spcBef>
              <a:spcPct val="0"/>
            </a:spcBef>
            <a:spcAft>
              <a:spcPct val="35000"/>
            </a:spcAft>
          </a:pPr>
          <a:r>
            <a:rPr lang="en-US" sz="2400" kern="1200" dirty="0" smtClean="0"/>
            <a:t>Understanding word order and grammar rules</a:t>
          </a:r>
          <a:endParaRPr lang="en-US" sz="2400" kern="1200" dirty="0"/>
        </a:p>
      </dsp:txBody>
      <dsp:txXfrm>
        <a:off x="2802731" y="201386"/>
        <a:ext cx="2547937" cy="1830494"/>
      </dsp:txXfrm>
    </dsp:sp>
    <dsp:sp modelId="{24D1C5A2-F83B-A146-9B2F-4CA6C8B81670}">
      <dsp:nvSpPr>
        <dsp:cNvPr id="0" name=""/>
        <dsp:cNvSpPr/>
      </dsp:nvSpPr>
      <dsp:spPr>
        <a:xfrm>
          <a:off x="5605462" y="217713"/>
          <a:ext cx="2547937" cy="1797839"/>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C02603"/>
              </a:solidFill>
            </a:rPr>
            <a:t>Morphological Skills</a:t>
          </a:r>
        </a:p>
        <a:p>
          <a:pPr lvl="0" algn="ctr" defTabSz="1244600">
            <a:lnSpc>
              <a:spcPct val="90000"/>
            </a:lnSpc>
            <a:spcBef>
              <a:spcPct val="0"/>
            </a:spcBef>
            <a:spcAft>
              <a:spcPct val="35000"/>
            </a:spcAft>
          </a:pPr>
          <a:r>
            <a:rPr lang="en-US" sz="2400" kern="1200" dirty="0" smtClean="0"/>
            <a:t>Understanding the meanings of word forms and phrases</a:t>
          </a:r>
          <a:endParaRPr lang="en-US" sz="2400" kern="1200" dirty="0"/>
        </a:p>
      </dsp:txBody>
      <dsp:txXfrm>
        <a:off x="5605462" y="217713"/>
        <a:ext cx="2547937" cy="1797839"/>
      </dsp:txXfrm>
    </dsp:sp>
    <dsp:sp modelId="{C6A96E08-B6EF-A841-90D9-36B79F774371}">
      <dsp:nvSpPr>
        <dsp:cNvPr id="0" name=""/>
        <dsp:cNvSpPr/>
      </dsp:nvSpPr>
      <dsp:spPr>
        <a:xfrm>
          <a:off x="1401365" y="2303001"/>
          <a:ext cx="2547937" cy="197508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C02603"/>
              </a:solidFill>
            </a:rPr>
            <a:t>Pragmatics</a:t>
          </a:r>
        </a:p>
        <a:p>
          <a:pPr lvl="0" algn="ctr" defTabSz="1778000">
            <a:lnSpc>
              <a:spcPct val="90000"/>
            </a:lnSpc>
            <a:spcBef>
              <a:spcPct val="0"/>
            </a:spcBef>
            <a:spcAft>
              <a:spcPct val="35000"/>
            </a:spcAft>
          </a:pPr>
          <a:r>
            <a:rPr lang="en-US" sz="2400" kern="1200" dirty="0" smtClean="0"/>
            <a:t>Understand the social rules of communication</a:t>
          </a:r>
          <a:endParaRPr lang="en-US" sz="2400" kern="1200" dirty="0"/>
        </a:p>
      </dsp:txBody>
      <dsp:txXfrm>
        <a:off x="1401365" y="2303001"/>
        <a:ext cx="2547937" cy="1975084"/>
      </dsp:txXfrm>
    </dsp:sp>
    <dsp:sp modelId="{DBCCBFCD-0045-4F47-A28D-64B2B66AFF8F}">
      <dsp:nvSpPr>
        <dsp:cNvPr id="0" name=""/>
        <dsp:cNvSpPr/>
      </dsp:nvSpPr>
      <dsp:spPr>
        <a:xfrm>
          <a:off x="4204096" y="2286674"/>
          <a:ext cx="2547937" cy="2007739"/>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C02603"/>
              </a:solidFill>
            </a:rPr>
            <a:t>Phonological Skills</a:t>
          </a:r>
        </a:p>
        <a:p>
          <a:pPr lvl="0" algn="ctr" defTabSz="1422400">
            <a:lnSpc>
              <a:spcPct val="90000"/>
            </a:lnSpc>
            <a:spcBef>
              <a:spcPct val="0"/>
            </a:spcBef>
            <a:spcAft>
              <a:spcPct val="35000"/>
            </a:spcAft>
          </a:pPr>
          <a:r>
            <a:rPr lang="en-US" sz="2400" kern="1200" dirty="0" smtClean="0"/>
            <a:t>An awareness of sounds</a:t>
          </a:r>
          <a:endParaRPr lang="en-US" sz="2400" kern="1200" dirty="0"/>
        </a:p>
      </dsp:txBody>
      <dsp:txXfrm>
        <a:off x="4204096" y="2286674"/>
        <a:ext cx="2547937" cy="20077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BDB726-B001-414B-B7BA-02F4B83372C1}" type="datetimeFigureOut">
              <a:rPr lang="en-US" smtClean="0"/>
              <a:t>8/30/16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E5F136-8AAC-DA48-9B0B-F353696DBB16}" type="slidenum">
              <a:rPr lang="en-US" smtClean="0"/>
              <a:t>‹#›</a:t>
            </a:fld>
            <a:endParaRPr lang="en-US" dirty="0"/>
          </a:p>
        </p:txBody>
      </p:sp>
    </p:spTree>
    <p:extLst>
      <p:ext uri="{BB962C8B-B14F-4D97-AF65-F5344CB8AC3E}">
        <p14:creationId xmlns:p14="http://schemas.microsoft.com/office/powerpoint/2010/main" val="7000600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1F747-ECD5-2B49-ADD5-E02D0E4C4F12}" type="datetimeFigureOut">
              <a:rPr lang="en-US" smtClean="0"/>
              <a:t>8/30/16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E6440-8D06-7D43-BBA1-FA4A13A082FA}" type="slidenum">
              <a:rPr lang="en-US" smtClean="0"/>
              <a:t>‹#›</a:t>
            </a:fld>
            <a:endParaRPr lang="en-US" dirty="0"/>
          </a:p>
        </p:txBody>
      </p:sp>
    </p:spTree>
    <p:extLst>
      <p:ext uri="{BB962C8B-B14F-4D97-AF65-F5344CB8AC3E}">
        <p14:creationId xmlns:p14="http://schemas.microsoft.com/office/powerpoint/2010/main" val="3679591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first presentation on oral language development.  The module focuses on the connection between oral language development and other literacy skills such as reading and writing.  </a:t>
            </a:r>
          </a:p>
        </p:txBody>
      </p:sp>
      <p:sp>
        <p:nvSpPr>
          <p:cNvPr id="4" name="Slide Number Placeholder 3"/>
          <p:cNvSpPr>
            <a:spLocks noGrp="1"/>
          </p:cNvSpPr>
          <p:nvPr>
            <p:ph type="sldNum" sz="quarter" idx="10"/>
          </p:nvPr>
        </p:nvSpPr>
        <p:spPr/>
        <p:txBody>
          <a:bodyPr/>
          <a:lstStyle/>
          <a:p>
            <a:fld id="{F7F9A351-0A7A-BC4F-B299-47D55685FB74}" type="slidenum">
              <a:rPr lang="en-US" smtClean="0"/>
              <a:pPr/>
              <a:t>1</a:t>
            </a:fld>
            <a:endParaRPr lang="en-US" dirty="0"/>
          </a:p>
        </p:txBody>
      </p:sp>
    </p:spTree>
    <p:extLst>
      <p:ext uri="{BB962C8B-B14F-4D97-AF65-F5344CB8AC3E}">
        <p14:creationId xmlns:p14="http://schemas.microsoft.com/office/powerpoint/2010/main" val="234234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11</a:t>
            </a:fld>
            <a:endParaRPr lang="en-US" dirty="0"/>
          </a:p>
        </p:txBody>
      </p:sp>
    </p:spTree>
    <p:extLst>
      <p:ext uri="{BB962C8B-B14F-4D97-AF65-F5344CB8AC3E}">
        <p14:creationId xmlns:p14="http://schemas.microsoft.com/office/powerpoint/2010/main" val="42242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12</a:t>
            </a:fld>
            <a:endParaRPr lang="en-US" dirty="0"/>
          </a:p>
        </p:txBody>
      </p:sp>
    </p:spTree>
    <p:extLst>
      <p:ext uri="{BB962C8B-B14F-4D97-AF65-F5344CB8AC3E}">
        <p14:creationId xmlns:p14="http://schemas.microsoft.com/office/powerpoint/2010/main" val="100988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Language learning depends on listening. Listening provides the aural input that serves as the basis for language acquisition and enables learners to interact in spoken communication. A student with good listening comprehension skills will be able to participate more effectively in communicative situations.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14</a:t>
            </a:fld>
            <a:endParaRPr lang="en-US" dirty="0"/>
          </a:p>
        </p:txBody>
      </p:sp>
    </p:spTree>
    <p:extLst>
      <p:ext uri="{BB962C8B-B14F-4D97-AF65-F5344CB8AC3E}">
        <p14:creationId xmlns:p14="http://schemas.microsoft.com/office/powerpoint/2010/main" val="181423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Language learning depends on listening. Listening provides the aural input that serves as the basis for language acquisition and enables learners to interact in spoken communication. A student with good listening comprehension skills will be able to participate more effectively in communicative situations. </a:t>
            </a:r>
          </a:p>
          <a:p>
            <a:endParaRPr lang="en-US" dirty="0" smtClean="0"/>
          </a:p>
          <a:p>
            <a:r>
              <a:rPr lang="en-US" dirty="0" smtClean="0"/>
              <a:t>Three Card game example:  </a:t>
            </a:r>
            <a:r>
              <a:rPr lang="en-US" sz="1200" b="0" i="0" kern="1200" dirty="0" smtClean="0">
                <a:solidFill>
                  <a:schemeClr val="tx1"/>
                </a:solidFill>
                <a:effectLst/>
                <a:latin typeface="+mn-lt"/>
                <a:ea typeface="+mn-ea"/>
                <a:cs typeface="+mn-cs"/>
              </a:rPr>
              <a:t>Each student receives three cards with words or pictures written/drawn on them; for example, card #1 may have a picture of a hospital, card #2 may say Friday, and #3 may be a picture of grass. The teacher asks oral questions and the students hold up the appropriate card in response.  For example, the teacher says, “I want the card that tells</a:t>
            </a:r>
            <a:r>
              <a:rPr lang="en-US" sz="1200" b="0" i="0" kern="1200" baseline="0" dirty="0" smtClean="0">
                <a:solidFill>
                  <a:schemeClr val="tx1"/>
                </a:solidFill>
                <a:effectLst/>
                <a:latin typeface="+mn-lt"/>
                <a:ea typeface="+mn-ea"/>
                <a:cs typeface="+mn-cs"/>
              </a:rPr>
              <a:t> a day of the week.”  </a:t>
            </a:r>
            <a:endParaRPr lang="en-US" sz="1200" b="0" i="0"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15</a:t>
            </a:fld>
            <a:endParaRPr lang="en-US" dirty="0"/>
          </a:p>
        </p:txBody>
      </p:sp>
    </p:spTree>
    <p:extLst>
      <p:ext uri="{BB962C8B-B14F-4D97-AF65-F5344CB8AC3E}">
        <p14:creationId xmlns:p14="http://schemas.microsoft.com/office/powerpoint/2010/main" val="1567381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Language learning depends on listening. Listening provides the aural input that serves as the basis for language acquisition and enables learners to interact in spoken communication. A student with good listening comprehension skills will be able to participate more effectively in communicative situations. </a:t>
            </a:r>
          </a:p>
          <a:p>
            <a:endParaRPr lang="en-US" dirty="0" smtClean="0"/>
          </a:p>
          <a:p>
            <a:r>
              <a:rPr lang="en-US" dirty="0" smtClean="0"/>
              <a:t>Three Card game example:  </a:t>
            </a:r>
            <a:r>
              <a:rPr lang="en-US" sz="1200" b="0" i="0" kern="1200" dirty="0" smtClean="0">
                <a:solidFill>
                  <a:schemeClr val="tx1"/>
                </a:solidFill>
                <a:effectLst/>
                <a:latin typeface="+mn-lt"/>
                <a:ea typeface="+mn-ea"/>
                <a:cs typeface="+mn-cs"/>
              </a:rPr>
              <a:t>Each student receives three cards with words or pictures written/drawn on them; for example, card #1 may have a picture of a hospital, card #2 may say Friday, and #3 may be a picture of grass. The teacher asks oral questions and the students hold up the appropriate card in response.  For example, the </a:t>
            </a:r>
            <a:r>
              <a:rPr lang="en-US" sz="1200" b="0" i="0" kern="1200" smtClean="0">
                <a:solidFill>
                  <a:schemeClr val="tx1"/>
                </a:solidFill>
                <a:effectLst/>
                <a:latin typeface="+mn-lt"/>
                <a:ea typeface="+mn-ea"/>
                <a:cs typeface="+mn-cs"/>
              </a:rPr>
              <a:t>teacher says, “I </a:t>
            </a:r>
            <a:r>
              <a:rPr lang="en-US" sz="1200" b="0" i="0" kern="1200" dirty="0" smtClean="0">
                <a:solidFill>
                  <a:schemeClr val="tx1"/>
                </a:solidFill>
                <a:effectLst/>
                <a:latin typeface="+mn-lt"/>
                <a:ea typeface="+mn-ea"/>
                <a:cs typeface="+mn-cs"/>
              </a:rPr>
              <a:t>want the </a:t>
            </a:r>
            <a:r>
              <a:rPr lang="en-US" sz="1200" b="0" i="0" kern="1200" smtClean="0">
                <a:solidFill>
                  <a:schemeClr val="tx1"/>
                </a:solidFill>
                <a:effectLst/>
                <a:latin typeface="+mn-lt"/>
                <a:ea typeface="+mn-ea"/>
                <a:cs typeface="+mn-cs"/>
              </a:rPr>
              <a:t>card that tells</a:t>
            </a:r>
            <a:r>
              <a:rPr lang="en-US" sz="1200" b="0" i="0" kern="1200" baseline="0" smtClean="0">
                <a:solidFill>
                  <a:schemeClr val="tx1"/>
                </a:solidFill>
                <a:effectLst/>
                <a:latin typeface="+mn-lt"/>
                <a:ea typeface="+mn-ea"/>
                <a:cs typeface="+mn-cs"/>
              </a:rPr>
              <a:t> a day of the week.”  </a:t>
            </a:r>
            <a:endParaRPr lang="en-US" sz="1200" b="0" i="0"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16</a:t>
            </a:fld>
            <a:endParaRPr lang="en-US" dirty="0"/>
          </a:p>
        </p:txBody>
      </p:sp>
    </p:spTree>
    <p:extLst>
      <p:ext uri="{BB962C8B-B14F-4D97-AF65-F5344CB8AC3E}">
        <p14:creationId xmlns:p14="http://schemas.microsoft.com/office/powerpoint/2010/main" val="121844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Conversations</a:t>
            </a:r>
            <a:r>
              <a:rPr lang="en-US" baseline="0" dirty="0" smtClean="0"/>
              <a:t> allow children to hear and use language and are more likely to occur when children are engaged and interested in what they are doing.  Both conversations between children and between adults and children ae important.  Research supports the fact that children who participate frequently in conversations have a positive impact on language development, particularly vocabulary.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17</a:t>
            </a:fld>
            <a:endParaRPr lang="en-US" dirty="0"/>
          </a:p>
        </p:txBody>
      </p:sp>
    </p:spTree>
    <p:extLst>
      <p:ext uri="{BB962C8B-B14F-4D97-AF65-F5344CB8AC3E}">
        <p14:creationId xmlns:p14="http://schemas.microsoft.com/office/powerpoint/2010/main" val="514359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are some ideas to get students or students and the teacher conversing.  The teacher should always model what is expected before asking students to engage in the activities.  </a:t>
            </a:r>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18</a:t>
            </a:fld>
            <a:endParaRPr lang="en-US" dirty="0"/>
          </a:p>
        </p:txBody>
      </p:sp>
    </p:spTree>
    <p:extLst>
      <p:ext uri="{BB962C8B-B14F-4D97-AF65-F5344CB8AC3E}">
        <p14:creationId xmlns:p14="http://schemas.microsoft.com/office/powerpoint/2010/main" val="622154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19</a:t>
            </a:fld>
            <a:endParaRPr lang="en-US" dirty="0"/>
          </a:p>
        </p:txBody>
      </p:sp>
    </p:spTree>
    <p:extLst>
      <p:ext uri="{BB962C8B-B14F-4D97-AF65-F5344CB8AC3E}">
        <p14:creationId xmlns:p14="http://schemas.microsoft.com/office/powerpoint/2010/main" val="1719225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20</a:t>
            </a:fld>
            <a:endParaRPr lang="en-US" dirty="0"/>
          </a:p>
        </p:txBody>
      </p:sp>
    </p:spTree>
    <p:extLst>
      <p:ext uri="{BB962C8B-B14F-4D97-AF65-F5344CB8AC3E}">
        <p14:creationId xmlns:p14="http://schemas.microsoft.com/office/powerpoint/2010/main" val="289292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23</a:t>
            </a:fld>
            <a:endParaRPr lang="en-US" dirty="0"/>
          </a:p>
        </p:txBody>
      </p:sp>
    </p:spTree>
    <p:extLst>
      <p:ext uri="{BB962C8B-B14F-4D97-AF65-F5344CB8AC3E}">
        <p14:creationId xmlns:p14="http://schemas.microsoft.com/office/powerpoint/2010/main" val="83150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a:t>
            </a:fld>
            <a:endParaRPr lang="en-US" dirty="0"/>
          </a:p>
        </p:txBody>
      </p:sp>
    </p:spTree>
    <p:extLst>
      <p:ext uri="{BB962C8B-B14F-4D97-AF65-F5344CB8AC3E}">
        <p14:creationId xmlns:p14="http://schemas.microsoft.com/office/powerpoint/2010/main" val="667726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24</a:t>
            </a:fld>
            <a:endParaRPr lang="en-US" dirty="0"/>
          </a:p>
        </p:txBody>
      </p:sp>
    </p:spTree>
    <p:extLst>
      <p:ext uri="{BB962C8B-B14F-4D97-AF65-F5344CB8AC3E}">
        <p14:creationId xmlns:p14="http://schemas.microsoft.com/office/powerpoint/2010/main" val="150424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25</a:t>
            </a:fld>
            <a:endParaRPr lang="en-US" dirty="0"/>
          </a:p>
        </p:txBody>
      </p:sp>
    </p:spTree>
    <p:extLst>
      <p:ext uri="{BB962C8B-B14F-4D97-AF65-F5344CB8AC3E}">
        <p14:creationId xmlns:p14="http://schemas.microsoft.com/office/powerpoint/2010/main" val="1212546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TPR can easily be used in everyday classroom routine either </a:t>
            </a:r>
            <a:r>
              <a:rPr lang="en-US" sz="1200" b="1" kern="1200" dirty="0" smtClean="0">
                <a:solidFill>
                  <a:schemeClr val="tx1"/>
                </a:solidFill>
                <a:effectLst/>
                <a:latin typeface="+mn-lt"/>
                <a:ea typeface="+mn-ea"/>
                <a:cs typeface="+mn-cs"/>
              </a:rPr>
              <a:t>formally or informally.</a:t>
            </a:r>
            <a:r>
              <a:rPr lang="en-US" sz="1200" kern="1200" dirty="0" smtClean="0">
                <a:solidFill>
                  <a:schemeClr val="tx1"/>
                </a:solidFill>
                <a:effectLst/>
                <a:latin typeface="+mn-lt"/>
                <a:ea typeface="+mn-ea"/>
                <a:cs typeface="+mn-cs"/>
              </a:rPr>
              <a:t> For example, </a:t>
            </a:r>
            <a:r>
              <a:rPr lang="en-US" sz="1200" b="1" kern="1200" dirty="0" smtClean="0">
                <a:solidFill>
                  <a:schemeClr val="tx1"/>
                </a:solidFill>
                <a:effectLst/>
                <a:latin typeface="+mn-lt"/>
                <a:ea typeface="+mn-ea"/>
                <a:cs typeface="+mn-cs"/>
              </a:rPr>
              <a:t>informal activities</a:t>
            </a:r>
            <a:r>
              <a:rPr lang="en-US" sz="1200" kern="1200" dirty="0" smtClean="0">
                <a:solidFill>
                  <a:schemeClr val="tx1"/>
                </a:solidFill>
                <a:effectLst/>
                <a:latin typeface="+mn-lt"/>
                <a:ea typeface="+mn-ea"/>
                <a:cs typeface="+mn-cs"/>
              </a:rPr>
              <a:t> would be using everyday natural occurrences that lend themselves to TPR.  For example, the teacher can encourage the children to recognize and respond to simple classroom instructions and gestures, such as hands up, stand up, sit down, pass your papers to the right, give me the book, wave goodbye etc.  The teacher can also make visual associations with words that the children can learn and mimic, especially descriptive words. For example: big, happy, small, sad. </a:t>
            </a:r>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26</a:t>
            </a:fld>
            <a:endParaRPr lang="en-US" dirty="0"/>
          </a:p>
        </p:txBody>
      </p:sp>
    </p:spTree>
    <p:extLst>
      <p:ext uri="{BB962C8B-B14F-4D97-AF65-F5344CB8AC3E}">
        <p14:creationId xmlns:p14="http://schemas.microsoft.com/office/powerpoint/2010/main" val="1489047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TPR can easily be used in everyday classroom routine either </a:t>
            </a:r>
            <a:r>
              <a:rPr lang="en-US" sz="1200" b="1" kern="1200" dirty="0" smtClean="0">
                <a:solidFill>
                  <a:schemeClr val="tx1"/>
                </a:solidFill>
                <a:effectLst/>
                <a:latin typeface="+mn-lt"/>
                <a:ea typeface="+mn-ea"/>
                <a:cs typeface="+mn-cs"/>
              </a:rPr>
              <a:t>formally or informally.</a:t>
            </a:r>
            <a:r>
              <a:rPr lang="en-US" sz="1200" kern="1200" dirty="0" smtClean="0">
                <a:solidFill>
                  <a:schemeClr val="tx1"/>
                </a:solidFill>
                <a:effectLst/>
                <a:latin typeface="+mn-lt"/>
                <a:ea typeface="+mn-ea"/>
                <a:cs typeface="+mn-cs"/>
              </a:rPr>
              <a:t> For example, </a:t>
            </a:r>
            <a:r>
              <a:rPr lang="en-US" sz="1200" b="1" kern="1200" dirty="0" smtClean="0">
                <a:solidFill>
                  <a:schemeClr val="tx1"/>
                </a:solidFill>
                <a:effectLst/>
                <a:latin typeface="+mn-lt"/>
                <a:ea typeface="+mn-ea"/>
                <a:cs typeface="+mn-cs"/>
              </a:rPr>
              <a:t>informal activities</a:t>
            </a:r>
            <a:r>
              <a:rPr lang="en-US" sz="1200" kern="1200" dirty="0" smtClean="0">
                <a:solidFill>
                  <a:schemeClr val="tx1"/>
                </a:solidFill>
                <a:effectLst/>
                <a:latin typeface="+mn-lt"/>
                <a:ea typeface="+mn-ea"/>
                <a:cs typeface="+mn-cs"/>
              </a:rPr>
              <a:t> would be using everyday natural occurrences that lend themselves to TPR.  For example, the teacher can encourage the children to recognize and respond to simple classroom instructions and gestures, such as hands up, stand up, sit down, pass your papers to the right, give me the book, wave goodbye etc.  The teacher can also make visual associations with words that the children can learn and mimic, especially descriptive words. </a:t>
            </a:r>
            <a:r>
              <a:rPr lang="en-US" sz="1200" kern="1200" smtClean="0">
                <a:solidFill>
                  <a:schemeClr val="tx1"/>
                </a:solidFill>
                <a:effectLst/>
                <a:latin typeface="+mn-lt"/>
                <a:ea typeface="+mn-ea"/>
                <a:cs typeface="+mn-cs"/>
              </a:rPr>
              <a:t>For example: big, happy, small, sad. </a:t>
            </a:r>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27</a:t>
            </a:fld>
            <a:endParaRPr lang="en-US" dirty="0"/>
          </a:p>
        </p:txBody>
      </p:sp>
    </p:spTree>
    <p:extLst>
      <p:ext uri="{BB962C8B-B14F-4D97-AF65-F5344CB8AC3E}">
        <p14:creationId xmlns:p14="http://schemas.microsoft.com/office/powerpoint/2010/main" val="2084840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Songs are also effective when working with young learners. When songs accompany actions in a foreign language classroom they will build up TPR element and make children understand the meaning of the songs better. It is useful to choose simple repetitive songs which promote understanding and memorability. Memorable song tunes help enormously in creating mental links to words and meaning.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Repetition of songs and actions is very important for young learners as familiarity brings confidence and will help them remember. Songs can be around a variety of topics</a:t>
            </a:r>
            <a:r>
              <a:rPr lang="en-US" sz="1200" kern="1200" baseline="0" dirty="0" smtClean="0">
                <a:solidFill>
                  <a:schemeClr val="tx1"/>
                </a:solidFill>
                <a:effectLst/>
                <a:latin typeface="+mn-lt"/>
                <a:ea typeface="+mn-ea"/>
                <a:cs typeface="+mn-cs"/>
              </a:rPr>
              <a:t> – for example, body parts, the weather, days of the week, face shapes and so on.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are a number of songs and activities that have been placed on the website with this module.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28</a:t>
            </a:fld>
            <a:endParaRPr lang="en-US" dirty="0"/>
          </a:p>
        </p:txBody>
      </p:sp>
    </p:spTree>
    <p:extLst>
      <p:ext uri="{BB962C8B-B14F-4D97-AF65-F5344CB8AC3E}">
        <p14:creationId xmlns:p14="http://schemas.microsoft.com/office/powerpoint/2010/main" val="1361373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29</a:t>
            </a:fld>
            <a:endParaRPr lang="en-US" dirty="0"/>
          </a:p>
        </p:txBody>
      </p:sp>
    </p:spTree>
    <p:extLst>
      <p:ext uri="{BB962C8B-B14F-4D97-AF65-F5344CB8AC3E}">
        <p14:creationId xmlns:p14="http://schemas.microsoft.com/office/powerpoint/2010/main" val="515197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Students often struggle finding just the right words to explain, describe, and clarify what they are thinking.  One way to help students, and further engage English language learners in class discussions, is to provide sentence frames.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Sentence frames work</a:t>
            </a:r>
            <a:r>
              <a:rPr lang="en-US" sz="1200" b="0" i="0" kern="1200" baseline="0" dirty="0" smtClean="0">
                <a:solidFill>
                  <a:schemeClr val="tx1"/>
                </a:solidFill>
                <a:effectLst/>
                <a:latin typeface="+mn-lt"/>
                <a:ea typeface="+mn-ea"/>
                <a:cs typeface="+mn-cs"/>
              </a:rPr>
              <a:t> best with students in upper elementary school and above.  They essentially involve the teacher providing helpful language to help students get involved in conversations and engage in academic discussions.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30</a:t>
            </a:fld>
            <a:endParaRPr lang="en-US" dirty="0"/>
          </a:p>
        </p:txBody>
      </p:sp>
    </p:spTree>
    <p:extLst>
      <p:ext uri="{BB962C8B-B14F-4D97-AF65-F5344CB8AC3E}">
        <p14:creationId xmlns:p14="http://schemas.microsoft.com/office/powerpoint/2010/main" val="604599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Students often struggle finding just the right words to explain, describe, and clarify what they are thinking.  One way to help students, and further engage English language learners in class discussions, is to provide sentence frames.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Sentence frames work</a:t>
            </a:r>
            <a:r>
              <a:rPr lang="en-US" sz="1200" b="0" i="0" kern="1200" baseline="0" dirty="0" smtClean="0">
                <a:solidFill>
                  <a:schemeClr val="tx1"/>
                </a:solidFill>
                <a:effectLst/>
                <a:latin typeface="+mn-lt"/>
                <a:ea typeface="+mn-ea"/>
                <a:cs typeface="+mn-cs"/>
              </a:rPr>
              <a:t> best with students in upper elementary school and above.  They essentially involve the teacher providing helpful language to help students get involved in conversations and engage </a:t>
            </a:r>
            <a:r>
              <a:rPr lang="en-US" sz="1200" b="0" i="0" kern="1200" baseline="0" smtClean="0">
                <a:solidFill>
                  <a:schemeClr val="tx1"/>
                </a:solidFill>
                <a:effectLst/>
                <a:latin typeface="+mn-lt"/>
                <a:ea typeface="+mn-ea"/>
                <a:cs typeface="+mn-cs"/>
              </a:rPr>
              <a:t>in academic discussions.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31</a:t>
            </a:fld>
            <a:endParaRPr lang="en-US" dirty="0"/>
          </a:p>
        </p:txBody>
      </p:sp>
    </p:spTree>
    <p:extLst>
      <p:ext uri="{BB962C8B-B14F-4D97-AF65-F5344CB8AC3E}">
        <p14:creationId xmlns:p14="http://schemas.microsoft.com/office/powerpoint/2010/main" val="803192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Sentence frames are useful for building academic</a:t>
            </a:r>
            <a:r>
              <a:rPr lang="en-US" baseline="0" dirty="0" smtClean="0"/>
              <a:t> language </a:t>
            </a:r>
            <a:r>
              <a:rPr lang="en-US" dirty="0" smtClean="0"/>
              <a:t>across the curriculum</a:t>
            </a:r>
            <a:r>
              <a:rPr lang="en-US" baseline="0" dirty="0" smtClean="0"/>
              <a:t>.  Sentence frames can start by being very simple.  As an example the sentence frame on the left is a very simple frame for teaching students how to converse when discussing a topic in school with others.  </a:t>
            </a:r>
          </a:p>
          <a:p>
            <a:endParaRPr lang="en-US" baseline="0" dirty="0" smtClean="0"/>
          </a:p>
          <a:p>
            <a:r>
              <a:rPr lang="en-US" baseline="0" dirty="0" smtClean="0"/>
              <a:t>The sentence frame on the right provides a template for students to use for comparing and contrasting two things or items.  As an example, one might say, “Tara and breadfruit are both types of food.  Both </a:t>
            </a:r>
            <a:r>
              <a:rPr lang="en-US" baseline="0" dirty="0" err="1" smtClean="0"/>
              <a:t>tara</a:t>
            </a:r>
            <a:r>
              <a:rPr lang="en-US" baseline="0" dirty="0" smtClean="0"/>
              <a:t> and breadfruit have leaves.  Tara and breadfruit are alike because both are important foods to the people of Micronesia.  Tara and breadfruit are different because </a:t>
            </a:r>
            <a:r>
              <a:rPr lang="en-US" baseline="0" dirty="0" err="1" smtClean="0"/>
              <a:t>tara</a:t>
            </a:r>
            <a:r>
              <a:rPr lang="en-US" baseline="0" dirty="0" smtClean="0"/>
              <a:t> is grown in the ground and breadfruit grows on trees.  One major difference between </a:t>
            </a:r>
            <a:r>
              <a:rPr lang="en-US" baseline="0" dirty="0" err="1" smtClean="0"/>
              <a:t>tara</a:t>
            </a:r>
            <a:r>
              <a:rPr lang="en-US" baseline="0" dirty="0" smtClean="0"/>
              <a:t> and breadfruit is that </a:t>
            </a:r>
            <a:r>
              <a:rPr lang="en-US" baseline="0" dirty="0" err="1" smtClean="0"/>
              <a:t>tara</a:t>
            </a:r>
            <a:r>
              <a:rPr lang="en-US" baseline="0" dirty="0" smtClean="0"/>
              <a:t> must be cooked, but breadfruit can be eaten raw or cooked.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32</a:t>
            </a:fld>
            <a:endParaRPr lang="en-US" dirty="0"/>
          </a:p>
        </p:txBody>
      </p:sp>
    </p:spTree>
    <p:extLst>
      <p:ext uri="{BB962C8B-B14F-4D97-AF65-F5344CB8AC3E}">
        <p14:creationId xmlns:p14="http://schemas.microsoft.com/office/powerpoint/2010/main" val="403095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couple more examples of sentence frames.  The</a:t>
            </a:r>
            <a:r>
              <a:rPr lang="en-US" baseline="0" dirty="0" smtClean="0"/>
              <a:t> frame on the left demonstrates that sentence frames can be used in content areas and are great at helping build academic vocabulary.  Here the teacher draws an array of 5 dots in two columns on the board.  The student is expected to talk about how the array can be explained in addition.  The frame the teacher puts up on the board has everything except the numbers.  Children then explain orally reading from the frame.  </a:t>
            </a:r>
          </a:p>
          <a:p>
            <a:endParaRPr lang="en-US" baseline="0" dirty="0" smtClean="0"/>
          </a:p>
          <a:p>
            <a:r>
              <a:rPr lang="en-US" baseline="0" dirty="0" smtClean="0"/>
              <a:t>Finally, the example on the right shows a sentence frame that could be used to teach children how to summarize a story.  This would need to be modeled using direct instruction before you would ask students to do something like this independently.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33</a:t>
            </a:fld>
            <a:endParaRPr lang="en-US" dirty="0"/>
          </a:p>
        </p:txBody>
      </p:sp>
    </p:spTree>
    <p:extLst>
      <p:ext uri="{BB962C8B-B14F-4D97-AF65-F5344CB8AC3E}">
        <p14:creationId xmlns:p14="http://schemas.microsoft.com/office/powerpoint/2010/main" val="164454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Institute of Education Sciences (IES) publishes practice guides The goal of these practice guides is to formulate specific and coherent evidence-based recommendations for use by educators addressing a multifaceted challenge that lacks developed or evaluated packaged approaches.   Two have been published directly addressing the needs of English Language Learners.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looks primarily at elementary grades and is entitled Effective</a:t>
            </a:r>
            <a:r>
              <a:rPr lang="en-US" sz="1200" kern="1200" baseline="0" dirty="0" smtClean="0">
                <a:solidFill>
                  <a:schemeClr val="tx1"/>
                </a:solidFill>
                <a:effectLst/>
                <a:latin typeface="+mn-lt"/>
                <a:ea typeface="+mn-ea"/>
                <a:cs typeface="+mn-cs"/>
              </a:rPr>
              <a:t> Literacy and English Language Instruction for English Learners in the Elementary Grades.  A more recent Practice Guide addresses literacy issues in elementary and middle school.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Let’s take a quick look at the recommendations in each of these Practice Guides.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497303-1395-F442-99D1-77D4E2D90C4D}" type="slidenum">
              <a:rPr lang="en-US" smtClean="0"/>
              <a:t>3</a:t>
            </a:fld>
            <a:endParaRPr lang="en-US"/>
          </a:p>
        </p:txBody>
      </p:sp>
    </p:spTree>
    <p:extLst>
      <p:ext uri="{BB962C8B-B14F-4D97-AF65-F5344CB8AC3E}">
        <p14:creationId xmlns:p14="http://schemas.microsoft.com/office/powerpoint/2010/main" val="1817539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34</a:t>
            </a:fld>
            <a:endParaRPr lang="en-US" dirty="0"/>
          </a:p>
        </p:txBody>
      </p:sp>
    </p:spTree>
    <p:extLst>
      <p:ext uri="{BB962C8B-B14F-4D97-AF65-F5344CB8AC3E}">
        <p14:creationId xmlns:p14="http://schemas.microsoft.com/office/powerpoint/2010/main" val="562686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35</a:t>
            </a:fld>
            <a:endParaRPr lang="en-US" dirty="0"/>
          </a:p>
        </p:txBody>
      </p:sp>
    </p:spTree>
    <p:extLst>
      <p:ext uri="{BB962C8B-B14F-4D97-AF65-F5344CB8AC3E}">
        <p14:creationId xmlns:p14="http://schemas.microsoft.com/office/powerpoint/2010/main" val="227946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the two presentations in this module, a number of strategies for development student’s oral language skills have been presented.  For some additional ideas, you should download the Handout </a:t>
            </a:r>
            <a:r>
              <a:rPr lang="en-US" sz="1200" dirty="0" smtClean="0"/>
              <a:t>“Additional Ideas for Development of Oral Language Across the Curriculum” within this section</a:t>
            </a:r>
            <a:r>
              <a:rPr lang="en-US" sz="1200" baseline="0" dirty="0" smtClean="0"/>
              <a:t> of the module.  Research shows a very strong relationship between student’s oral language skills and later reading and writing proficiency.  As a result – it’s time to get started with some of </a:t>
            </a:r>
            <a:r>
              <a:rPr lang="en-US" sz="1200" baseline="0" smtClean="0"/>
              <a:t>these activities.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36</a:t>
            </a:fld>
            <a:endParaRPr lang="en-US" dirty="0"/>
          </a:p>
        </p:txBody>
      </p:sp>
    </p:spTree>
    <p:extLst>
      <p:ext uri="{BB962C8B-B14F-4D97-AF65-F5344CB8AC3E}">
        <p14:creationId xmlns:p14="http://schemas.microsoft.com/office/powerpoint/2010/main" val="118074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first look at the Practice Guide on </a:t>
            </a:r>
            <a:r>
              <a:rPr lang="en-US" sz="1200" b="1" i="1" dirty="0" smtClean="0">
                <a:solidFill>
                  <a:schemeClr val="tx1"/>
                </a:solidFill>
              </a:rPr>
              <a:t>Effective Literacy and English Language Instruction for English Learners in the Elementary Grades.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 look through the recommendations, you will see that Recommendation 4 calls for development of academic English – the</a:t>
            </a:r>
            <a:r>
              <a:rPr lang="en-US" sz="1200" kern="1200" baseline="0" dirty="0" smtClean="0">
                <a:solidFill>
                  <a:schemeClr val="tx1"/>
                </a:solidFill>
                <a:effectLst/>
                <a:latin typeface="+mn-lt"/>
                <a:ea typeface="+mn-ea"/>
                <a:cs typeface="+mn-cs"/>
              </a:rPr>
              <a:t> area we have been discussing.  The recommendations calls for schools to a</a:t>
            </a:r>
            <a:r>
              <a:rPr lang="en-US" sz="1200" kern="1200" dirty="0" smtClean="0">
                <a:solidFill>
                  <a:schemeClr val="tx1"/>
                </a:solidFill>
                <a:effectLst/>
                <a:latin typeface="+mn-lt"/>
                <a:ea typeface="+mn-ea"/>
                <a:cs typeface="+mn-cs"/>
              </a:rPr>
              <a:t>dopt a plan that focuses on ways and means to help teachers understand that instruction to English learners must include time devoted to development of academic English. Daily academic English instruction should also be integrated into the core curriculum</a:t>
            </a:r>
            <a:r>
              <a:rPr lang="en-US" sz="1200" kern="1200" baseline="0" dirty="0" smtClean="0">
                <a:solidFill>
                  <a:schemeClr val="tx1"/>
                </a:solidFill>
                <a:effectLst/>
                <a:latin typeface="+mn-lt"/>
                <a:ea typeface="+mn-ea"/>
                <a:cs typeface="+mn-cs"/>
              </a:rPr>
              <a:t> and be taught </a:t>
            </a:r>
            <a:r>
              <a:rPr lang="en-US" sz="1200" kern="1200" dirty="0" smtClean="0">
                <a:solidFill>
                  <a:schemeClr val="tx1"/>
                </a:solidFill>
                <a:effectLst/>
                <a:latin typeface="+mn-lt"/>
                <a:ea typeface="+mn-ea"/>
                <a:cs typeface="+mn-cs"/>
              </a:rPr>
              <a:t>in the earliest grades. </a:t>
            </a:r>
            <a:endParaRPr lang="en-US" dirty="0" smtClean="0"/>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4</a:t>
            </a:fld>
            <a:endParaRPr lang="en-US" dirty="0"/>
          </a:p>
        </p:txBody>
      </p:sp>
    </p:spTree>
    <p:extLst>
      <p:ext uri="{BB962C8B-B14F-4D97-AF65-F5344CB8AC3E}">
        <p14:creationId xmlns:p14="http://schemas.microsoft.com/office/powerpoint/2010/main" val="112356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 look at </a:t>
            </a:r>
            <a:r>
              <a:rPr lang="en-US" sz="1200" b="1" i="1" dirty="0" smtClean="0">
                <a:solidFill>
                  <a:schemeClr val="tx1"/>
                </a:solidFill>
              </a:rPr>
              <a:t>Teaching Academic Content and Literacy to English Learners in Elementary and Middle School.  </a:t>
            </a:r>
            <a:endParaRPr lang="en-US" dirty="0" smtClean="0"/>
          </a:p>
          <a:p>
            <a:endParaRPr lang="en-US" dirty="0" smtClean="0"/>
          </a:p>
          <a:p>
            <a:r>
              <a:rPr lang="en-US" dirty="0" smtClean="0"/>
              <a:t>As</a:t>
            </a:r>
            <a:r>
              <a:rPr lang="en-US" baseline="0" dirty="0" smtClean="0"/>
              <a:t> noted in these overall recommendations with the U.S. Department of Education’s Practice Guide, academic language is also a focus of the recommendations.  These recommendations include teaching academic vocabulary, integrating English language instruction into content area teaching, providing opportunities for written language development, and providing small group instruction for students struggling to acquire English language proficiency.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5</a:t>
            </a:fld>
            <a:endParaRPr lang="en-US" dirty="0"/>
          </a:p>
        </p:txBody>
      </p:sp>
    </p:spTree>
    <p:extLst>
      <p:ext uri="{BB962C8B-B14F-4D97-AF65-F5344CB8AC3E}">
        <p14:creationId xmlns:p14="http://schemas.microsoft.com/office/powerpoint/2010/main" val="7315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6</a:t>
            </a:fld>
            <a:endParaRPr lang="en-US" dirty="0"/>
          </a:p>
        </p:txBody>
      </p:sp>
    </p:spTree>
    <p:extLst>
      <p:ext uri="{BB962C8B-B14F-4D97-AF65-F5344CB8AC3E}">
        <p14:creationId xmlns:p14="http://schemas.microsoft.com/office/powerpoint/2010/main" val="154207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we talk</a:t>
            </a:r>
            <a:r>
              <a:rPr lang="en-US" sz="1200" kern="1200" baseline="0" dirty="0" smtClean="0">
                <a:solidFill>
                  <a:schemeClr val="tx1"/>
                </a:solidFill>
                <a:effectLst/>
                <a:latin typeface="+mn-lt"/>
                <a:ea typeface="+mn-ea"/>
                <a:cs typeface="+mn-cs"/>
              </a:rPr>
              <a:t> about oral language, there are five subskills that we need to think about and develop.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student’s phonological skills are foundational to her oral language and word reading development, but typically do not present lasting sources of difficulty for most learners, including ELLs. Students’ skills in the domains of syntax, morphology, and pragmatics are central for putting together and taking apart the meaning of sentences and paragraphs, and for oral and written dialogue. In turn, having the words to engage in the dialogue—the vocabulary knowledge—is also a key part of oral language. These skills must be fostered from early childhood through adolescence, and are often sources of difficulty for ELLs, hindering their literacy development (August &amp; Shanahan, 2006). </a:t>
            </a:r>
            <a:endParaRPr lang="en-US" dirty="0" smtClean="0"/>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7</a:t>
            </a:fld>
            <a:endParaRPr lang="en-US" dirty="0"/>
          </a:p>
        </p:txBody>
      </p:sp>
    </p:spTree>
    <p:extLst>
      <p:ext uri="{BB962C8B-B14F-4D97-AF65-F5344CB8AC3E}">
        <p14:creationId xmlns:p14="http://schemas.microsoft.com/office/powerpoint/2010/main" val="1380972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a:t>
            </a:r>
            <a:r>
              <a:rPr lang="en-US" baseline="0" dirty="0" smtClean="0"/>
              <a:t> now know that English oral language development is critical if we want students to become proficient in English reading and writing.  </a:t>
            </a:r>
            <a:endParaRPr lang="en-US" dirty="0"/>
          </a:p>
        </p:txBody>
      </p:sp>
      <p:sp>
        <p:nvSpPr>
          <p:cNvPr id="4" name="Slide Number Placeholder 3"/>
          <p:cNvSpPr>
            <a:spLocks noGrp="1"/>
          </p:cNvSpPr>
          <p:nvPr>
            <p:ph type="sldNum" sz="quarter" idx="10"/>
          </p:nvPr>
        </p:nvSpPr>
        <p:spPr/>
        <p:txBody>
          <a:bodyPr/>
          <a:lstStyle/>
          <a:p>
            <a:fld id="{67497303-1395-F442-99D1-77D4E2D90C4D}" type="slidenum">
              <a:rPr lang="en-US" smtClean="0"/>
              <a:t>8</a:t>
            </a:fld>
            <a:endParaRPr lang="en-US"/>
          </a:p>
        </p:txBody>
      </p:sp>
    </p:spTree>
    <p:extLst>
      <p:ext uri="{BB962C8B-B14F-4D97-AF65-F5344CB8AC3E}">
        <p14:creationId xmlns:p14="http://schemas.microsoft.com/office/powerpoint/2010/main" val="18986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Language for Learning</a:t>
            </a:r>
            <a:r>
              <a:rPr lang="en-US" sz="1200" b="0" i="0" kern="1200" dirty="0" smtClean="0">
                <a:solidFill>
                  <a:schemeClr val="tx1"/>
                </a:solidFill>
                <a:effectLst/>
                <a:latin typeface="+mn-lt"/>
                <a:ea typeface="+mn-ea"/>
                <a:cs typeface="+mn-cs"/>
              </a:rPr>
              <a:t> is designed to teach young children (pre-kindergarten to 2</a:t>
            </a:r>
            <a:r>
              <a:rPr lang="en-US" sz="1200" b="0" i="0" kern="1200" baseline="30000" dirty="0" smtClean="0">
                <a:solidFill>
                  <a:schemeClr val="tx1"/>
                </a:solidFill>
                <a:effectLst/>
                <a:latin typeface="+mn-lt"/>
                <a:ea typeface="+mn-ea"/>
                <a:cs typeface="+mn-cs"/>
              </a:rPr>
              <a:t>nd</a:t>
            </a:r>
            <a:r>
              <a:rPr lang="en-US" sz="1200" b="0" i="0" kern="1200" dirty="0" smtClean="0">
                <a:solidFill>
                  <a:schemeClr val="tx1"/>
                </a:solidFill>
                <a:effectLst/>
                <a:latin typeface="+mn-lt"/>
                <a:ea typeface="+mn-ea"/>
                <a:cs typeface="+mn-cs"/>
              </a:rPr>
              <a:t> grade) the basic vocabulary, concepts and sentence forms used in typical classroom instruction. </a:t>
            </a:r>
            <a:r>
              <a:rPr lang="en-US" sz="1200" b="0" i="1" kern="1200" dirty="0" smtClean="0">
                <a:solidFill>
                  <a:schemeClr val="tx1"/>
                </a:solidFill>
                <a:effectLst/>
                <a:latin typeface="+mn-lt"/>
                <a:ea typeface="+mn-ea"/>
                <a:cs typeface="+mn-cs"/>
              </a:rPr>
              <a:t>Language for Learning</a:t>
            </a:r>
            <a:r>
              <a:rPr lang="en-US" sz="1200" b="0" i="0" kern="1200" dirty="0" smtClean="0">
                <a:solidFill>
                  <a:schemeClr val="tx1"/>
                </a:solidFill>
                <a:effectLst/>
                <a:latin typeface="+mn-lt"/>
                <a:ea typeface="+mn-ea"/>
                <a:cs typeface="+mn-cs"/>
              </a:rPr>
              <a:t> is a highly systematic and explicit program. The focus of </a:t>
            </a:r>
            <a:r>
              <a:rPr lang="en-US" sz="1200" b="0" i="1" kern="1200" dirty="0" smtClean="0">
                <a:solidFill>
                  <a:schemeClr val="tx1"/>
                </a:solidFill>
                <a:effectLst/>
                <a:latin typeface="+mn-lt"/>
                <a:ea typeface="+mn-ea"/>
                <a:cs typeface="+mn-cs"/>
              </a:rPr>
              <a:t>Language for Learning</a:t>
            </a:r>
            <a:r>
              <a:rPr lang="en-US" sz="1200" b="0" i="0" kern="1200" dirty="0" smtClean="0">
                <a:solidFill>
                  <a:schemeClr val="tx1"/>
                </a:solidFill>
                <a:effectLst/>
                <a:latin typeface="+mn-lt"/>
                <a:ea typeface="+mn-ea"/>
                <a:cs typeface="+mn-cs"/>
              </a:rPr>
              <a:t> is oral expression. Daily exercises provide the building blocks of listening and reading comprehension by teaching the language of instruction (the phrases and vocabulary used by teachers in instructional settings), word knowledge, common information, concepts, sentence forms, classification, and problem solving.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9</a:t>
            </a:fld>
            <a:endParaRPr lang="en-US" dirty="0"/>
          </a:p>
        </p:txBody>
      </p:sp>
    </p:spTree>
    <p:extLst>
      <p:ext uri="{BB962C8B-B14F-4D97-AF65-F5344CB8AC3E}">
        <p14:creationId xmlns:p14="http://schemas.microsoft.com/office/powerpoint/2010/main" val="230890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E5B34E-3816-A84C-9C14-D202D4DB37BB}" type="datetime1">
              <a:rPr lang="en-US" smtClean="0"/>
              <a:t>8/30/16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D36C3C-DF2F-5C47-A25C-7F85E83F8C7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B9F5BA-459F-7646-95B2-25CCED0044BE}" type="datetime1">
              <a:rPr lang="en-US" smtClean="0"/>
              <a:t>8/30/16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36C3C-DF2F-5C47-A25C-7F85E83F8C7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C1C3032-9E41-7B4B-B7F9-F755E2216072}" type="datetime1">
              <a:rPr lang="en-US" smtClean="0"/>
              <a:t>8/30/16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25D36C3C-DF2F-5C47-A25C-7F85E83F8C7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C5E5FB5-9F95-3C4E-961C-BE40D1A4386B}" type="datetime1">
              <a:rPr lang="en-US" smtClean="0"/>
              <a:t>8/30/16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DF4F598-80FC-BA4C-BC7A-26B599D39D81}" type="datetime1">
              <a:rPr lang="en-US" smtClean="0"/>
              <a:t>8/30/16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5D36C3C-DF2F-5C47-A25C-7F85E83F8C73}"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64AF374-D3C8-D94F-8C1A-3BAA8751ED87}" type="datetime1">
              <a:rPr lang="en-US" smtClean="0"/>
              <a:t>8/30/16</a:t>
            </a:fld>
            <a:endParaRPr lang="en-US" dirty="0"/>
          </a:p>
        </p:txBody>
      </p:sp>
      <p:sp>
        <p:nvSpPr>
          <p:cNvPr id="10" name="Slide Number Placeholder 9"/>
          <p:cNvSpPr>
            <a:spLocks noGrp="1"/>
          </p:cNvSpPr>
          <p:nvPr>
            <p:ph type="sldNum" sz="quarter" idx="16"/>
          </p:nvPr>
        </p:nvSpPr>
        <p:spPr/>
        <p:txBody>
          <a:bodyPr rtlCol="0"/>
          <a:lstStyle/>
          <a:p>
            <a:fld id="{25D36C3C-DF2F-5C47-A25C-7F85E83F8C73}"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71548D2-7318-F04F-B018-3BF48500E138}" type="datetime1">
              <a:rPr lang="en-US" smtClean="0"/>
              <a:t>8/30/16</a:t>
            </a:fld>
            <a:endParaRPr lang="en-US" dirty="0"/>
          </a:p>
        </p:txBody>
      </p:sp>
      <p:sp>
        <p:nvSpPr>
          <p:cNvPr id="12" name="Slide Number Placeholder 11"/>
          <p:cNvSpPr>
            <a:spLocks noGrp="1"/>
          </p:cNvSpPr>
          <p:nvPr>
            <p:ph type="sldNum" sz="quarter" idx="16"/>
          </p:nvPr>
        </p:nvSpPr>
        <p:spPr/>
        <p:txBody>
          <a:bodyPr rtlCol="0"/>
          <a:lstStyle/>
          <a:p>
            <a:fld id="{25D36C3C-DF2F-5C47-A25C-7F85E83F8C73}"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73F2CC-E40E-1749-89D6-E9F62D8F25F8}" type="datetime1">
              <a:rPr lang="en-US" smtClean="0"/>
              <a:t>8/30/16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3CA8B-B89A-0E40-A32B-B619AE2558AC}" type="datetime1">
              <a:rPr lang="en-US" smtClean="0"/>
              <a:t>8/30/16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5D36C3C-DF2F-5C47-A25C-7F85E83F8C7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CCBB84D-B4FC-7D41-B153-ACA457866B54}" type="datetime1">
              <a:rPr lang="en-US" smtClean="0"/>
              <a:t>8/30/16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B5A49F5B-33D6-5344-A773-D8273C8D67C4}" type="datetime1">
              <a:rPr lang="en-US" smtClean="0"/>
              <a:t>8/30/16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5D36C3C-DF2F-5C47-A25C-7F85E83F8C73}"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F79244E-B09A-AA41-890F-7AEFBC2A7C7A}" type="datetime1">
              <a:rPr lang="en-US" smtClean="0"/>
              <a:t>8/30/16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5D36C3C-DF2F-5C47-A25C-7F85E83F8C7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hyperlink" Target="http://ell.nwresd.org/node/164" TargetMode="External"/><Relationship Id="rId4" Type="http://schemas.openxmlformats.org/officeDocument/2006/relationships/hyperlink" Target="http://www.sentenceframes.com/"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185" y="2076549"/>
            <a:ext cx="7522029" cy="2514600"/>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dirty="0" smtClean="0">
                <a:solidFill>
                  <a:schemeClr val="accent2">
                    <a:lumMod val="50000"/>
                  </a:schemeClr>
                </a:solidFill>
                <a:effectLst>
                  <a:outerShdw blurRad="50800" dist="38100" dir="2700000" algn="tl" rotWithShape="0">
                    <a:srgbClr val="000000">
                      <a:alpha val="43000"/>
                    </a:srgbClr>
                  </a:outerShdw>
                </a:effectLst>
              </a:rPr>
              <a:t>Oral Language Development, Early Reading skills, and English Language Learners</a:t>
            </a:r>
            <a:endParaRPr lang="en-US" b="1" dirty="0">
              <a:solidFill>
                <a:schemeClr val="accent2">
                  <a:lumMod val="50000"/>
                </a:schemeClr>
              </a:solidFill>
            </a:endParaRPr>
          </a:p>
        </p:txBody>
      </p:sp>
      <p:sp>
        <p:nvSpPr>
          <p:cNvPr id="3" name="Subtitle 2"/>
          <p:cNvSpPr>
            <a:spLocks noGrp="1"/>
          </p:cNvSpPr>
          <p:nvPr>
            <p:ph type="subTitle" idx="1"/>
          </p:nvPr>
        </p:nvSpPr>
        <p:spPr>
          <a:xfrm>
            <a:off x="1295400" y="5066912"/>
            <a:ext cx="6705600" cy="685800"/>
          </a:xfrm>
        </p:spPr>
        <p:txBody>
          <a:bodyPr/>
          <a:lstStyle/>
          <a:p>
            <a:pPr algn="ctr"/>
            <a:r>
              <a:rPr lang="en-US" dirty="0" smtClean="0">
                <a:solidFill>
                  <a:srgbClr val="052E65"/>
                </a:solidFill>
              </a:rPr>
              <a:t>A Project LIFT Training Module</a:t>
            </a:r>
            <a:endParaRPr lang="en-US" dirty="0">
              <a:solidFill>
                <a:srgbClr val="052E65"/>
              </a:solidFill>
            </a:endParaRPr>
          </a:p>
        </p:txBody>
      </p:sp>
      <p:sp>
        <p:nvSpPr>
          <p:cNvPr id="6" name="Slide Number Placeholder 5"/>
          <p:cNvSpPr>
            <a:spLocks noGrp="1"/>
          </p:cNvSpPr>
          <p:nvPr>
            <p:ph type="sldNum" sz="quarter" idx="12"/>
          </p:nvPr>
        </p:nvSpPr>
        <p:spPr/>
        <p:txBody>
          <a:bodyPr/>
          <a:lstStyle/>
          <a:p>
            <a:fld id="{36FC6286-5422-7F40-B0A8-6FED06B50FE3}" type="slidenum">
              <a:rPr lang="en-US" smtClean="0"/>
              <a:pPr/>
              <a:t>1</a:t>
            </a:fld>
            <a:endParaRPr lang="en-US" dirty="0"/>
          </a:p>
        </p:txBody>
      </p:sp>
      <p:pic>
        <p:nvPicPr>
          <p:cNvPr id="5" name="Picture 4" descr="Lift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8" y="0"/>
            <a:ext cx="1763715" cy="1085363"/>
          </a:xfrm>
          <a:prstGeom prst="rect">
            <a:avLst/>
          </a:prstGeom>
        </p:spPr>
      </p:pic>
      <p:sp>
        <p:nvSpPr>
          <p:cNvPr id="7" name="Subtitle 2"/>
          <p:cNvSpPr txBox="1">
            <a:spLocks/>
          </p:cNvSpPr>
          <p:nvPr/>
        </p:nvSpPr>
        <p:spPr>
          <a:xfrm>
            <a:off x="2365648" y="6096776"/>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en-US" dirty="0">
              <a:solidFill>
                <a:srgbClr val="527E56"/>
              </a:solidFill>
            </a:endParaRPr>
          </a:p>
        </p:txBody>
      </p:sp>
      <p:grpSp>
        <p:nvGrpSpPr>
          <p:cNvPr id="11" name="Group 10"/>
          <p:cNvGrpSpPr/>
          <p:nvPr/>
        </p:nvGrpSpPr>
        <p:grpSpPr>
          <a:xfrm>
            <a:off x="4876800" y="152400"/>
            <a:ext cx="4038600" cy="927557"/>
            <a:chOff x="4876800" y="152400"/>
            <a:chExt cx="4038600" cy="927557"/>
          </a:xfrm>
        </p:grpSpPr>
        <p:pic>
          <p:nvPicPr>
            <p:cNvPr id="10" name="Picture 9" descr="Screen Shot 2014-10-01 at 12.02.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52400"/>
              <a:ext cx="3200400" cy="749808"/>
            </a:xfrm>
            <a:prstGeom prst="rect">
              <a:avLst/>
            </a:prstGeom>
          </p:spPr>
        </p:pic>
        <p:sp>
          <p:nvSpPr>
            <p:cNvPr id="8" name="TextBox 7"/>
            <p:cNvSpPr txBox="1"/>
            <p:nvPr/>
          </p:nvSpPr>
          <p:spPr>
            <a:xfrm>
              <a:off x="4876800" y="772180"/>
              <a:ext cx="3962400" cy="307777"/>
            </a:xfrm>
            <a:prstGeom prst="rect">
              <a:avLst/>
            </a:prstGeom>
            <a:noFill/>
          </p:spPr>
          <p:txBody>
            <a:bodyPr wrap="square" rtlCol="0">
              <a:spAutoFit/>
            </a:bodyPr>
            <a:lstStyle/>
            <a:p>
              <a:pPr algn="r"/>
              <a:r>
                <a:rPr lang="en-US" sz="1400" b="1" dirty="0" smtClean="0">
                  <a:solidFill>
                    <a:schemeClr val="accent1">
                      <a:lumMod val="50000"/>
                    </a:schemeClr>
                  </a:solidFill>
                </a:rPr>
                <a:t>College of Education</a:t>
              </a:r>
              <a:endParaRPr lang="en-US" sz="1400" b="1" dirty="0">
                <a:solidFill>
                  <a:schemeClr val="accent1">
                    <a:lumMod val="50000"/>
                  </a:schemeClr>
                </a:solidFill>
              </a:endParaRPr>
            </a:p>
          </p:txBody>
        </p:sp>
      </p:grpSp>
      <p:sp>
        <p:nvSpPr>
          <p:cNvPr id="12" name="Subtitle 2"/>
          <p:cNvSpPr txBox="1">
            <a:spLocks/>
          </p:cNvSpPr>
          <p:nvPr/>
        </p:nvSpPr>
        <p:spPr>
          <a:xfrm>
            <a:off x="2362200" y="60960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smtClean="0">
                <a:solidFill>
                  <a:schemeClr val="tx1"/>
                </a:solidFill>
              </a:rPr>
              <a:t>Oral Language Development – Part 2</a:t>
            </a:r>
            <a:endParaRPr lang="en-US" dirty="0">
              <a:solidFill>
                <a:schemeClr val="tx1"/>
              </a:solidFill>
            </a:endParaRPr>
          </a:p>
        </p:txBody>
      </p:sp>
    </p:spTree>
    <p:extLst>
      <p:ext uri="{BB962C8B-B14F-4D97-AF65-F5344CB8AC3E}">
        <p14:creationId xmlns:p14="http://schemas.microsoft.com/office/powerpoint/2010/main" val="1684448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10</a:t>
            </a:fld>
            <a:endParaRPr lang="en-US" dirty="0"/>
          </a:p>
        </p:txBody>
      </p:sp>
      <p:sp>
        <p:nvSpPr>
          <p:cNvPr id="4" name="Content Placeholder 3"/>
          <p:cNvSpPr>
            <a:spLocks noGrp="1"/>
          </p:cNvSpPr>
          <p:nvPr>
            <p:ph sz="quarter" idx="1"/>
          </p:nvPr>
        </p:nvSpPr>
        <p:spPr/>
        <p:txBody>
          <a:bodyPr>
            <a:normAutofit lnSpcReduction="10000"/>
          </a:bodyPr>
          <a:lstStyle/>
          <a:p>
            <a:pPr>
              <a:buFont typeface="Wingdings" charset="2"/>
              <a:buChar char="Ø"/>
            </a:pPr>
            <a:r>
              <a:rPr lang="en-US" sz="3600" dirty="0" smtClean="0">
                <a:solidFill>
                  <a:srgbClr val="C02603"/>
                </a:solidFill>
              </a:rPr>
              <a:t>However, </a:t>
            </a:r>
            <a:r>
              <a:rPr lang="en-US" sz="3600" i="1" dirty="0" smtClean="0">
                <a:solidFill>
                  <a:srgbClr val="C02603"/>
                </a:solidFill>
              </a:rPr>
              <a:t>Language for Learning </a:t>
            </a:r>
            <a:r>
              <a:rPr lang="en-US" sz="3600" dirty="0" smtClean="0">
                <a:solidFill>
                  <a:srgbClr val="C02603"/>
                </a:solidFill>
              </a:rPr>
              <a:t>is not enough:  </a:t>
            </a:r>
          </a:p>
          <a:p>
            <a:pPr marL="880110" lvl="1" indent="-514350">
              <a:buSzPct val="100000"/>
              <a:buFont typeface="+mj-lt"/>
              <a:buAutoNum type="arabicPeriod"/>
            </a:pPr>
            <a:r>
              <a:rPr lang="en-US" sz="3200" dirty="0" smtClean="0"/>
              <a:t>Teachers should integrate English oral language development </a:t>
            </a:r>
            <a:r>
              <a:rPr lang="en-US" sz="3200" b="1" dirty="0" smtClean="0"/>
              <a:t>throughout the day </a:t>
            </a:r>
            <a:r>
              <a:rPr lang="en-US" sz="3200" dirty="0" smtClean="0"/>
              <a:t>– not just during language arts time.  </a:t>
            </a:r>
          </a:p>
          <a:p>
            <a:pPr marL="880110" lvl="1" indent="-514350">
              <a:buSzPct val="100000"/>
              <a:buFont typeface="+mj-lt"/>
              <a:buAutoNum type="arabicPeriod"/>
            </a:pPr>
            <a:r>
              <a:rPr lang="en-US" sz="3200" dirty="0" smtClean="0"/>
              <a:t>Teachers at </a:t>
            </a:r>
            <a:r>
              <a:rPr lang="en-US" sz="3200" b="1" dirty="0" smtClean="0"/>
              <a:t>all grade levels</a:t>
            </a:r>
            <a:r>
              <a:rPr lang="en-US" sz="3200" dirty="0" smtClean="0"/>
              <a:t>, including teachers of students in higher level grades, should </a:t>
            </a:r>
            <a:r>
              <a:rPr lang="en-US" sz="3200" b="1" dirty="0" smtClean="0"/>
              <a:t>integrate oral language development into their daily curriculum</a:t>
            </a:r>
            <a:r>
              <a:rPr lang="en-US" sz="3200" dirty="0" smtClean="0"/>
              <a:t>.  </a:t>
            </a:r>
            <a:endParaRPr lang="en-US" sz="3200" dirty="0"/>
          </a:p>
        </p:txBody>
      </p:sp>
      <p:sp>
        <p:nvSpPr>
          <p:cNvPr id="5" name="Title 1"/>
          <p:cNvSpPr>
            <a:spLocks noGrp="1"/>
          </p:cNvSpPr>
          <p:nvPr>
            <p:ph type="title"/>
          </p:nvPr>
        </p:nvSpPr>
        <p:spPr/>
        <p:txBody>
          <a:bodyPr>
            <a:normAutofit fontScale="90000"/>
          </a:bodyPr>
          <a:lstStyle/>
          <a:p>
            <a:r>
              <a:rPr lang="en-US" dirty="0" smtClean="0">
                <a:solidFill>
                  <a:schemeClr val="accent1">
                    <a:lumMod val="75000"/>
                  </a:schemeClr>
                </a:solidFill>
              </a:rPr>
              <a:t>English Oral </a:t>
            </a:r>
            <a:r>
              <a:rPr lang="en-US" smtClean="0">
                <a:solidFill>
                  <a:schemeClr val="accent1">
                    <a:lumMod val="75000"/>
                  </a:schemeClr>
                </a:solidFill>
              </a:rPr>
              <a:t>Language Development</a:t>
            </a:r>
            <a:endParaRPr lang="en-US">
              <a:solidFill>
                <a:schemeClr val="accent1">
                  <a:lumMod val="75000"/>
                </a:schemeClr>
              </a:solidFill>
            </a:endParaRPr>
          </a:p>
        </p:txBody>
      </p:sp>
    </p:spTree>
    <p:extLst>
      <p:ext uri="{BB962C8B-B14F-4D97-AF65-F5344CB8AC3E}">
        <p14:creationId xmlns:p14="http://schemas.microsoft.com/office/powerpoint/2010/main" val="69651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11</a:t>
            </a:fld>
            <a:endParaRPr lang="en-US" dirty="0"/>
          </a:p>
        </p:txBody>
      </p:sp>
      <p:sp>
        <p:nvSpPr>
          <p:cNvPr id="4" name="Content Placeholder 3"/>
          <p:cNvSpPr>
            <a:spLocks noGrp="1"/>
          </p:cNvSpPr>
          <p:nvPr>
            <p:ph sz="quarter" idx="1"/>
          </p:nvPr>
        </p:nvSpPr>
        <p:spPr>
          <a:xfrm>
            <a:off x="612647" y="1600200"/>
            <a:ext cx="8311219" cy="5257800"/>
          </a:xfrm>
        </p:spPr>
        <p:txBody>
          <a:bodyPr>
            <a:normAutofit/>
          </a:bodyPr>
          <a:lstStyle/>
          <a:p>
            <a:pPr marL="514350" indent="-514350">
              <a:buSzPct val="100000"/>
              <a:buFont typeface="+mj-lt"/>
              <a:buAutoNum type="arabicPeriod"/>
            </a:pPr>
            <a:r>
              <a:rPr lang="en-US" sz="3600" dirty="0" smtClean="0"/>
              <a:t>Create a Language-Centered Learning Environment</a:t>
            </a:r>
          </a:p>
          <a:p>
            <a:pPr marL="514350" indent="-514350">
              <a:buSzPct val="100000"/>
              <a:buFont typeface="+mj-lt"/>
              <a:buAutoNum type="arabicPeriod"/>
            </a:pPr>
            <a:r>
              <a:rPr lang="en-US" sz="3600" dirty="0" smtClean="0">
                <a:solidFill>
                  <a:srgbClr val="C00000"/>
                </a:solidFill>
              </a:rPr>
              <a:t>Develop Children’s Listening Skills</a:t>
            </a:r>
          </a:p>
          <a:p>
            <a:pPr marL="514350" indent="-514350">
              <a:buSzPct val="100000"/>
              <a:buFont typeface="+mj-lt"/>
              <a:buAutoNum type="arabicPeriod"/>
            </a:pPr>
            <a:r>
              <a:rPr lang="en-US" sz="3600" dirty="0" smtClean="0"/>
              <a:t>Teach Conversational Skills</a:t>
            </a:r>
          </a:p>
          <a:p>
            <a:pPr marL="514350" indent="-514350">
              <a:buSzPct val="100000"/>
              <a:buFont typeface="+mj-lt"/>
              <a:buAutoNum type="arabicPeriod"/>
            </a:pPr>
            <a:r>
              <a:rPr lang="en-US" sz="3600" dirty="0" smtClean="0">
                <a:solidFill>
                  <a:srgbClr val="C00000"/>
                </a:solidFill>
              </a:rPr>
              <a:t>Expand Conceptual Knowledge and Vocabulary </a:t>
            </a:r>
          </a:p>
          <a:p>
            <a:pPr marL="514350" indent="-514350">
              <a:buSzPct val="100000"/>
              <a:buFont typeface="+mj-lt"/>
              <a:buAutoNum type="arabicPeriod"/>
            </a:pPr>
            <a:r>
              <a:rPr lang="en-US" sz="3600" dirty="0" smtClean="0"/>
              <a:t>Encourage Work Consciousness</a:t>
            </a:r>
            <a:endParaRPr lang="en-US" sz="3600" dirty="0"/>
          </a:p>
        </p:txBody>
      </p:sp>
      <p:sp>
        <p:nvSpPr>
          <p:cNvPr id="5" name="Title 1"/>
          <p:cNvSpPr>
            <a:spLocks noGrp="1"/>
          </p:cNvSpPr>
          <p:nvPr>
            <p:ph type="title"/>
          </p:nvPr>
        </p:nvSpPr>
        <p:spPr>
          <a:xfrm>
            <a:off x="612648" y="130629"/>
            <a:ext cx="8153400" cy="990600"/>
          </a:xfrm>
        </p:spPr>
        <p:txBody>
          <a:bodyPr>
            <a:normAutofit fontScale="90000"/>
          </a:bodyPr>
          <a:lstStyle/>
          <a:p>
            <a:r>
              <a:rPr lang="en-US" b="1" dirty="0" smtClean="0">
                <a:solidFill>
                  <a:srgbClr val="C02603"/>
                </a:solidFill>
              </a:rPr>
              <a:t>Strategies for English Oral Language Development</a:t>
            </a:r>
            <a:endParaRPr lang="en-US" b="1" dirty="0">
              <a:solidFill>
                <a:srgbClr val="C02603"/>
              </a:solidFill>
            </a:endParaRPr>
          </a:p>
        </p:txBody>
      </p:sp>
    </p:spTree>
    <p:extLst>
      <p:ext uri="{BB962C8B-B14F-4D97-AF65-F5344CB8AC3E}">
        <p14:creationId xmlns:p14="http://schemas.microsoft.com/office/powerpoint/2010/main" val="89781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03860"/>
            <a:ext cx="8153400" cy="990600"/>
          </a:xfrm>
        </p:spPr>
        <p:txBody>
          <a:bodyPr>
            <a:noAutofit/>
          </a:bodyPr>
          <a:lstStyle/>
          <a:p>
            <a:pPr marL="523875" indent="-523875"/>
            <a:r>
              <a:rPr lang="en-US" sz="3600" b="1" dirty="0" smtClean="0">
                <a:solidFill>
                  <a:schemeClr val="accent1">
                    <a:lumMod val="50000"/>
                  </a:schemeClr>
                </a:solidFill>
              </a:rPr>
              <a:t>1. Create </a:t>
            </a:r>
            <a:r>
              <a:rPr lang="en-US" sz="3600" b="1" dirty="0">
                <a:solidFill>
                  <a:schemeClr val="accent1">
                    <a:lumMod val="50000"/>
                  </a:schemeClr>
                </a:solidFill>
              </a:rPr>
              <a:t>a Language-Centered Learning Environment</a:t>
            </a:r>
            <a:br>
              <a:rPr lang="en-US" sz="3600" b="1" dirty="0">
                <a:solidFill>
                  <a:schemeClr val="accent1">
                    <a:lumMod val="50000"/>
                  </a:schemeClr>
                </a:solidFill>
              </a:rPr>
            </a:br>
            <a:endParaRPr lang="en-US" sz="3600" b="1" dirty="0">
              <a:solidFill>
                <a:schemeClr val="accent1">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12</a:t>
            </a:fld>
            <a:endParaRPr lang="en-US" dirty="0"/>
          </a:p>
        </p:txBody>
      </p:sp>
      <p:sp>
        <p:nvSpPr>
          <p:cNvPr id="4" name="Content Placeholder 3"/>
          <p:cNvSpPr>
            <a:spLocks noGrp="1"/>
          </p:cNvSpPr>
          <p:nvPr>
            <p:ph sz="quarter" idx="1"/>
          </p:nvPr>
        </p:nvSpPr>
        <p:spPr>
          <a:xfrm>
            <a:off x="426974" y="1626764"/>
            <a:ext cx="8277352" cy="5139267"/>
          </a:xfrm>
        </p:spPr>
        <p:txBody>
          <a:bodyPr/>
          <a:lstStyle/>
          <a:p>
            <a:pPr marL="406400" indent="-406400">
              <a:buSzPct val="100000"/>
              <a:buFont typeface="Wingdings" charset="2"/>
              <a:buChar char="v"/>
            </a:pPr>
            <a:r>
              <a:rPr lang="en-US" sz="3600" b="1" dirty="0" smtClean="0"/>
              <a:t> Physical Environment</a:t>
            </a:r>
          </a:p>
          <a:p>
            <a:pPr marL="823913" lvl="1" indent="-457200">
              <a:buFont typeface="Wingdings" charset="2"/>
              <a:buChar char="Ø"/>
            </a:pPr>
            <a:r>
              <a:rPr lang="en-US" sz="3200" b="1" dirty="0" smtClean="0"/>
              <a:t>Is my classroom set up in a way that students can easily talk to each other during partner and group discussions?  </a:t>
            </a:r>
          </a:p>
          <a:p>
            <a:pPr marL="1018858" lvl="2" indent="-377825"/>
            <a:r>
              <a:rPr lang="en-US" sz="2800" dirty="0" smtClean="0"/>
              <a:t>Classrooms that are set up in rows </a:t>
            </a:r>
            <a:r>
              <a:rPr lang="en-US" sz="2800" b="1" dirty="0" smtClean="0"/>
              <a:t>make it difficult</a:t>
            </a:r>
            <a:r>
              <a:rPr lang="en-US" sz="2800" dirty="0" smtClean="0"/>
              <a:t> for students to communicate with one another and practice academic language.  </a:t>
            </a:r>
          </a:p>
          <a:p>
            <a:pPr marL="1018858" lvl="2" indent="-377825"/>
            <a:r>
              <a:rPr lang="en-US" sz="2800" dirty="0" smtClean="0"/>
              <a:t>Instead, set pairs of children together or set up pods of four to six students each.  </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367" y="811159"/>
            <a:ext cx="1765300" cy="1333500"/>
          </a:xfrm>
          <a:prstGeom prst="rect">
            <a:avLst/>
          </a:prstGeom>
          <a:ln>
            <a:solidFill>
              <a:schemeClr val="accent1"/>
            </a:solidFill>
          </a:ln>
        </p:spPr>
      </p:pic>
    </p:spTree>
    <p:extLst>
      <p:ext uri="{BB962C8B-B14F-4D97-AF65-F5344CB8AC3E}">
        <p14:creationId xmlns:p14="http://schemas.microsoft.com/office/powerpoint/2010/main" val="179056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13</a:t>
            </a:fld>
            <a:endParaRPr lang="en-US" dirty="0"/>
          </a:p>
        </p:txBody>
      </p:sp>
      <p:sp>
        <p:nvSpPr>
          <p:cNvPr id="4" name="Content Placeholder 3"/>
          <p:cNvSpPr>
            <a:spLocks noGrp="1"/>
          </p:cNvSpPr>
          <p:nvPr>
            <p:ph sz="quarter" idx="1"/>
          </p:nvPr>
        </p:nvSpPr>
        <p:spPr>
          <a:xfrm>
            <a:off x="612648" y="1600200"/>
            <a:ext cx="8153400" cy="5257800"/>
          </a:xfrm>
        </p:spPr>
        <p:txBody>
          <a:bodyPr/>
          <a:lstStyle/>
          <a:p>
            <a:pPr marL="406400" indent="-406400">
              <a:buSzPct val="100000"/>
              <a:buFont typeface="Wingdings" charset="2"/>
              <a:buChar char="v"/>
            </a:pPr>
            <a:r>
              <a:rPr lang="en-US" sz="3200" b="1" dirty="0" smtClean="0"/>
              <a:t>Social/Emotional Environment</a:t>
            </a:r>
          </a:p>
          <a:p>
            <a:pPr marL="812800" lvl="1" indent="-446088">
              <a:buSzPct val="100000"/>
              <a:buFont typeface="Wingdings" charset="2"/>
              <a:buChar char="ü"/>
            </a:pPr>
            <a:r>
              <a:rPr lang="en-US" dirty="0" smtClean="0"/>
              <a:t>Warm, positive environment where students feel free to converse with one another</a:t>
            </a:r>
          </a:p>
          <a:p>
            <a:pPr marL="812800" lvl="1" indent="-446088">
              <a:buSzPct val="100000"/>
              <a:buFont typeface="Wingdings" charset="2"/>
              <a:buChar char="ü"/>
            </a:pPr>
            <a:r>
              <a:rPr lang="en-US" dirty="0" smtClean="0"/>
              <a:t>Teacher has good classroom management so that conversations can take place without being chaotic</a:t>
            </a:r>
          </a:p>
          <a:p>
            <a:pPr marL="812800" lvl="1" indent="-446088">
              <a:buSzPct val="100000"/>
              <a:buFont typeface="Wingdings" charset="2"/>
              <a:buChar char="ü"/>
            </a:pPr>
            <a:r>
              <a:rPr lang="en-US" dirty="0" smtClean="0"/>
              <a:t>Teacher is patient and mistakes by students are not criticized by others in the classroom</a:t>
            </a:r>
          </a:p>
          <a:p>
            <a:pPr marL="812800" lvl="1" indent="-446088">
              <a:buSzPct val="100000"/>
              <a:buFont typeface="Wingdings" charset="2"/>
              <a:buChar char="ü"/>
            </a:pPr>
            <a:r>
              <a:rPr lang="en-US" dirty="0" smtClean="0"/>
              <a:t>Teacher is energetic, encourages practicing oral English and children are excited about learning and improving literacy skills</a:t>
            </a:r>
          </a:p>
        </p:txBody>
      </p:sp>
      <p:sp>
        <p:nvSpPr>
          <p:cNvPr id="6" name="Title 1"/>
          <p:cNvSpPr>
            <a:spLocks noGrp="1"/>
          </p:cNvSpPr>
          <p:nvPr>
            <p:ph type="title"/>
          </p:nvPr>
        </p:nvSpPr>
        <p:spPr>
          <a:xfrm>
            <a:off x="612648" y="403860"/>
            <a:ext cx="8153400" cy="990600"/>
          </a:xfrm>
        </p:spPr>
        <p:txBody>
          <a:bodyPr>
            <a:noAutofit/>
          </a:bodyPr>
          <a:lstStyle/>
          <a:p>
            <a:pPr marL="523875" indent="-523875"/>
            <a:r>
              <a:rPr lang="en-US" sz="3600" b="1" dirty="0" smtClean="0">
                <a:solidFill>
                  <a:schemeClr val="accent1">
                    <a:lumMod val="50000"/>
                  </a:schemeClr>
                </a:solidFill>
              </a:rPr>
              <a:t>1. Create </a:t>
            </a:r>
            <a:r>
              <a:rPr lang="en-US" sz="3600" b="1" dirty="0">
                <a:solidFill>
                  <a:schemeClr val="accent1">
                    <a:lumMod val="50000"/>
                  </a:schemeClr>
                </a:solidFill>
              </a:rPr>
              <a:t>a Language-Centered Learning Environment</a:t>
            </a:r>
            <a:br>
              <a:rPr lang="en-US" sz="3600" b="1" dirty="0">
                <a:solidFill>
                  <a:schemeClr val="accent1">
                    <a:lumMod val="50000"/>
                  </a:schemeClr>
                </a:solidFill>
              </a:rPr>
            </a:br>
            <a:endParaRPr lang="en-US" sz="3600" b="1" dirty="0">
              <a:solidFill>
                <a:schemeClr val="accent1">
                  <a:lumMod val="50000"/>
                </a:schemeClr>
              </a:solidFill>
            </a:endParaRPr>
          </a:p>
        </p:txBody>
      </p:sp>
    </p:spTree>
    <p:extLst>
      <p:ext uri="{BB962C8B-B14F-4D97-AF65-F5344CB8AC3E}">
        <p14:creationId xmlns:p14="http://schemas.microsoft.com/office/powerpoint/2010/main" val="160485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2.  Develop </a:t>
            </a:r>
            <a:r>
              <a:rPr lang="en-US" b="1" dirty="0">
                <a:solidFill>
                  <a:schemeClr val="accent1">
                    <a:lumMod val="50000"/>
                  </a:schemeClr>
                </a:solidFill>
              </a:rPr>
              <a:t>Children’s Listening </a:t>
            </a:r>
            <a:r>
              <a:rPr lang="en-US" b="1" dirty="0" smtClean="0">
                <a:solidFill>
                  <a:schemeClr val="accent1">
                    <a:lumMod val="50000"/>
                  </a:schemeClr>
                </a:solidFill>
              </a:rPr>
              <a:t>Skills</a:t>
            </a:r>
            <a:endParaRPr lang="en-US" b="1" dirty="0">
              <a:solidFill>
                <a:schemeClr val="accent1">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14</a:t>
            </a:fld>
            <a:endParaRPr lang="en-US" dirty="0"/>
          </a:p>
        </p:txBody>
      </p:sp>
      <p:sp>
        <p:nvSpPr>
          <p:cNvPr id="4" name="Content Placeholder 3"/>
          <p:cNvSpPr>
            <a:spLocks noGrp="1"/>
          </p:cNvSpPr>
          <p:nvPr>
            <p:ph sz="quarter" idx="1"/>
          </p:nvPr>
        </p:nvSpPr>
        <p:spPr>
          <a:xfrm>
            <a:off x="612647" y="1600199"/>
            <a:ext cx="7650820" cy="5257801"/>
          </a:xfrm>
        </p:spPr>
        <p:txBody>
          <a:bodyPr/>
          <a:lstStyle/>
          <a:p>
            <a:pPr>
              <a:buFont typeface="Wingdings" charset="2"/>
              <a:buChar char="Ø"/>
            </a:pPr>
            <a:r>
              <a:rPr lang="en-US" dirty="0" smtClean="0"/>
              <a:t>Children must be able to use receptive language (</a:t>
            </a:r>
            <a:r>
              <a:rPr lang="en-US" b="1" dirty="0" smtClean="0"/>
              <a:t>listening skills</a:t>
            </a:r>
            <a:r>
              <a:rPr lang="en-US" dirty="0" smtClean="0"/>
              <a:t>) in English in addition to, as well as to help develop, </a:t>
            </a:r>
            <a:r>
              <a:rPr lang="en-US" b="1" dirty="0" smtClean="0"/>
              <a:t>expressive</a:t>
            </a:r>
            <a:r>
              <a:rPr lang="en-US" dirty="0" smtClean="0"/>
              <a:t> (talking) oral language skills.  </a:t>
            </a:r>
          </a:p>
          <a:p>
            <a:pPr>
              <a:buFont typeface="Wingdings" charset="2"/>
              <a:buChar char="Ø"/>
            </a:pPr>
            <a:r>
              <a:rPr lang="en-US" dirty="0"/>
              <a:t>For second language learners, developing the skill of </a:t>
            </a:r>
            <a:r>
              <a:rPr lang="en-US" b="1" dirty="0"/>
              <a:t>listening comprehension </a:t>
            </a:r>
            <a:r>
              <a:rPr lang="en-US" dirty="0"/>
              <a:t>is extremely important. </a:t>
            </a:r>
            <a:endParaRPr lang="en-US" dirty="0" smtClean="0"/>
          </a:p>
          <a:p>
            <a:pPr>
              <a:buFont typeface="Wingdings" charset="2"/>
              <a:buChar char="Ø"/>
            </a:pPr>
            <a:r>
              <a:rPr lang="en-US" dirty="0" smtClean="0"/>
              <a:t>Explicitly teach students </a:t>
            </a:r>
            <a:r>
              <a:rPr lang="en-US" b="1" dirty="0" smtClean="0"/>
              <a:t>how</a:t>
            </a:r>
            <a:r>
              <a:rPr lang="en-US" dirty="0" smtClean="0"/>
              <a:t> to be good listeners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991" y="4487333"/>
            <a:ext cx="1568742" cy="2184400"/>
          </a:xfrm>
          <a:prstGeom prst="rect">
            <a:avLst/>
          </a:prstGeom>
        </p:spPr>
      </p:pic>
    </p:spTree>
    <p:extLst>
      <p:ext uri="{BB962C8B-B14F-4D97-AF65-F5344CB8AC3E}">
        <p14:creationId xmlns:p14="http://schemas.microsoft.com/office/powerpoint/2010/main" val="698976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2.  Develop </a:t>
            </a:r>
            <a:r>
              <a:rPr lang="en-US" b="1" dirty="0">
                <a:solidFill>
                  <a:schemeClr val="accent1">
                    <a:lumMod val="50000"/>
                  </a:schemeClr>
                </a:solidFill>
              </a:rPr>
              <a:t>Children’s Listening </a:t>
            </a:r>
            <a:r>
              <a:rPr lang="en-US" b="1" dirty="0" smtClean="0">
                <a:solidFill>
                  <a:schemeClr val="accent1">
                    <a:lumMod val="50000"/>
                  </a:schemeClr>
                </a:solidFill>
              </a:rPr>
              <a:t>Skills</a:t>
            </a:r>
            <a:endParaRPr lang="en-US" b="1" dirty="0">
              <a:solidFill>
                <a:schemeClr val="accent1">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15</a:t>
            </a:fld>
            <a:endParaRPr lang="en-US" dirty="0"/>
          </a:p>
        </p:txBody>
      </p:sp>
      <p:sp>
        <p:nvSpPr>
          <p:cNvPr id="4" name="Content Placeholder 3"/>
          <p:cNvSpPr>
            <a:spLocks noGrp="1"/>
          </p:cNvSpPr>
          <p:nvPr>
            <p:ph sz="quarter" idx="1"/>
          </p:nvPr>
        </p:nvSpPr>
        <p:spPr>
          <a:xfrm>
            <a:off x="612648" y="1600200"/>
            <a:ext cx="8153400" cy="5257800"/>
          </a:xfrm>
        </p:spPr>
        <p:txBody>
          <a:bodyPr/>
          <a:lstStyle/>
          <a:p>
            <a:pPr>
              <a:buFont typeface="Wingdings" charset="2"/>
              <a:buChar char="Ø"/>
            </a:pPr>
            <a:r>
              <a:rPr lang="en-US" b="1" dirty="0" smtClean="0"/>
              <a:t>Sample Activities:  </a:t>
            </a:r>
          </a:p>
          <a:p>
            <a:pPr lvl="1">
              <a:buFont typeface="Wingdings" charset="2"/>
              <a:buChar char="ü"/>
            </a:pPr>
            <a:r>
              <a:rPr lang="en-US" b="1" dirty="0" smtClean="0"/>
              <a:t>Model and then have students listen to directions</a:t>
            </a:r>
          </a:p>
          <a:p>
            <a:pPr lvl="1">
              <a:buFont typeface="Wingdings" charset="2"/>
              <a:buChar char="ü"/>
            </a:pPr>
            <a:r>
              <a:rPr lang="en-US" b="1" dirty="0" smtClean="0"/>
              <a:t>Simon Says</a:t>
            </a:r>
          </a:p>
          <a:p>
            <a:pPr lvl="1">
              <a:buFont typeface="Wingdings" charset="2"/>
              <a:buChar char="ü"/>
            </a:pPr>
            <a:r>
              <a:rPr lang="en-US" b="1" dirty="0" smtClean="0"/>
              <a:t>True/False</a:t>
            </a:r>
          </a:p>
          <a:p>
            <a:pPr lvl="2">
              <a:buFont typeface="Wingdings" charset="2"/>
              <a:buChar char="ü"/>
            </a:pPr>
            <a:r>
              <a:rPr lang="en-US" sz="2400" dirty="0" smtClean="0"/>
              <a:t>Ask a question or make a statement and ask students to hold up a true or false card.  </a:t>
            </a:r>
          </a:p>
          <a:p>
            <a:pPr lvl="1">
              <a:buFont typeface="Wingdings" charset="2"/>
              <a:buChar char="ü"/>
            </a:pPr>
            <a:r>
              <a:rPr lang="en-US" b="1" dirty="0"/>
              <a:t>Three Card </a:t>
            </a:r>
            <a:r>
              <a:rPr lang="en-US" b="1" dirty="0" smtClean="0"/>
              <a:t>game</a:t>
            </a:r>
          </a:p>
          <a:p>
            <a:pPr lvl="2">
              <a:buFont typeface="Wingdings" charset="2"/>
              <a:buChar char="ü"/>
            </a:pPr>
            <a:r>
              <a:rPr lang="en-US" sz="2400" dirty="0" smtClean="0"/>
              <a:t>Each student is given three cards with different words written on them.  The </a:t>
            </a:r>
            <a:r>
              <a:rPr lang="en-US" sz="2400" dirty="0"/>
              <a:t>teacher asks oral questions and the students hold up the appropriate card in response.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369" y="2509927"/>
            <a:ext cx="919098" cy="1079940"/>
          </a:xfrm>
          <a:prstGeom prst="rect">
            <a:avLst/>
          </a:prstGeom>
        </p:spPr>
      </p:pic>
    </p:spTree>
    <p:extLst>
      <p:ext uri="{BB962C8B-B14F-4D97-AF65-F5344CB8AC3E}">
        <p14:creationId xmlns:p14="http://schemas.microsoft.com/office/powerpoint/2010/main" val="565233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2.  Develop </a:t>
            </a:r>
            <a:r>
              <a:rPr lang="en-US" b="1" dirty="0">
                <a:solidFill>
                  <a:schemeClr val="accent1">
                    <a:lumMod val="50000"/>
                  </a:schemeClr>
                </a:solidFill>
              </a:rPr>
              <a:t>Children’s Listening </a:t>
            </a:r>
            <a:r>
              <a:rPr lang="en-US" b="1" dirty="0" smtClean="0">
                <a:solidFill>
                  <a:schemeClr val="accent1">
                    <a:lumMod val="50000"/>
                  </a:schemeClr>
                </a:solidFill>
              </a:rPr>
              <a:t>Skills</a:t>
            </a:r>
            <a:endParaRPr lang="en-US" b="1" dirty="0">
              <a:solidFill>
                <a:schemeClr val="accent1">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16</a:t>
            </a:fld>
            <a:endParaRPr lang="en-US" dirty="0"/>
          </a:p>
        </p:txBody>
      </p:sp>
      <p:sp>
        <p:nvSpPr>
          <p:cNvPr id="4" name="Content Placeholder 3"/>
          <p:cNvSpPr>
            <a:spLocks noGrp="1"/>
          </p:cNvSpPr>
          <p:nvPr>
            <p:ph sz="quarter" idx="1"/>
          </p:nvPr>
        </p:nvSpPr>
        <p:spPr>
          <a:xfrm>
            <a:off x="612648" y="1600199"/>
            <a:ext cx="8153400" cy="5122333"/>
          </a:xfrm>
        </p:spPr>
        <p:txBody>
          <a:bodyPr>
            <a:normAutofit/>
          </a:bodyPr>
          <a:lstStyle/>
          <a:p>
            <a:pPr>
              <a:buFont typeface="Wingdings" charset="2"/>
              <a:buChar char="Ø"/>
            </a:pPr>
            <a:r>
              <a:rPr lang="en-US" b="1" dirty="0" smtClean="0"/>
              <a:t>Sample Activities for Middle/Upper Elementary:  </a:t>
            </a:r>
          </a:p>
          <a:p>
            <a:pPr lvl="1">
              <a:buFont typeface="Wingdings" charset="2"/>
              <a:buChar char="ü"/>
            </a:pPr>
            <a:r>
              <a:rPr lang="en-US" dirty="0" smtClean="0"/>
              <a:t>Listen to a simple song in English and ask someone to summarize what the song is saying</a:t>
            </a:r>
          </a:p>
          <a:p>
            <a:pPr lvl="1">
              <a:buFont typeface="Wingdings" charset="2"/>
              <a:buChar char="ü"/>
            </a:pPr>
            <a:r>
              <a:rPr lang="en-US" dirty="0" smtClean="0"/>
              <a:t>Read a Paragraph Aloud in English and ask students to listen for something special:  </a:t>
            </a:r>
          </a:p>
          <a:p>
            <a:pPr lvl="2">
              <a:buFont typeface="Wingdings" charset="2"/>
              <a:buChar char="ü"/>
            </a:pPr>
            <a:r>
              <a:rPr lang="en-US" dirty="0" smtClean="0"/>
              <a:t>Details of the story</a:t>
            </a:r>
          </a:p>
          <a:p>
            <a:pPr lvl="2">
              <a:buFont typeface="Wingdings" charset="2"/>
              <a:buChar char="ü"/>
            </a:pPr>
            <a:r>
              <a:rPr lang="en-US" dirty="0" smtClean="0"/>
              <a:t>Sequence of the story</a:t>
            </a:r>
          </a:p>
          <a:p>
            <a:pPr lvl="2">
              <a:buFont typeface="Wingdings" charset="2"/>
              <a:buChar char="ü"/>
            </a:pPr>
            <a:r>
              <a:rPr lang="en-US" dirty="0" smtClean="0"/>
              <a:t>Summarizing the main idea of the story</a:t>
            </a:r>
          </a:p>
          <a:p>
            <a:pPr lvl="1">
              <a:buFont typeface="Wingdings" charset="2"/>
              <a:buChar char="ü"/>
            </a:pPr>
            <a:r>
              <a:rPr lang="en-US" dirty="0" smtClean="0"/>
              <a:t>Describe a special place on the island using descriptive details.  Ask students to guess the place you are talking about.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0" y="3747164"/>
            <a:ext cx="1121833" cy="1180436"/>
          </a:xfrm>
          <a:prstGeom prst="rect">
            <a:avLst/>
          </a:prstGeom>
        </p:spPr>
      </p:pic>
    </p:spTree>
    <p:extLst>
      <p:ext uri="{BB962C8B-B14F-4D97-AF65-F5344CB8AC3E}">
        <p14:creationId xmlns:p14="http://schemas.microsoft.com/office/powerpoint/2010/main" val="1175074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50000"/>
                  </a:schemeClr>
                </a:solidFill>
              </a:rPr>
              <a:t>3.  Teach Conversational Skills</a:t>
            </a:r>
            <a:endParaRPr lang="en-US" b="1" dirty="0">
              <a:solidFill>
                <a:schemeClr val="accent1">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17</a:t>
            </a:fld>
            <a:endParaRPr lang="en-US" dirty="0"/>
          </a:p>
        </p:txBody>
      </p:sp>
      <p:sp>
        <p:nvSpPr>
          <p:cNvPr id="4" name="Content Placeholder 3"/>
          <p:cNvSpPr>
            <a:spLocks noGrp="1"/>
          </p:cNvSpPr>
          <p:nvPr>
            <p:ph sz="quarter" idx="1"/>
          </p:nvPr>
        </p:nvSpPr>
        <p:spPr>
          <a:xfrm>
            <a:off x="612648" y="1600199"/>
            <a:ext cx="8153400" cy="5122333"/>
          </a:xfrm>
        </p:spPr>
        <p:txBody>
          <a:bodyPr>
            <a:normAutofit/>
          </a:bodyPr>
          <a:lstStyle/>
          <a:p>
            <a:pPr>
              <a:buFont typeface="Wingdings" charset="2"/>
              <a:buChar char="Ø"/>
            </a:pPr>
            <a:r>
              <a:rPr lang="en-US" dirty="0"/>
              <a:t>Research supports the fact that children who participate frequently in conversations </a:t>
            </a:r>
            <a:r>
              <a:rPr lang="en-US" b="1" dirty="0"/>
              <a:t>have a positive impact on language development, particularly vocabulary. </a:t>
            </a:r>
            <a:endParaRPr lang="en-US" b="1" dirty="0" smtClean="0"/>
          </a:p>
          <a:p>
            <a:pPr>
              <a:buFont typeface="Wingdings" charset="2"/>
              <a:buChar char="Ø"/>
            </a:pPr>
            <a:r>
              <a:rPr lang="en-US" dirty="0" smtClean="0"/>
              <a:t>Teachers can work on this in </a:t>
            </a:r>
            <a:r>
              <a:rPr lang="en-US" b="1" dirty="0" smtClean="0"/>
              <a:t>both vernacular and then English</a:t>
            </a:r>
            <a:r>
              <a:rPr lang="en-US" dirty="0" smtClean="0"/>
              <a:t> conversations.  </a:t>
            </a:r>
          </a:p>
          <a:p>
            <a:pPr>
              <a:buFont typeface="Wingdings" charset="2"/>
              <a:buChar char="Ø"/>
            </a:pPr>
            <a:r>
              <a:rPr lang="en-US" b="1" dirty="0" smtClean="0"/>
              <a:t>Explicitly teach students:  </a:t>
            </a:r>
          </a:p>
          <a:p>
            <a:pPr lvl="1">
              <a:buFont typeface="Wingdings" charset="2"/>
              <a:buChar char="ü"/>
            </a:pPr>
            <a:r>
              <a:rPr lang="en-US" dirty="0" smtClean="0"/>
              <a:t>Turn taking in conversations</a:t>
            </a:r>
          </a:p>
          <a:p>
            <a:pPr lvl="1">
              <a:buFont typeface="Wingdings" charset="2"/>
              <a:buChar char="ü"/>
            </a:pPr>
            <a:r>
              <a:rPr lang="en-US" dirty="0" smtClean="0"/>
              <a:t>How to sustain conversations</a:t>
            </a:r>
          </a:p>
          <a:p>
            <a:pPr lvl="1">
              <a:buFont typeface="Wingdings" charset="2"/>
              <a:buChar char="ü"/>
            </a:pPr>
            <a:r>
              <a:rPr lang="en-US" dirty="0" smtClean="0"/>
              <a:t>How to answer questions that require a long response.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533" y="4267200"/>
            <a:ext cx="2276869" cy="1494365"/>
          </a:xfrm>
          <a:prstGeom prst="rect">
            <a:avLst/>
          </a:prstGeom>
        </p:spPr>
      </p:pic>
    </p:spTree>
    <p:extLst>
      <p:ext uri="{BB962C8B-B14F-4D97-AF65-F5344CB8AC3E}">
        <p14:creationId xmlns:p14="http://schemas.microsoft.com/office/powerpoint/2010/main" val="198933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50000"/>
                  </a:schemeClr>
                </a:solidFill>
              </a:rPr>
              <a:t>3.  Teach Conversational Skills</a:t>
            </a:r>
            <a:endParaRPr lang="en-US" b="1" dirty="0">
              <a:solidFill>
                <a:schemeClr val="accent1">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18</a:t>
            </a:fld>
            <a:endParaRPr lang="en-US" dirty="0"/>
          </a:p>
        </p:txBody>
      </p:sp>
      <p:sp>
        <p:nvSpPr>
          <p:cNvPr id="4" name="Content Placeholder 3"/>
          <p:cNvSpPr>
            <a:spLocks noGrp="1"/>
          </p:cNvSpPr>
          <p:nvPr>
            <p:ph sz="quarter" idx="1"/>
          </p:nvPr>
        </p:nvSpPr>
        <p:spPr>
          <a:xfrm>
            <a:off x="372533" y="1600199"/>
            <a:ext cx="8551333" cy="5122333"/>
          </a:xfrm>
        </p:spPr>
        <p:txBody>
          <a:bodyPr>
            <a:normAutofit lnSpcReduction="10000"/>
          </a:bodyPr>
          <a:lstStyle/>
          <a:p>
            <a:pPr>
              <a:buFont typeface="Wingdings" charset="2"/>
              <a:buChar char="Ø"/>
            </a:pPr>
            <a:r>
              <a:rPr lang="en-US" b="1" dirty="0" smtClean="0"/>
              <a:t>Ideas for getting students to engage in conversation </a:t>
            </a:r>
            <a:r>
              <a:rPr lang="en-US" dirty="0" smtClean="0"/>
              <a:t>(and practice English)</a:t>
            </a:r>
            <a:endParaRPr lang="en-US" b="1" dirty="0" smtClean="0"/>
          </a:p>
          <a:p>
            <a:pPr lvl="2">
              <a:buFont typeface="Wingdings" charset="2"/>
              <a:buChar char="ü"/>
            </a:pPr>
            <a:r>
              <a:rPr lang="en-US" sz="2400" dirty="0" smtClean="0">
                <a:solidFill>
                  <a:srgbClr val="C00000"/>
                </a:solidFill>
              </a:rPr>
              <a:t>Share what a student did last evening with a classmate</a:t>
            </a:r>
          </a:p>
          <a:p>
            <a:pPr lvl="2">
              <a:buFont typeface="Wingdings" charset="2"/>
              <a:buChar char="ü"/>
            </a:pPr>
            <a:r>
              <a:rPr lang="en-US" sz="2400" b="1" dirty="0" smtClean="0">
                <a:solidFill>
                  <a:schemeClr val="accent1">
                    <a:lumMod val="75000"/>
                  </a:schemeClr>
                </a:solidFill>
              </a:rPr>
              <a:t>Have a student bring in a photo they want to share with the class.  Others ask questions and student responds.  </a:t>
            </a:r>
          </a:p>
          <a:p>
            <a:pPr lvl="2">
              <a:buFont typeface="Wingdings" charset="2"/>
              <a:buChar char="ü"/>
            </a:pPr>
            <a:r>
              <a:rPr lang="en-US" sz="2400" dirty="0" smtClean="0">
                <a:solidFill>
                  <a:srgbClr val="C00000"/>
                </a:solidFill>
              </a:rPr>
              <a:t>Show and tell</a:t>
            </a:r>
          </a:p>
          <a:p>
            <a:pPr lvl="2">
              <a:buFont typeface="Wingdings" charset="2"/>
              <a:buChar char="ü"/>
            </a:pPr>
            <a:r>
              <a:rPr lang="en-US" sz="2400" b="1" dirty="0" smtClean="0">
                <a:solidFill>
                  <a:schemeClr val="accent1">
                    <a:lumMod val="75000"/>
                  </a:schemeClr>
                </a:solidFill>
              </a:rPr>
              <a:t>Mystery Show and Tell (teacher describes something she brought and the students ask questions about the object)</a:t>
            </a:r>
          </a:p>
          <a:p>
            <a:pPr lvl="2">
              <a:buFont typeface="Wingdings" charset="2"/>
              <a:buChar char="ü"/>
            </a:pPr>
            <a:r>
              <a:rPr lang="en-US" sz="2400" dirty="0" smtClean="0">
                <a:solidFill>
                  <a:srgbClr val="C00000"/>
                </a:solidFill>
              </a:rPr>
              <a:t>Bring in old phones.  Ask students to “call” one another and talk about a particular topic discussed in class the day before.  </a:t>
            </a:r>
          </a:p>
          <a:p>
            <a:pPr lvl="2">
              <a:buFont typeface="Wingdings" charset="2"/>
              <a:buChar char="ü"/>
            </a:pPr>
            <a:r>
              <a:rPr lang="en-US" sz="2400" b="1" dirty="0" smtClean="0">
                <a:solidFill>
                  <a:schemeClr val="accent1">
                    <a:lumMod val="75000"/>
                  </a:schemeClr>
                </a:solidFill>
              </a:rPr>
              <a:t>In pairs or groups, talk about a story just read by providing questions to discuss.  </a:t>
            </a:r>
            <a:endParaRPr lang="en-US" sz="2400" b="1" dirty="0">
              <a:solidFill>
                <a:schemeClr val="accent1">
                  <a:lumMod val="75000"/>
                </a:schemeClr>
              </a:solidFill>
            </a:endParaRPr>
          </a:p>
        </p:txBody>
      </p:sp>
    </p:spTree>
    <p:extLst>
      <p:ext uri="{BB962C8B-B14F-4D97-AF65-F5344CB8AC3E}">
        <p14:creationId xmlns:p14="http://schemas.microsoft.com/office/powerpoint/2010/main" val="54856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198121"/>
            <a:ext cx="8153400" cy="990600"/>
          </a:xfrm>
        </p:spPr>
        <p:txBody>
          <a:bodyPr>
            <a:noAutofit/>
          </a:bodyPr>
          <a:lstStyle/>
          <a:p>
            <a:pPr marL="642938" indent="-642938"/>
            <a:r>
              <a:rPr lang="en-US" sz="3600" b="1" dirty="0" smtClean="0">
                <a:solidFill>
                  <a:schemeClr val="accent1">
                    <a:lumMod val="50000"/>
                  </a:schemeClr>
                </a:solidFill>
              </a:rPr>
              <a:t>4.  Expand Conceptual Knowledge and Vocabulary</a:t>
            </a:r>
            <a:endParaRPr lang="en-US" sz="3600" b="1" dirty="0">
              <a:solidFill>
                <a:schemeClr val="accent1">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19</a:t>
            </a:fld>
            <a:endParaRPr lang="en-US" dirty="0"/>
          </a:p>
        </p:txBody>
      </p:sp>
      <p:sp>
        <p:nvSpPr>
          <p:cNvPr id="4" name="Content Placeholder 3"/>
          <p:cNvSpPr>
            <a:spLocks noGrp="1"/>
          </p:cNvSpPr>
          <p:nvPr>
            <p:ph sz="quarter" idx="1"/>
          </p:nvPr>
        </p:nvSpPr>
        <p:spPr>
          <a:xfrm>
            <a:off x="372533" y="1600199"/>
            <a:ext cx="8551333" cy="5122333"/>
          </a:xfrm>
        </p:spPr>
        <p:txBody>
          <a:bodyPr>
            <a:normAutofit/>
          </a:bodyPr>
          <a:lstStyle/>
          <a:p>
            <a:pPr>
              <a:buFont typeface="Wingdings" charset="2"/>
              <a:buChar char="Ø"/>
            </a:pPr>
            <a:r>
              <a:rPr lang="en-US" sz="3600" dirty="0" smtClean="0"/>
              <a:t>Many ways to build student’s vocabulary as well as conceptual knowledge.  </a:t>
            </a:r>
          </a:p>
          <a:p>
            <a:pPr lvl="1">
              <a:buFont typeface="Wingdings" charset="2"/>
              <a:buChar char="Ø"/>
            </a:pPr>
            <a:r>
              <a:rPr lang="en-US" sz="3200" b="1" dirty="0" smtClean="0"/>
              <a:t>Vocabulary</a:t>
            </a:r>
            <a:r>
              <a:rPr lang="en-US" sz="3200" dirty="0" smtClean="0"/>
              <a:t> – the definition of words</a:t>
            </a:r>
          </a:p>
          <a:p>
            <a:pPr lvl="1">
              <a:buFont typeface="Wingdings" charset="2"/>
              <a:buChar char="Ø"/>
            </a:pPr>
            <a:r>
              <a:rPr lang="en-US" sz="3200" b="1" dirty="0" smtClean="0"/>
              <a:t>Conceptual knowledge </a:t>
            </a:r>
            <a:r>
              <a:rPr lang="en-US" sz="3200" dirty="0" smtClean="0"/>
              <a:t>– how words are related to each other.  Also, an understanding of general knowledge of the world and how ideas relate to one another.  </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623" y="4995333"/>
            <a:ext cx="2603377" cy="1862667"/>
          </a:xfrm>
          <a:prstGeom prst="rect">
            <a:avLst/>
          </a:prstGeom>
          <a:ln>
            <a:solidFill>
              <a:schemeClr val="tx1"/>
            </a:solidFill>
          </a:ln>
        </p:spPr>
      </p:pic>
    </p:spTree>
    <p:extLst>
      <p:ext uri="{BB962C8B-B14F-4D97-AF65-F5344CB8AC3E}">
        <p14:creationId xmlns:p14="http://schemas.microsoft.com/office/powerpoint/2010/main" val="185587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lumMod val="50000"/>
                  </a:schemeClr>
                </a:solidFill>
              </a:rPr>
              <a:t>Goals of Part 2</a:t>
            </a:r>
            <a:endParaRPr lang="en-US" b="1" dirty="0">
              <a:solidFill>
                <a:schemeClr val="accent2">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a:t>
            </a:fld>
            <a:endParaRPr lang="en-US" dirty="0"/>
          </a:p>
        </p:txBody>
      </p:sp>
      <p:sp>
        <p:nvSpPr>
          <p:cNvPr id="4" name="Content Placeholder 3"/>
          <p:cNvSpPr>
            <a:spLocks noGrp="1"/>
          </p:cNvSpPr>
          <p:nvPr>
            <p:ph sz="quarter" idx="1"/>
          </p:nvPr>
        </p:nvSpPr>
        <p:spPr/>
        <p:txBody>
          <a:bodyPr>
            <a:normAutofit/>
          </a:bodyPr>
          <a:lstStyle/>
          <a:p>
            <a:r>
              <a:rPr lang="en-US" sz="3200" dirty="0" smtClean="0"/>
              <a:t>Understand the research on how to improve students’ oral language development</a:t>
            </a:r>
          </a:p>
          <a:p>
            <a:r>
              <a:rPr lang="en-US" sz="3200" dirty="0" smtClean="0"/>
              <a:t>Discuss specific strategies for Project LIFT teachers to use to increase English oral language skills</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5" y="3848100"/>
            <a:ext cx="3110914" cy="2982686"/>
          </a:xfrm>
          <a:prstGeom prst="rect">
            <a:avLst/>
          </a:prstGeom>
        </p:spPr>
      </p:pic>
    </p:spTree>
    <p:extLst>
      <p:ext uri="{BB962C8B-B14F-4D97-AF65-F5344CB8AC3E}">
        <p14:creationId xmlns:p14="http://schemas.microsoft.com/office/powerpoint/2010/main" val="1826738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8" y="96521"/>
            <a:ext cx="8771468" cy="990600"/>
          </a:xfrm>
        </p:spPr>
        <p:txBody>
          <a:bodyPr>
            <a:noAutofit/>
          </a:bodyPr>
          <a:lstStyle/>
          <a:p>
            <a:pPr marL="523875" indent="-523875"/>
            <a:r>
              <a:rPr lang="en-US" sz="3200" b="1" dirty="0" smtClean="0">
                <a:solidFill>
                  <a:schemeClr val="accent1">
                    <a:lumMod val="50000"/>
                  </a:schemeClr>
                </a:solidFill>
              </a:rPr>
              <a:t>4.  Some Instructional </a:t>
            </a:r>
            <a:r>
              <a:rPr lang="en-US" sz="3200" b="1" dirty="0">
                <a:solidFill>
                  <a:schemeClr val="accent1">
                    <a:lumMod val="50000"/>
                  </a:schemeClr>
                </a:solidFill>
              </a:rPr>
              <a:t>Strategies that </a:t>
            </a:r>
            <a:r>
              <a:rPr lang="en-US" sz="3200" b="1" dirty="0" smtClean="0">
                <a:solidFill>
                  <a:schemeClr val="accent1">
                    <a:lumMod val="50000"/>
                  </a:schemeClr>
                </a:solidFill>
              </a:rPr>
              <a:t>Support Conceptual Knowledge and Vocabulary</a:t>
            </a:r>
            <a:endParaRPr lang="en-US" sz="3200" b="1" dirty="0">
              <a:solidFill>
                <a:schemeClr val="accent1">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20</a:t>
            </a:fld>
            <a:endParaRPr lang="en-US" dirty="0"/>
          </a:p>
        </p:txBody>
      </p:sp>
      <p:sp>
        <p:nvSpPr>
          <p:cNvPr id="4" name="Content Placeholder 3"/>
          <p:cNvSpPr>
            <a:spLocks noGrp="1"/>
          </p:cNvSpPr>
          <p:nvPr>
            <p:ph sz="quarter" idx="1"/>
          </p:nvPr>
        </p:nvSpPr>
        <p:spPr>
          <a:xfrm>
            <a:off x="372533" y="1600199"/>
            <a:ext cx="8551333" cy="5122333"/>
          </a:xfrm>
        </p:spPr>
        <p:txBody>
          <a:bodyPr>
            <a:normAutofit/>
          </a:bodyPr>
          <a:lstStyle/>
          <a:p>
            <a:pPr>
              <a:buFont typeface="Wingdings" charset="2"/>
              <a:buChar char="Ø"/>
            </a:pPr>
            <a:r>
              <a:rPr lang="en-US" sz="3600" dirty="0" smtClean="0"/>
              <a:t>Direct, Explicit Instruction of Vocabulary Words</a:t>
            </a:r>
          </a:p>
          <a:p>
            <a:pPr>
              <a:buFont typeface="Wingdings" charset="2"/>
              <a:buChar char="Ø"/>
            </a:pPr>
            <a:r>
              <a:rPr lang="en-US" sz="3600" dirty="0" smtClean="0"/>
              <a:t>Read Alouds</a:t>
            </a:r>
          </a:p>
          <a:p>
            <a:pPr>
              <a:buFont typeface="Wingdings" charset="2"/>
              <a:buChar char="Ø"/>
            </a:pPr>
            <a:r>
              <a:rPr lang="en-US" sz="3600" dirty="0" smtClean="0"/>
              <a:t>Wordless Picture Books</a:t>
            </a:r>
          </a:p>
          <a:p>
            <a:pPr>
              <a:buFont typeface="Wingdings" charset="2"/>
              <a:buChar char="Ø"/>
            </a:pPr>
            <a:endParaRPr lang="en-US" sz="3200" dirty="0"/>
          </a:p>
        </p:txBody>
      </p:sp>
    </p:spTree>
    <p:extLst>
      <p:ext uri="{BB962C8B-B14F-4D97-AF65-F5344CB8AC3E}">
        <p14:creationId xmlns:p14="http://schemas.microsoft.com/office/powerpoint/2010/main" val="2118240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27000"/>
            <a:ext cx="8294285" cy="990600"/>
          </a:xfrm>
        </p:spPr>
        <p:txBody>
          <a:bodyPr>
            <a:normAutofit fontScale="90000"/>
          </a:bodyPr>
          <a:lstStyle/>
          <a:p>
            <a:r>
              <a:rPr lang="en-US" dirty="0" smtClean="0">
                <a:solidFill>
                  <a:srgbClr val="C00000"/>
                </a:solidFill>
              </a:rPr>
              <a:t>Direct, Explicit Instruction </a:t>
            </a:r>
            <a:r>
              <a:rPr lang="en-US" smtClean="0">
                <a:solidFill>
                  <a:srgbClr val="C00000"/>
                </a:solidFill>
              </a:rPr>
              <a:t>of Vocabulary Words  </a:t>
            </a:r>
            <a:endParaRPr lang="en-US">
              <a:solidFill>
                <a:srgbClr val="C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21</a:t>
            </a:fld>
            <a:endParaRPr lang="en-US" dirty="0"/>
          </a:p>
        </p:txBody>
      </p:sp>
      <p:sp>
        <p:nvSpPr>
          <p:cNvPr id="4" name="Content Placeholder 3"/>
          <p:cNvSpPr>
            <a:spLocks noGrp="1"/>
          </p:cNvSpPr>
          <p:nvPr>
            <p:ph sz="quarter" idx="1"/>
          </p:nvPr>
        </p:nvSpPr>
        <p:spPr>
          <a:xfrm>
            <a:off x="389468" y="1600200"/>
            <a:ext cx="4064000" cy="4495800"/>
          </a:xfrm>
        </p:spPr>
        <p:txBody>
          <a:bodyPr>
            <a:normAutofit fontScale="85000" lnSpcReduction="10000"/>
          </a:bodyPr>
          <a:lstStyle/>
          <a:p>
            <a:r>
              <a:rPr lang="en-US" sz="3600" dirty="0" smtClean="0"/>
              <a:t>Please see separate module on vocabulary development.  </a:t>
            </a:r>
          </a:p>
          <a:p>
            <a:r>
              <a:rPr lang="en-US" sz="3600" dirty="0" smtClean="0"/>
              <a:t>Academic vocabulary should also be directly taught outside the language arts room in content area classes such as math, science, and social studies.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33" y="1600200"/>
            <a:ext cx="4643967" cy="3361267"/>
          </a:xfrm>
          <a:prstGeom prst="rect">
            <a:avLst/>
          </a:prstGeom>
        </p:spPr>
      </p:pic>
    </p:spTree>
    <p:extLst>
      <p:ext uri="{BB962C8B-B14F-4D97-AF65-F5344CB8AC3E}">
        <p14:creationId xmlns:p14="http://schemas.microsoft.com/office/powerpoint/2010/main" val="349979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622"/>
            <a:ext cx="8294285" cy="990600"/>
          </a:xfrm>
        </p:spPr>
        <p:txBody>
          <a:bodyPr>
            <a:normAutofit/>
          </a:bodyPr>
          <a:lstStyle/>
          <a:p>
            <a:r>
              <a:rPr lang="en-US" b="1" dirty="0" smtClean="0">
                <a:solidFill>
                  <a:srgbClr val="C00000"/>
                </a:solidFill>
              </a:rPr>
              <a:t>Interactive Read </a:t>
            </a:r>
            <a:r>
              <a:rPr lang="en-US" b="1" dirty="0" smtClean="0">
                <a:solidFill>
                  <a:srgbClr val="C00000"/>
                </a:solidFill>
              </a:rPr>
              <a:t>Alouds</a:t>
            </a:r>
            <a:endParaRPr lang="en-US" b="1" dirty="0">
              <a:solidFill>
                <a:srgbClr val="C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22</a:t>
            </a:fld>
            <a:endParaRPr lang="en-US" dirty="0"/>
          </a:p>
        </p:txBody>
      </p:sp>
      <p:sp>
        <p:nvSpPr>
          <p:cNvPr id="4" name="Content Placeholder 3"/>
          <p:cNvSpPr>
            <a:spLocks noGrp="1"/>
          </p:cNvSpPr>
          <p:nvPr>
            <p:ph sz="quarter" idx="1"/>
          </p:nvPr>
        </p:nvSpPr>
        <p:spPr>
          <a:xfrm>
            <a:off x="266700" y="1600199"/>
            <a:ext cx="8499348" cy="5122333"/>
          </a:xfrm>
        </p:spPr>
        <p:txBody>
          <a:bodyPr>
            <a:normAutofit lnSpcReduction="10000"/>
          </a:bodyPr>
          <a:lstStyle/>
          <a:p>
            <a:pPr>
              <a:buFont typeface="Wingdings" charset="2"/>
              <a:buChar char="Ø"/>
            </a:pPr>
            <a:r>
              <a:rPr lang="en-US" sz="3200" dirty="0"/>
              <a:t>An i</a:t>
            </a:r>
            <a:r>
              <a:rPr lang="en-US" sz="3200" b="1" dirty="0"/>
              <a:t>nteractive read-aloud </a:t>
            </a:r>
            <a:r>
              <a:rPr lang="en-US" sz="3200" dirty="0"/>
              <a:t>is when the teacher reads aloud to students; but both the teachers and the students </a:t>
            </a:r>
            <a:r>
              <a:rPr lang="en-US" sz="3200" b="1" dirty="0"/>
              <a:t>think about, talk about, and respond to the text</a:t>
            </a:r>
            <a:r>
              <a:rPr lang="en-US" sz="3200" dirty="0"/>
              <a:t>.  Both the reader (in this case, the teacher) and the listeners are </a:t>
            </a:r>
            <a:r>
              <a:rPr lang="en-US" sz="3200" b="1" i="1" dirty="0"/>
              <a:t>active</a:t>
            </a:r>
            <a:r>
              <a:rPr lang="en-US" sz="3200" b="1" dirty="0"/>
              <a:t>.</a:t>
            </a:r>
            <a:r>
              <a:rPr lang="en-US" sz="3200" dirty="0"/>
              <a:t>  </a:t>
            </a:r>
          </a:p>
          <a:p>
            <a:pPr>
              <a:buFont typeface="Wingdings" charset="2"/>
              <a:buChar char="Ø"/>
            </a:pPr>
            <a:r>
              <a:rPr lang="en-US" sz="3200" dirty="0"/>
              <a:t>The teacher is reading the words aloud, but in every other way the </a:t>
            </a:r>
            <a:r>
              <a:rPr lang="en-US" sz="3200" b="1" dirty="0"/>
              <a:t>students are processing the language, ideas, and meaning of the text</a:t>
            </a:r>
            <a:r>
              <a:rPr lang="en-US" sz="3200" dirty="0"/>
              <a:t>.  </a:t>
            </a:r>
            <a:endParaRPr lang="en-US" sz="3200" dirty="0" smtClean="0"/>
          </a:p>
          <a:p>
            <a:pPr>
              <a:buFont typeface="Wingdings" charset="2"/>
              <a:buChar char="Ø"/>
            </a:pPr>
            <a:r>
              <a:rPr lang="en-US" sz="3200" dirty="0" smtClean="0">
                <a:solidFill>
                  <a:srgbClr val="C00000"/>
                </a:solidFill>
              </a:rPr>
              <a:t>Please see a separate module for how to use Interactive Read Alouds in classrooms.  </a:t>
            </a:r>
            <a:endParaRPr lang="en-US" sz="3200" dirty="0">
              <a:solidFill>
                <a:srgbClr val="C00000"/>
              </a:solidFill>
            </a:endParaRPr>
          </a:p>
        </p:txBody>
      </p:sp>
    </p:spTree>
    <p:extLst>
      <p:ext uri="{BB962C8B-B14F-4D97-AF65-F5344CB8AC3E}">
        <p14:creationId xmlns:p14="http://schemas.microsoft.com/office/powerpoint/2010/main" val="201641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63" y="72549"/>
            <a:ext cx="8294285" cy="990600"/>
          </a:xfrm>
        </p:spPr>
        <p:txBody>
          <a:bodyPr>
            <a:normAutofit/>
          </a:bodyPr>
          <a:lstStyle/>
          <a:p>
            <a:r>
              <a:rPr lang="en-US" b="1" dirty="0" smtClean="0">
                <a:solidFill>
                  <a:srgbClr val="C00000"/>
                </a:solidFill>
              </a:rPr>
              <a:t>Wordless Picture Books</a:t>
            </a:r>
            <a:endParaRPr lang="en-US" b="1" dirty="0">
              <a:solidFill>
                <a:srgbClr val="C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23</a:t>
            </a:fld>
            <a:endParaRPr lang="en-US" dirty="0"/>
          </a:p>
        </p:txBody>
      </p:sp>
      <p:sp>
        <p:nvSpPr>
          <p:cNvPr id="4" name="Content Placeholder 3"/>
          <p:cNvSpPr>
            <a:spLocks noGrp="1"/>
          </p:cNvSpPr>
          <p:nvPr>
            <p:ph sz="quarter" idx="1"/>
          </p:nvPr>
        </p:nvSpPr>
        <p:spPr>
          <a:xfrm>
            <a:off x="533400" y="1600199"/>
            <a:ext cx="8232648" cy="4969933"/>
          </a:xfrm>
        </p:spPr>
        <p:txBody>
          <a:bodyPr>
            <a:normAutofit/>
          </a:bodyPr>
          <a:lstStyle/>
          <a:p>
            <a:pPr marL="523875" indent="-523875">
              <a:buClr>
                <a:schemeClr val="accent2">
                  <a:lumMod val="50000"/>
                </a:schemeClr>
              </a:buClr>
              <a:buSzPct val="100000"/>
              <a:buFont typeface="Wingdings" charset="2"/>
              <a:buChar char="Ø"/>
            </a:pPr>
            <a:r>
              <a:rPr lang="en-US" sz="3200" dirty="0"/>
              <a:t>Teachers can use wordless picture books in stimulating oral language development.</a:t>
            </a:r>
          </a:p>
          <a:p>
            <a:pPr marL="523875" indent="-523875">
              <a:buClr>
                <a:schemeClr val="accent2">
                  <a:lumMod val="50000"/>
                </a:schemeClr>
              </a:buClr>
              <a:buSzPct val="100000"/>
              <a:buFont typeface="Wingdings" charset="2"/>
              <a:buChar char="Ø"/>
            </a:pPr>
            <a:r>
              <a:rPr lang="en-US" sz="3200" dirty="0"/>
              <a:t>Sharing wordless books is a terrific way to build important literacy skills, including listening skills, vocabulary, comprehension and an increased awareness of how stories are structured</a:t>
            </a:r>
            <a:r>
              <a:rPr lang="en-US" sz="3200" dirty="0" smtClean="0"/>
              <a:t>.</a:t>
            </a:r>
          </a:p>
          <a:p>
            <a:pPr marL="523875" indent="-523875">
              <a:buClr>
                <a:schemeClr val="accent2">
                  <a:lumMod val="50000"/>
                </a:schemeClr>
              </a:buClr>
              <a:buSzPct val="100000"/>
              <a:buFont typeface="Wingdings" charset="2"/>
              <a:buChar char="Ø"/>
            </a:pPr>
            <a:r>
              <a:rPr lang="en-US" sz="3200" dirty="0" smtClean="0">
                <a:solidFill>
                  <a:srgbClr val="C00000"/>
                </a:solidFill>
              </a:rPr>
              <a:t>Please see separate training module on Wordless Picture Books.  </a:t>
            </a:r>
            <a:endParaRPr lang="en-US" sz="3200" dirty="0">
              <a:solidFill>
                <a:srgbClr val="C00000"/>
              </a:solidFill>
            </a:endParaRPr>
          </a:p>
        </p:txBody>
      </p:sp>
    </p:spTree>
    <p:extLst>
      <p:ext uri="{BB962C8B-B14F-4D97-AF65-F5344CB8AC3E}">
        <p14:creationId xmlns:p14="http://schemas.microsoft.com/office/powerpoint/2010/main" val="2003108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24</a:t>
            </a:fld>
            <a:endParaRPr lang="en-US" dirty="0"/>
          </a:p>
        </p:txBody>
      </p:sp>
      <p:sp>
        <p:nvSpPr>
          <p:cNvPr id="4" name="Content Placeholder 3"/>
          <p:cNvSpPr>
            <a:spLocks noGrp="1"/>
          </p:cNvSpPr>
          <p:nvPr>
            <p:ph sz="quarter" idx="1"/>
          </p:nvPr>
        </p:nvSpPr>
        <p:spPr>
          <a:xfrm>
            <a:off x="372533" y="1600199"/>
            <a:ext cx="8551333" cy="5122333"/>
          </a:xfrm>
        </p:spPr>
        <p:txBody>
          <a:bodyPr>
            <a:normAutofit/>
          </a:bodyPr>
          <a:lstStyle/>
          <a:p>
            <a:pPr>
              <a:buFont typeface="Wingdings" charset="2"/>
              <a:buChar char="Ø"/>
            </a:pPr>
            <a:r>
              <a:rPr lang="en-US" sz="3600" dirty="0" smtClean="0">
                <a:solidFill>
                  <a:srgbClr val="C00000"/>
                </a:solidFill>
              </a:rPr>
              <a:t>Total Physical Response </a:t>
            </a:r>
            <a:r>
              <a:rPr lang="en-US" sz="3600" dirty="0" smtClean="0"/>
              <a:t>(Action Routines)</a:t>
            </a:r>
          </a:p>
          <a:p>
            <a:pPr>
              <a:buFont typeface="Wingdings" charset="2"/>
              <a:buChar char="Ø"/>
            </a:pPr>
            <a:r>
              <a:rPr lang="en-US" sz="3600" dirty="0">
                <a:solidFill>
                  <a:srgbClr val="7030A0"/>
                </a:solidFill>
              </a:rPr>
              <a:t>Music </a:t>
            </a:r>
            <a:r>
              <a:rPr lang="en-US" sz="3600" dirty="0" smtClean="0">
                <a:solidFill>
                  <a:srgbClr val="7030A0"/>
                </a:solidFill>
              </a:rPr>
              <a:t>Activities</a:t>
            </a:r>
          </a:p>
          <a:p>
            <a:pPr>
              <a:buFont typeface="Wingdings" charset="2"/>
              <a:buChar char="Ø"/>
            </a:pPr>
            <a:r>
              <a:rPr lang="en-US" sz="3600" dirty="0" smtClean="0">
                <a:solidFill>
                  <a:srgbClr val="0070C0"/>
                </a:solidFill>
              </a:rPr>
              <a:t>Language Frames</a:t>
            </a:r>
          </a:p>
          <a:p>
            <a:pPr>
              <a:buFont typeface="Wingdings" charset="2"/>
              <a:buChar char="Ø"/>
            </a:pPr>
            <a:r>
              <a:rPr lang="en-US" sz="3600" dirty="0" smtClean="0">
                <a:solidFill>
                  <a:srgbClr val="00B050"/>
                </a:solidFill>
              </a:rPr>
              <a:t>Other</a:t>
            </a:r>
            <a:endParaRPr lang="en-US" sz="3600" dirty="0" smtClean="0">
              <a:solidFill>
                <a:srgbClr val="00B050"/>
              </a:solidFill>
            </a:endParaRPr>
          </a:p>
          <a:p>
            <a:pPr>
              <a:buFont typeface="Wingdings" charset="2"/>
              <a:buChar char="Ø"/>
            </a:pPr>
            <a:endParaRPr lang="en-US" sz="3200" dirty="0"/>
          </a:p>
        </p:txBody>
      </p:sp>
      <p:sp>
        <p:nvSpPr>
          <p:cNvPr id="6" name="Title 1"/>
          <p:cNvSpPr>
            <a:spLocks noGrp="1"/>
          </p:cNvSpPr>
          <p:nvPr>
            <p:ph type="title"/>
          </p:nvPr>
        </p:nvSpPr>
        <p:spPr>
          <a:xfrm>
            <a:off x="152398" y="96521"/>
            <a:ext cx="8771468" cy="990600"/>
          </a:xfrm>
        </p:spPr>
        <p:txBody>
          <a:bodyPr>
            <a:noAutofit/>
          </a:bodyPr>
          <a:lstStyle/>
          <a:p>
            <a:pPr marL="523875" indent="-523875"/>
            <a:r>
              <a:rPr lang="en-US" sz="3200" b="1" dirty="0" smtClean="0">
                <a:solidFill>
                  <a:schemeClr val="accent1">
                    <a:lumMod val="50000"/>
                  </a:schemeClr>
                </a:solidFill>
              </a:rPr>
              <a:t>4.  Other Instructional Strategies </a:t>
            </a:r>
            <a:r>
              <a:rPr lang="en-US" sz="3200" b="1" dirty="0">
                <a:solidFill>
                  <a:schemeClr val="accent1">
                    <a:lumMod val="50000"/>
                  </a:schemeClr>
                </a:solidFill>
              </a:rPr>
              <a:t>that </a:t>
            </a:r>
            <a:r>
              <a:rPr lang="en-US" sz="3200" b="1" dirty="0" smtClean="0">
                <a:solidFill>
                  <a:schemeClr val="accent1">
                    <a:lumMod val="50000"/>
                  </a:schemeClr>
                </a:solidFill>
              </a:rPr>
              <a:t>Support Conceptual Knowledge and Vocabulary</a:t>
            </a:r>
            <a:endParaRPr lang="en-US" sz="3200" b="1" dirty="0">
              <a:solidFill>
                <a:schemeClr val="accent1">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533" y="5063065"/>
            <a:ext cx="4583290" cy="1659467"/>
          </a:xfrm>
          <a:prstGeom prst="rect">
            <a:avLst/>
          </a:prstGeom>
        </p:spPr>
      </p:pic>
    </p:spTree>
    <p:extLst>
      <p:ext uri="{BB962C8B-B14F-4D97-AF65-F5344CB8AC3E}">
        <p14:creationId xmlns:p14="http://schemas.microsoft.com/office/powerpoint/2010/main" val="1833170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27000"/>
            <a:ext cx="8294285" cy="990600"/>
          </a:xfrm>
        </p:spPr>
        <p:txBody>
          <a:bodyPr>
            <a:normAutofit/>
          </a:bodyPr>
          <a:lstStyle/>
          <a:p>
            <a:r>
              <a:rPr lang="en-US" dirty="0" smtClean="0">
                <a:solidFill>
                  <a:srgbClr val="C00000"/>
                </a:solidFill>
              </a:rPr>
              <a:t>Total Physical Response (TPR)</a:t>
            </a:r>
            <a:endParaRPr lang="en-US" dirty="0">
              <a:solidFill>
                <a:srgbClr val="C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25</a:t>
            </a:fld>
            <a:endParaRPr lang="en-US" dirty="0"/>
          </a:p>
        </p:txBody>
      </p:sp>
      <p:sp>
        <p:nvSpPr>
          <p:cNvPr id="4" name="Content Placeholder 3"/>
          <p:cNvSpPr>
            <a:spLocks noGrp="1"/>
          </p:cNvSpPr>
          <p:nvPr>
            <p:ph sz="quarter" idx="1"/>
          </p:nvPr>
        </p:nvSpPr>
        <p:spPr/>
        <p:txBody>
          <a:bodyPr/>
          <a:lstStyle/>
          <a:p>
            <a:r>
              <a:rPr lang="en-US" dirty="0"/>
              <a:t>A</a:t>
            </a:r>
            <a:r>
              <a:rPr lang="en-US" dirty="0" smtClean="0"/>
              <a:t> </a:t>
            </a:r>
            <a:r>
              <a:rPr lang="en-US" dirty="0"/>
              <a:t>language teaching method built around the </a:t>
            </a:r>
            <a:r>
              <a:rPr lang="en-US" b="1" dirty="0"/>
              <a:t>coordination of speech and action</a:t>
            </a:r>
            <a:r>
              <a:rPr lang="en-US" dirty="0"/>
              <a:t>; it attempts to teach language through short-term physical (motor) activities.  It is </a:t>
            </a:r>
            <a:r>
              <a:rPr lang="en-US" dirty="0" smtClean="0"/>
              <a:t>geared toward young </a:t>
            </a:r>
            <a:r>
              <a:rPr lang="en-US" dirty="0"/>
              <a:t>English learners (ECE-Grade 2).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422" y="4203769"/>
            <a:ext cx="3027511" cy="2247372"/>
          </a:xfrm>
          <a:prstGeom prst="rect">
            <a:avLst/>
          </a:prstGeom>
          <a:ln w="28575">
            <a:solidFill>
              <a:schemeClr val="accent1"/>
            </a:solidFill>
          </a:ln>
        </p:spPr>
      </p:pic>
    </p:spTree>
    <p:extLst>
      <p:ext uri="{BB962C8B-B14F-4D97-AF65-F5344CB8AC3E}">
        <p14:creationId xmlns:p14="http://schemas.microsoft.com/office/powerpoint/2010/main" val="1324185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27000"/>
            <a:ext cx="8294285" cy="990600"/>
          </a:xfrm>
        </p:spPr>
        <p:txBody>
          <a:bodyPr>
            <a:normAutofit/>
          </a:bodyPr>
          <a:lstStyle/>
          <a:p>
            <a:r>
              <a:rPr lang="en-US" dirty="0" smtClean="0">
                <a:solidFill>
                  <a:srgbClr val="C00000"/>
                </a:solidFill>
              </a:rPr>
              <a:t>Total Physical Response (TPR)</a:t>
            </a:r>
            <a:endParaRPr lang="en-US" dirty="0">
              <a:solidFill>
                <a:srgbClr val="C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26</a:t>
            </a:fld>
            <a:endParaRPr lang="en-US" dirty="0"/>
          </a:p>
        </p:txBody>
      </p:sp>
      <p:sp>
        <p:nvSpPr>
          <p:cNvPr id="4" name="Content Placeholder 3"/>
          <p:cNvSpPr>
            <a:spLocks noGrp="1"/>
          </p:cNvSpPr>
          <p:nvPr>
            <p:ph sz="quarter" idx="1"/>
          </p:nvPr>
        </p:nvSpPr>
        <p:spPr/>
        <p:txBody>
          <a:bodyPr/>
          <a:lstStyle/>
          <a:p>
            <a:pPr>
              <a:buFont typeface="Wingdings" charset="2"/>
              <a:buChar char="v"/>
            </a:pPr>
            <a:r>
              <a:rPr lang="en-US" sz="2800" b="1" dirty="0" smtClean="0"/>
              <a:t>No one specific way to do TPR Activities.  In general:  </a:t>
            </a:r>
          </a:p>
          <a:p>
            <a:pPr lvl="1">
              <a:buSzPct val="100000"/>
              <a:buFont typeface="Courier New" charset="0"/>
              <a:buChar char="o"/>
            </a:pPr>
            <a:r>
              <a:rPr lang="en-US" dirty="0"/>
              <a:t>T</a:t>
            </a:r>
            <a:r>
              <a:rPr lang="en-US" dirty="0" smtClean="0"/>
              <a:t>he </a:t>
            </a:r>
            <a:r>
              <a:rPr lang="en-US" dirty="0"/>
              <a:t>teacher gives a command, </a:t>
            </a:r>
            <a:endParaRPr lang="en-US" dirty="0" smtClean="0"/>
          </a:p>
          <a:p>
            <a:pPr lvl="1">
              <a:buSzPct val="100000"/>
              <a:buFont typeface="Courier New" charset="0"/>
              <a:buChar char="o"/>
            </a:pPr>
            <a:r>
              <a:rPr lang="en-US" dirty="0"/>
              <a:t>t</a:t>
            </a:r>
            <a:r>
              <a:rPr lang="en-US" dirty="0" smtClean="0"/>
              <a:t>eacher demonstrates </a:t>
            </a:r>
            <a:r>
              <a:rPr lang="en-US" dirty="0"/>
              <a:t>the command, and </a:t>
            </a:r>
            <a:r>
              <a:rPr lang="en-US" dirty="0" smtClean="0"/>
              <a:t>then</a:t>
            </a:r>
          </a:p>
          <a:p>
            <a:pPr lvl="1">
              <a:buSzPct val="100000"/>
              <a:buFont typeface="Courier New" charset="0"/>
              <a:buChar char="o"/>
            </a:pPr>
            <a:r>
              <a:rPr lang="en-US" dirty="0" smtClean="0"/>
              <a:t>students respond </a:t>
            </a:r>
            <a:r>
              <a:rPr lang="en-US" dirty="0"/>
              <a:t>physically to the </a:t>
            </a:r>
            <a:r>
              <a:rPr lang="en-US" dirty="0" smtClean="0"/>
              <a:t>command</a:t>
            </a:r>
          </a:p>
          <a:p>
            <a:pPr>
              <a:buSzPct val="70000"/>
              <a:buFont typeface="Wingdings" charset="2"/>
              <a:buChar char="v"/>
            </a:pPr>
            <a:r>
              <a:rPr lang="en-US" dirty="0" smtClean="0"/>
              <a:t>Informal Activities</a:t>
            </a:r>
          </a:p>
          <a:p>
            <a:pPr>
              <a:buSzPct val="70000"/>
              <a:buFont typeface="Wingdings" charset="2"/>
              <a:buChar char="v"/>
            </a:pPr>
            <a:r>
              <a:rPr lang="en-US" dirty="0" smtClean="0"/>
              <a:t>Formal Activities</a:t>
            </a:r>
            <a:endParaRPr lang="en-US" dirty="0"/>
          </a:p>
        </p:txBody>
      </p:sp>
    </p:spTree>
    <p:extLst>
      <p:ext uri="{BB962C8B-B14F-4D97-AF65-F5344CB8AC3E}">
        <p14:creationId xmlns:p14="http://schemas.microsoft.com/office/powerpoint/2010/main" val="1828139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1" y="127000"/>
            <a:ext cx="7454900" cy="970280"/>
          </a:xfrm>
        </p:spPr>
        <p:txBody>
          <a:bodyPr>
            <a:noAutofit/>
          </a:bodyPr>
          <a:lstStyle/>
          <a:p>
            <a:r>
              <a:rPr lang="en-US" sz="3600" b="1" dirty="0" smtClean="0">
                <a:solidFill>
                  <a:srgbClr val="C00000"/>
                </a:solidFill>
              </a:rPr>
              <a:t>Practice </a:t>
            </a:r>
            <a:r>
              <a:rPr lang="en-US" sz="3600" b="1" smtClean="0">
                <a:solidFill>
                  <a:srgbClr val="C00000"/>
                </a:solidFill>
              </a:rPr>
              <a:t>Activity for Total </a:t>
            </a:r>
            <a:r>
              <a:rPr lang="en-US" sz="3600" b="1" dirty="0" smtClean="0">
                <a:solidFill>
                  <a:srgbClr val="C00000"/>
                </a:solidFill>
              </a:rPr>
              <a:t>Physical Response (TPR)</a:t>
            </a:r>
            <a:endParaRPr lang="en-US" sz="3600" b="1" dirty="0">
              <a:solidFill>
                <a:srgbClr val="C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27</a:t>
            </a:fld>
            <a:endParaRPr lang="en-US" dirty="0"/>
          </a:p>
        </p:txBody>
      </p:sp>
      <p:sp>
        <p:nvSpPr>
          <p:cNvPr id="4" name="Content Placeholder 3"/>
          <p:cNvSpPr>
            <a:spLocks noGrp="1"/>
          </p:cNvSpPr>
          <p:nvPr>
            <p:ph sz="quarter" idx="1"/>
          </p:nvPr>
        </p:nvSpPr>
        <p:spPr/>
        <p:txBody>
          <a:bodyPr/>
          <a:lstStyle/>
          <a:p>
            <a:pPr>
              <a:buFont typeface="Wingdings" charset="2"/>
              <a:buChar char="v"/>
            </a:pPr>
            <a:r>
              <a:rPr lang="en-US" sz="3600" b="1" dirty="0" smtClean="0"/>
              <a:t>Oral Language Module Part 2,    Activity 1</a:t>
            </a:r>
          </a:p>
          <a:p>
            <a:pPr lvl="1">
              <a:buFont typeface="Wingdings" charset="2"/>
              <a:buChar char="ü"/>
            </a:pPr>
            <a:r>
              <a:rPr lang="en-US" sz="3200" dirty="0" smtClean="0"/>
              <a:t>Download Oral Language Module Part 2, Activity 1Worksheet</a:t>
            </a:r>
          </a:p>
          <a:p>
            <a:pPr lvl="1">
              <a:buFont typeface="Wingdings" charset="2"/>
              <a:buChar char="ü"/>
            </a:pPr>
            <a:r>
              <a:rPr lang="en-US" sz="3200" dirty="0" smtClean="0"/>
              <a:t>Read and then complete the activities as written</a:t>
            </a:r>
          </a:p>
          <a:p>
            <a:pPr lvl="1">
              <a:buFont typeface="Wingdings" charset="2"/>
              <a:buChar char="ü"/>
            </a:pPr>
            <a:r>
              <a:rPr lang="en-US" sz="3200" dirty="0" smtClean="0"/>
              <a:t>Activities take approximately 1 hour.  </a:t>
            </a:r>
          </a:p>
          <a:p>
            <a:pPr>
              <a:buFont typeface="Wingdings" charset="2"/>
              <a:buChar char="v"/>
            </a:pPr>
            <a:endParaRPr lang="en-US" dirty="0"/>
          </a:p>
        </p:txBody>
      </p:sp>
      <p:pic>
        <p:nvPicPr>
          <p:cNvPr id="5" name="Picture 4" descr="Screen Shot 2014-09-18 at 3.23.17 PM.png"/>
          <p:cNvPicPr/>
          <p:nvPr/>
        </p:nvPicPr>
        <p:blipFill>
          <a:blip r:embed="rId3">
            <a:extLst>
              <a:ext uri="{28A0092B-C50C-407E-A947-70E740481C1C}">
                <a14:useLocalDpi xmlns:a14="http://schemas.microsoft.com/office/drawing/2010/main" val="0"/>
              </a:ext>
            </a:extLst>
          </a:blip>
          <a:stretch>
            <a:fillRect/>
          </a:stretch>
        </p:blipFill>
        <p:spPr>
          <a:xfrm>
            <a:off x="8001000" y="228600"/>
            <a:ext cx="901700" cy="868680"/>
          </a:xfrm>
          <a:prstGeom prst="rect">
            <a:avLst/>
          </a:prstGeom>
        </p:spPr>
      </p:pic>
    </p:spTree>
    <p:extLst>
      <p:ext uri="{BB962C8B-B14F-4D97-AF65-F5344CB8AC3E}">
        <p14:creationId xmlns:p14="http://schemas.microsoft.com/office/powerpoint/2010/main" val="1337398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27000"/>
            <a:ext cx="8294285" cy="990600"/>
          </a:xfrm>
        </p:spPr>
        <p:txBody>
          <a:bodyPr>
            <a:normAutofit fontScale="90000"/>
          </a:bodyPr>
          <a:lstStyle/>
          <a:p>
            <a:r>
              <a:rPr lang="en-US" b="1" dirty="0" smtClean="0">
                <a:solidFill>
                  <a:srgbClr val="C00000"/>
                </a:solidFill>
              </a:rPr>
              <a:t>Music and Song Activities to Build Oral Language</a:t>
            </a:r>
            <a:endParaRPr lang="en-US" b="1" dirty="0">
              <a:solidFill>
                <a:srgbClr val="C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28</a:t>
            </a:fld>
            <a:endParaRPr lang="en-US" dirty="0"/>
          </a:p>
        </p:txBody>
      </p:sp>
      <p:sp>
        <p:nvSpPr>
          <p:cNvPr id="4" name="Content Placeholder 3"/>
          <p:cNvSpPr>
            <a:spLocks noGrp="1"/>
          </p:cNvSpPr>
          <p:nvPr>
            <p:ph sz="quarter" idx="1"/>
          </p:nvPr>
        </p:nvSpPr>
        <p:spPr>
          <a:xfrm>
            <a:off x="612647" y="1600200"/>
            <a:ext cx="8209619" cy="5257800"/>
          </a:xfrm>
        </p:spPr>
        <p:txBody>
          <a:bodyPr>
            <a:normAutofit/>
          </a:bodyPr>
          <a:lstStyle/>
          <a:p>
            <a:pPr>
              <a:buFont typeface="Wingdings" charset="2"/>
              <a:buChar char="v"/>
            </a:pPr>
            <a:r>
              <a:rPr lang="en-US" sz="3200" dirty="0"/>
              <a:t>Songs can be effective when working with younger learners</a:t>
            </a:r>
          </a:p>
          <a:p>
            <a:pPr>
              <a:buFont typeface="Wingdings" charset="2"/>
              <a:buChar char="v"/>
            </a:pPr>
            <a:r>
              <a:rPr lang="en-US" sz="3200" dirty="0" smtClean="0">
                <a:solidFill>
                  <a:srgbClr val="C00000"/>
                </a:solidFill>
              </a:rPr>
              <a:t>Songs can </a:t>
            </a:r>
            <a:r>
              <a:rPr lang="en-US" sz="3200" dirty="0">
                <a:solidFill>
                  <a:srgbClr val="C00000"/>
                </a:solidFill>
              </a:rPr>
              <a:t>help build vocabulary and develop sound discrimination. Both skills are crucial to the development of literacy. </a:t>
            </a:r>
            <a:endParaRPr lang="en-US" sz="3200" dirty="0" smtClean="0">
              <a:solidFill>
                <a:srgbClr val="C00000"/>
              </a:solidFill>
            </a:endParaRPr>
          </a:p>
          <a:p>
            <a:pPr>
              <a:buFont typeface="Wingdings" charset="2"/>
              <a:buChar char="v"/>
            </a:pPr>
            <a:r>
              <a:rPr lang="en-US" sz="3200" dirty="0" smtClean="0"/>
              <a:t>Can be especially effective when accompanied by Total Physical Response activities.  </a:t>
            </a:r>
          </a:p>
          <a:p>
            <a:pPr>
              <a:buFont typeface="Wingdings" charset="2"/>
              <a:buChar char="v"/>
            </a:pPr>
            <a:r>
              <a:rPr lang="en-US" sz="3200" dirty="0" smtClean="0">
                <a:solidFill>
                  <a:srgbClr val="C00000"/>
                </a:solidFill>
              </a:rPr>
              <a:t>Many ways to incorporate music and songs into oral language development</a:t>
            </a:r>
          </a:p>
          <a:p>
            <a:pPr>
              <a:buFont typeface="Wingdings" charset="2"/>
              <a:buChar char="v"/>
            </a:pPr>
            <a:endParaRPr lang="en-US" sz="3200" dirty="0"/>
          </a:p>
        </p:txBody>
      </p:sp>
    </p:spTree>
    <p:extLst>
      <p:ext uri="{BB962C8B-B14F-4D97-AF65-F5344CB8AC3E}">
        <p14:creationId xmlns:p14="http://schemas.microsoft.com/office/powerpoint/2010/main" val="406399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29</a:t>
            </a:fld>
            <a:endParaRPr lang="en-US" dirty="0"/>
          </a:p>
        </p:txBody>
      </p:sp>
      <p:sp>
        <p:nvSpPr>
          <p:cNvPr id="4" name="Content Placeholder 3"/>
          <p:cNvSpPr>
            <a:spLocks noGrp="1"/>
          </p:cNvSpPr>
          <p:nvPr>
            <p:ph sz="quarter" idx="1"/>
          </p:nvPr>
        </p:nvSpPr>
        <p:spPr/>
        <p:txBody>
          <a:bodyPr/>
          <a:lstStyle/>
          <a:p>
            <a:pPr>
              <a:buFont typeface="Wingdings" charset="2"/>
              <a:buChar char="v"/>
            </a:pPr>
            <a:r>
              <a:rPr lang="en-US" sz="3600" b="1" dirty="0" smtClean="0"/>
              <a:t>Oral Language Module Part 2,    Activity 2</a:t>
            </a:r>
          </a:p>
          <a:p>
            <a:pPr lvl="1">
              <a:buFont typeface="Wingdings" charset="2"/>
              <a:buChar char="ü"/>
            </a:pPr>
            <a:r>
              <a:rPr lang="en-US" sz="3200" dirty="0" smtClean="0"/>
              <a:t>Complete the activities listed on Module 2, Activity 2 which should be downloaded from the website.  </a:t>
            </a:r>
          </a:p>
          <a:p>
            <a:pPr lvl="1">
              <a:buFont typeface="Wingdings" charset="2"/>
              <a:buChar char="ü"/>
            </a:pPr>
            <a:r>
              <a:rPr lang="en-US" sz="3200" dirty="0" smtClean="0"/>
              <a:t>Activities will take approximately 1 hour to complete.  </a:t>
            </a:r>
          </a:p>
          <a:p>
            <a:pPr>
              <a:buFont typeface="Wingdings" charset="2"/>
              <a:buChar char="v"/>
            </a:pPr>
            <a:endParaRPr lang="en-US" dirty="0"/>
          </a:p>
        </p:txBody>
      </p:sp>
      <p:pic>
        <p:nvPicPr>
          <p:cNvPr id="5" name="Picture 4" descr="Screen Shot 2014-09-18 at 3.23.17 PM.png"/>
          <p:cNvPicPr/>
          <p:nvPr/>
        </p:nvPicPr>
        <p:blipFill>
          <a:blip r:embed="rId3">
            <a:extLst>
              <a:ext uri="{28A0092B-C50C-407E-A947-70E740481C1C}">
                <a14:useLocalDpi xmlns:a14="http://schemas.microsoft.com/office/drawing/2010/main" val="0"/>
              </a:ext>
            </a:extLst>
          </a:blip>
          <a:stretch>
            <a:fillRect/>
          </a:stretch>
        </p:blipFill>
        <p:spPr>
          <a:xfrm>
            <a:off x="7864348" y="242147"/>
            <a:ext cx="901700" cy="868680"/>
          </a:xfrm>
          <a:prstGeom prst="rect">
            <a:avLst/>
          </a:prstGeom>
        </p:spPr>
      </p:pic>
      <p:sp>
        <p:nvSpPr>
          <p:cNvPr id="7" name="Title 1"/>
          <p:cNvSpPr>
            <a:spLocks noGrp="1"/>
          </p:cNvSpPr>
          <p:nvPr>
            <p:ph type="title"/>
          </p:nvPr>
        </p:nvSpPr>
        <p:spPr>
          <a:xfrm>
            <a:off x="266700" y="127000"/>
            <a:ext cx="8294285" cy="990600"/>
          </a:xfrm>
        </p:spPr>
        <p:txBody>
          <a:bodyPr>
            <a:normAutofit fontScale="90000"/>
          </a:bodyPr>
          <a:lstStyle/>
          <a:p>
            <a:r>
              <a:rPr lang="en-US" dirty="0" smtClean="0">
                <a:solidFill>
                  <a:srgbClr val="C00000"/>
                </a:solidFill>
              </a:rPr>
              <a:t>Music and Song Activities to Build     Oral Language</a:t>
            </a:r>
            <a:endParaRPr lang="en-US" dirty="0">
              <a:solidFill>
                <a:srgbClr val="C00000"/>
              </a:solidFill>
            </a:endParaRPr>
          </a:p>
        </p:txBody>
      </p:sp>
    </p:spTree>
    <p:extLst>
      <p:ext uri="{BB962C8B-B14F-4D97-AF65-F5344CB8AC3E}">
        <p14:creationId xmlns:p14="http://schemas.microsoft.com/office/powerpoint/2010/main" val="23117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57250"/>
            <a:ext cx="3998674" cy="5143500"/>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311" y="857250"/>
            <a:ext cx="3961589" cy="5143500"/>
          </a:xfrm>
          <a:prstGeom prst="rect">
            <a:avLst/>
          </a:prstGeom>
          <a:ln>
            <a:solidFill>
              <a:schemeClr val="tx1"/>
            </a:solidFill>
          </a:ln>
        </p:spPr>
      </p:pic>
    </p:spTree>
    <p:extLst>
      <p:ext uri="{BB962C8B-B14F-4D97-AF65-F5344CB8AC3E}">
        <p14:creationId xmlns:p14="http://schemas.microsoft.com/office/powerpoint/2010/main" val="1109562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7" y="127000"/>
            <a:ext cx="7948338" cy="990600"/>
          </a:xfrm>
        </p:spPr>
        <p:txBody>
          <a:bodyPr>
            <a:normAutofit/>
          </a:bodyPr>
          <a:lstStyle/>
          <a:p>
            <a:r>
              <a:rPr lang="en-US" b="1" dirty="0" smtClean="0">
                <a:solidFill>
                  <a:srgbClr val="C00000"/>
                </a:solidFill>
              </a:rPr>
              <a:t>Language/Sentence Frames</a:t>
            </a:r>
            <a:endParaRPr lang="en-US" b="1" dirty="0">
              <a:solidFill>
                <a:srgbClr val="C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30</a:t>
            </a:fld>
            <a:endParaRPr lang="en-US" dirty="0"/>
          </a:p>
        </p:txBody>
      </p:sp>
      <p:sp>
        <p:nvSpPr>
          <p:cNvPr id="4" name="Content Placeholder 3"/>
          <p:cNvSpPr>
            <a:spLocks noGrp="1"/>
          </p:cNvSpPr>
          <p:nvPr>
            <p:ph sz="quarter" idx="1"/>
          </p:nvPr>
        </p:nvSpPr>
        <p:spPr>
          <a:xfrm>
            <a:off x="612647" y="1600200"/>
            <a:ext cx="8209619" cy="5257800"/>
          </a:xfrm>
        </p:spPr>
        <p:txBody>
          <a:bodyPr>
            <a:normAutofit/>
          </a:bodyPr>
          <a:lstStyle/>
          <a:p>
            <a:pPr>
              <a:buFont typeface="Wingdings" charset="2"/>
              <a:buChar char="v"/>
            </a:pPr>
            <a:r>
              <a:rPr lang="en-US" sz="3200" dirty="0" smtClean="0"/>
              <a:t>More useful for upper elementary students.  </a:t>
            </a:r>
          </a:p>
          <a:p>
            <a:pPr>
              <a:buFont typeface="Wingdings" charset="2"/>
              <a:buChar char="v"/>
            </a:pPr>
            <a:r>
              <a:rPr lang="en-US" sz="3200" dirty="0" smtClean="0"/>
              <a:t>Sentence </a:t>
            </a:r>
            <a:r>
              <a:rPr lang="en-US" sz="3200" dirty="0"/>
              <a:t>Frames provide </a:t>
            </a:r>
            <a:r>
              <a:rPr lang="en-US" sz="3200" dirty="0" smtClean="0"/>
              <a:t>language </a:t>
            </a:r>
            <a:r>
              <a:rPr lang="en-US" sz="3200" dirty="0"/>
              <a:t>support to students who </a:t>
            </a:r>
            <a:r>
              <a:rPr lang="en-US" sz="3200" dirty="0" smtClean="0"/>
              <a:t>struggle </a:t>
            </a:r>
            <a:r>
              <a:rPr lang="en-US" sz="3200" dirty="0"/>
              <a:t>to produce complete sentences. </a:t>
            </a:r>
            <a:endParaRPr lang="en-US" sz="3200" dirty="0" smtClean="0"/>
          </a:p>
          <a:p>
            <a:pPr>
              <a:buFont typeface="Wingdings" charset="2"/>
              <a:buChar char="v"/>
            </a:pPr>
            <a:r>
              <a:rPr lang="en-US" sz="3200" dirty="0" smtClean="0"/>
              <a:t>They </a:t>
            </a:r>
            <a:r>
              <a:rPr lang="en-US" sz="3200" dirty="0"/>
              <a:t>provide students with scaffolding to </a:t>
            </a:r>
            <a:r>
              <a:rPr lang="en-US" sz="3200" dirty="0" smtClean="0"/>
              <a:t>help understand academic </a:t>
            </a:r>
            <a:r>
              <a:rPr lang="en-US" sz="3200" dirty="0"/>
              <a:t>concepts and to engage in conversation about classroom content. </a:t>
            </a:r>
          </a:p>
        </p:txBody>
      </p:sp>
    </p:spTree>
    <p:extLst>
      <p:ext uri="{BB962C8B-B14F-4D97-AF65-F5344CB8AC3E}">
        <p14:creationId xmlns:p14="http://schemas.microsoft.com/office/powerpoint/2010/main" val="734476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7" y="127000"/>
            <a:ext cx="7948338" cy="990600"/>
          </a:xfrm>
        </p:spPr>
        <p:txBody>
          <a:bodyPr>
            <a:normAutofit/>
          </a:bodyPr>
          <a:lstStyle/>
          <a:p>
            <a:r>
              <a:rPr lang="en-US" b="1" dirty="0" smtClean="0">
                <a:solidFill>
                  <a:srgbClr val="C00000"/>
                </a:solidFill>
              </a:rPr>
              <a:t>Language/Sentence Frames</a:t>
            </a:r>
            <a:endParaRPr lang="en-US" b="1" dirty="0">
              <a:solidFill>
                <a:srgbClr val="C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31</a:t>
            </a:fld>
            <a:endParaRPr lang="en-US" dirty="0"/>
          </a:p>
        </p:txBody>
      </p:sp>
      <p:sp>
        <p:nvSpPr>
          <p:cNvPr id="4" name="Content Placeholder 3"/>
          <p:cNvSpPr>
            <a:spLocks noGrp="1"/>
          </p:cNvSpPr>
          <p:nvPr>
            <p:ph sz="quarter" idx="1"/>
          </p:nvPr>
        </p:nvSpPr>
        <p:spPr>
          <a:xfrm>
            <a:off x="612647" y="1600200"/>
            <a:ext cx="8209619" cy="5257800"/>
          </a:xfrm>
        </p:spPr>
        <p:txBody>
          <a:bodyPr>
            <a:normAutofit/>
          </a:bodyPr>
          <a:lstStyle/>
          <a:p>
            <a:pPr>
              <a:buFont typeface="Wingdings" charset="2"/>
              <a:buChar char="v"/>
            </a:pPr>
            <a:r>
              <a:rPr lang="en-US" sz="3200" dirty="0" smtClean="0"/>
              <a:t>More useful for upper elementary students.  </a:t>
            </a:r>
          </a:p>
          <a:p>
            <a:pPr>
              <a:buFont typeface="Wingdings" charset="2"/>
              <a:buChar char="v"/>
            </a:pPr>
            <a:r>
              <a:rPr lang="en-US" sz="3200" dirty="0" smtClean="0"/>
              <a:t>Sentence </a:t>
            </a:r>
            <a:r>
              <a:rPr lang="en-US" sz="3200" dirty="0"/>
              <a:t>Frames provide </a:t>
            </a:r>
            <a:r>
              <a:rPr lang="en-US" sz="3200" dirty="0" smtClean="0"/>
              <a:t>language </a:t>
            </a:r>
            <a:r>
              <a:rPr lang="en-US" sz="3200" dirty="0"/>
              <a:t>support to students who </a:t>
            </a:r>
            <a:r>
              <a:rPr lang="en-US" sz="3200" dirty="0" smtClean="0"/>
              <a:t>struggle </a:t>
            </a:r>
            <a:r>
              <a:rPr lang="en-US" sz="3200" dirty="0"/>
              <a:t>to produce complete sentences. </a:t>
            </a:r>
            <a:endParaRPr lang="en-US" sz="3200" dirty="0" smtClean="0"/>
          </a:p>
          <a:p>
            <a:pPr>
              <a:buFont typeface="Wingdings" charset="2"/>
              <a:buChar char="v"/>
            </a:pPr>
            <a:r>
              <a:rPr lang="en-US" sz="3200" dirty="0" smtClean="0"/>
              <a:t>They </a:t>
            </a:r>
            <a:r>
              <a:rPr lang="en-US" sz="3200" dirty="0"/>
              <a:t>provide students with scaffolding to </a:t>
            </a:r>
            <a:r>
              <a:rPr lang="en-US" sz="3200" dirty="0" smtClean="0"/>
              <a:t>help understand academic </a:t>
            </a:r>
            <a:r>
              <a:rPr lang="en-US" sz="3200" dirty="0"/>
              <a:t>concepts and to engage in conversation about classroom content. </a:t>
            </a:r>
          </a:p>
        </p:txBody>
      </p:sp>
    </p:spTree>
    <p:extLst>
      <p:ext uri="{BB962C8B-B14F-4D97-AF65-F5344CB8AC3E}">
        <p14:creationId xmlns:p14="http://schemas.microsoft.com/office/powerpoint/2010/main" val="453514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3860"/>
            <a:ext cx="8153400" cy="990600"/>
          </a:xfrm>
        </p:spPr>
        <p:txBody>
          <a:bodyPr>
            <a:noAutofit/>
          </a:bodyPr>
          <a:lstStyle/>
          <a:p>
            <a:r>
              <a:rPr lang="en-US" sz="3200" dirty="0">
                <a:solidFill>
                  <a:srgbClr val="C00000"/>
                </a:solidFill>
              </a:rPr>
              <a:t>Many different types of sentence frames depending upon what is being taught.  </a:t>
            </a:r>
            <a:br>
              <a:rPr lang="en-US" sz="3200" dirty="0">
                <a:solidFill>
                  <a:srgbClr val="C00000"/>
                </a:solidFill>
              </a:rPr>
            </a:br>
            <a:endParaRPr lang="en-US" sz="3200" dirty="0">
              <a:solidFill>
                <a:srgbClr val="C00000"/>
              </a:solidFill>
            </a:endParaRPr>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54605" y="2015067"/>
            <a:ext cx="3515745" cy="3132666"/>
          </a:xfrm>
        </p:spPr>
      </p:pic>
      <p:pic>
        <p:nvPicPr>
          <p:cNvPr id="7" name="Content Placeholder 6"/>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4944401" y="1589088"/>
            <a:ext cx="3687498" cy="4572000"/>
          </a:xfrm>
        </p:spPr>
      </p:pic>
      <p:sp>
        <p:nvSpPr>
          <p:cNvPr id="5" name="Slide Number Placeholder 4"/>
          <p:cNvSpPr>
            <a:spLocks noGrp="1"/>
          </p:cNvSpPr>
          <p:nvPr>
            <p:ph type="sldNum" sz="quarter" idx="16"/>
          </p:nvPr>
        </p:nvSpPr>
        <p:spPr/>
        <p:txBody>
          <a:bodyPr>
            <a:normAutofit fontScale="85000" lnSpcReduction="20000"/>
          </a:bodyPr>
          <a:lstStyle/>
          <a:p>
            <a:fld id="{25D36C3C-DF2F-5C47-A25C-7F85E83F8C73}" type="slidenum">
              <a:rPr lang="en-US" smtClean="0"/>
              <a:t>32</a:t>
            </a:fld>
            <a:endParaRPr lang="en-US" dirty="0"/>
          </a:p>
        </p:txBody>
      </p:sp>
    </p:spTree>
    <p:extLst>
      <p:ext uri="{BB962C8B-B14F-4D97-AF65-F5344CB8AC3E}">
        <p14:creationId xmlns:p14="http://schemas.microsoft.com/office/powerpoint/2010/main" val="908979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3860"/>
            <a:ext cx="8153400" cy="990600"/>
          </a:xfrm>
        </p:spPr>
        <p:txBody>
          <a:bodyPr>
            <a:noAutofit/>
          </a:bodyPr>
          <a:lstStyle/>
          <a:p>
            <a:r>
              <a:rPr lang="en-US" sz="3200" dirty="0">
                <a:solidFill>
                  <a:srgbClr val="C00000"/>
                </a:solidFill>
              </a:rPr>
              <a:t>Many different types of sentence frames depending upon what is being taught.  </a:t>
            </a:r>
            <a:br>
              <a:rPr lang="en-US" sz="3200" dirty="0">
                <a:solidFill>
                  <a:srgbClr val="C00000"/>
                </a:solidFill>
              </a:rPr>
            </a:br>
            <a:endParaRPr lang="en-US" sz="3200" dirty="0">
              <a:solidFill>
                <a:srgbClr val="C00000"/>
              </a:solidFill>
            </a:endParaRPr>
          </a:p>
        </p:txBody>
      </p:sp>
      <p:sp>
        <p:nvSpPr>
          <p:cNvPr id="5" name="Slide Number Placeholder 4"/>
          <p:cNvSpPr>
            <a:spLocks noGrp="1"/>
          </p:cNvSpPr>
          <p:nvPr>
            <p:ph type="sldNum" sz="quarter" idx="16"/>
          </p:nvPr>
        </p:nvSpPr>
        <p:spPr/>
        <p:txBody>
          <a:bodyPr>
            <a:normAutofit fontScale="85000" lnSpcReduction="20000"/>
          </a:bodyPr>
          <a:lstStyle/>
          <a:p>
            <a:fld id="{25D36C3C-DF2F-5C47-A25C-7F85E83F8C73}" type="slidenum">
              <a:rPr lang="en-US" smtClean="0"/>
              <a:t>33</a:t>
            </a:fld>
            <a:endParaRPr lang="en-US" dirty="0"/>
          </a:p>
        </p:txBody>
      </p:sp>
      <p:pic>
        <p:nvPicPr>
          <p:cNvPr id="12" name="Content Placeholder 11"/>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0597" y="2577458"/>
            <a:ext cx="4305203" cy="2875075"/>
          </a:xfrm>
          <a:ln>
            <a:solidFill>
              <a:schemeClr val="tx1"/>
            </a:solidFill>
          </a:ln>
        </p:spPr>
      </p:pic>
      <p:pic>
        <p:nvPicPr>
          <p:cNvPr id="15" name="Content Placeholder 14"/>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4845049" y="2427883"/>
            <a:ext cx="4061069" cy="3024650"/>
          </a:xfrm>
          <a:ln>
            <a:solidFill>
              <a:schemeClr val="tx1"/>
            </a:solidFill>
          </a:ln>
        </p:spPr>
      </p:pic>
    </p:spTree>
    <p:extLst>
      <p:ext uri="{BB962C8B-B14F-4D97-AF65-F5344CB8AC3E}">
        <p14:creationId xmlns:p14="http://schemas.microsoft.com/office/powerpoint/2010/main" val="398622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34</a:t>
            </a:fld>
            <a:endParaRPr lang="en-US" dirty="0"/>
          </a:p>
        </p:txBody>
      </p:sp>
      <p:sp>
        <p:nvSpPr>
          <p:cNvPr id="4" name="Content Placeholder 3"/>
          <p:cNvSpPr>
            <a:spLocks noGrp="1"/>
          </p:cNvSpPr>
          <p:nvPr>
            <p:ph sz="quarter" idx="1"/>
          </p:nvPr>
        </p:nvSpPr>
        <p:spPr/>
        <p:txBody>
          <a:bodyPr>
            <a:normAutofit/>
          </a:bodyPr>
          <a:lstStyle/>
          <a:p>
            <a:pPr>
              <a:buFont typeface="Wingdings" charset="2"/>
              <a:buChar char="v"/>
            </a:pPr>
            <a:r>
              <a:rPr lang="en-US" sz="3600" b="1" dirty="0" smtClean="0"/>
              <a:t>Oral Language Module Part 2,    Activity 3</a:t>
            </a:r>
          </a:p>
          <a:p>
            <a:pPr>
              <a:buFont typeface="Wingdings" charset="2"/>
              <a:buChar char="v"/>
            </a:pPr>
            <a:r>
              <a:rPr lang="en-US" sz="3200" dirty="0" smtClean="0"/>
              <a:t>Download and </a:t>
            </a:r>
            <a:r>
              <a:rPr lang="en-US" sz="3200" dirty="0" smtClean="0"/>
              <a:t>read </a:t>
            </a:r>
            <a:r>
              <a:rPr lang="en-US" sz="3200" dirty="0" smtClean="0"/>
              <a:t>the handout entitled, </a:t>
            </a:r>
            <a:r>
              <a:rPr lang="en-US" sz="3200" dirty="0" smtClean="0"/>
              <a:t>“Academic Language Toolkit.”  </a:t>
            </a:r>
            <a:endParaRPr lang="en-US" sz="3200" dirty="0" smtClean="0"/>
          </a:p>
          <a:p>
            <a:pPr>
              <a:buFont typeface="Wingdings" charset="2"/>
              <a:buChar char="v"/>
            </a:pPr>
            <a:r>
              <a:rPr lang="en-US" sz="3200" dirty="0" smtClean="0"/>
              <a:t>Select one area </a:t>
            </a:r>
            <a:r>
              <a:rPr lang="en-US" sz="3200" dirty="0" smtClean="0"/>
              <a:t>such as Compare/Contrast or Sequence/Ordering.  Select a sentence frame, plan </a:t>
            </a:r>
            <a:r>
              <a:rPr lang="en-US" sz="3200" dirty="0" smtClean="0"/>
              <a:t>a short lesson using </a:t>
            </a:r>
            <a:r>
              <a:rPr lang="en-US" sz="3200" dirty="0" smtClean="0"/>
              <a:t>that </a:t>
            </a:r>
            <a:r>
              <a:rPr lang="en-US" sz="3200" dirty="0" smtClean="0"/>
              <a:t>sentence frame(s</a:t>
            </a:r>
            <a:r>
              <a:rPr lang="en-US" sz="3200" dirty="0" smtClean="0"/>
              <a:t>) and then try it out with your students.  </a:t>
            </a:r>
            <a:endParaRPr lang="en-US" sz="3200" dirty="0"/>
          </a:p>
        </p:txBody>
      </p:sp>
      <p:pic>
        <p:nvPicPr>
          <p:cNvPr id="5" name="Picture 4" descr="Screen Shot 2014-09-18 at 3.23.17 PM.png"/>
          <p:cNvPicPr/>
          <p:nvPr/>
        </p:nvPicPr>
        <p:blipFill>
          <a:blip r:embed="rId3">
            <a:extLst>
              <a:ext uri="{28A0092B-C50C-407E-A947-70E740481C1C}">
                <a14:useLocalDpi xmlns:a14="http://schemas.microsoft.com/office/drawing/2010/main" val="0"/>
              </a:ext>
            </a:extLst>
          </a:blip>
          <a:stretch>
            <a:fillRect/>
          </a:stretch>
        </p:blipFill>
        <p:spPr>
          <a:xfrm>
            <a:off x="7864348" y="242147"/>
            <a:ext cx="901700" cy="868680"/>
          </a:xfrm>
          <a:prstGeom prst="rect">
            <a:avLst/>
          </a:prstGeom>
        </p:spPr>
      </p:pic>
      <p:sp>
        <p:nvSpPr>
          <p:cNvPr id="8" name="Title 1"/>
          <p:cNvSpPr>
            <a:spLocks noGrp="1"/>
          </p:cNvSpPr>
          <p:nvPr>
            <p:ph type="title"/>
          </p:nvPr>
        </p:nvSpPr>
        <p:spPr/>
        <p:txBody>
          <a:bodyPr>
            <a:normAutofit/>
          </a:bodyPr>
          <a:lstStyle/>
          <a:p>
            <a:r>
              <a:rPr lang="en-US" b="1" dirty="0" smtClean="0">
                <a:solidFill>
                  <a:srgbClr val="C00000"/>
                </a:solidFill>
              </a:rPr>
              <a:t>Language/Sentence Frames</a:t>
            </a:r>
            <a:endParaRPr lang="en-US" b="1" dirty="0">
              <a:solidFill>
                <a:srgbClr val="C00000"/>
              </a:solidFill>
            </a:endParaRPr>
          </a:p>
        </p:txBody>
      </p:sp>
    </p:spTree>
    <p:extLst>
      <p:ext uri="{BB962C8B-B14F-4D97-AF65-F5344CB8AC3E}">
        <p14:creationId xmlns:p14="http://schemas.microsoft.com/office/powerpoint/2010/main" val="1985245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35</a:t>
            </a:fld>
            <a:endParaRPr lang="en-US" dirty="0"/>
          </a:p>
        </p:txBody>
      </p:sp>
      <p:sp>
        <p:nvSpPr>
          <p:cNvPr id="4" name="Content Placeholder 3"/>
          <p:cNvSpPr>
            <a:spLocks noGrp="1"/>
          </p:cNvSpPr>
          <p:nvPr>
            <p:ph sz="quarter" idx="1"/>
          </p:nvPr>
        </p:nvSpPr>
        <p:spPr>
          <a:xfrm>
            <a:off x="389467" y="1600200"/>
            <a:ext cx="8376581" cy="5003800"/>
          </a:xfrm>
        </p:spPr>
        <p:txBody>
          <a:bodyPr>
            <a:normAutofit/>
          </a:bodyPr>
          <a:lstStyle/>
          <a:p>
            <a:pPr marL="0" indent="0">
              <a:buNone/>
            </a:pPr>
            <a:r>
              <a:rPr lang="en-US" sz="3200" b="1" dirty="0" smtClean="0"/>
              <a:t>Some helpful websites for sentence frames:  </a:t>
            </a:r>
          </a:p>
          <a:p>
            <a:pPr marL="0" indent="0">
              <a:buNone/>
            </a:pPr>
            <a:r>
              <a:rPr lang="en-US" sz="2800" dirty="0" smtClean="0"/>
              <a:t>Sentence Frames and Sentence Starts – ELL Best Practices</a:t>
            </a:r>
          </a:p>
          <a:p>
            <a:pPr marL="0" indent="0">
              <a:buNone/>
            </a:pPr>
            <a:r>
              <a:rPr lang="en-US" sz="2400" dirty="0">
                <a:hlinkClick r:id="rId3"/>
              </a:rPr>
              <a:t>http://</a:t>
            </a:r>
            <a:r>
              <a:rPr lang="en-US" sz="2400" dirty="0" smtClean="0">
                <a:hlinkClick r:id="rId3"/>
              </a:rPr>
              <a:t>ell.nwresd.org/node/164</a:t>
            </a:r>
            <a:endParaRPr lang="en-US" sz="2400" dirty="0"/>
          </a:p>
          <a:p>
            <a:pPr marL="0" indent="0">
              <a:buNone/>
            </a:pPr>
            <a:endParaRPr lang="en-US" sz="2800" dirty="0"/>
          </a:p>
          <a:p>
            <a:pPr marL="0" indent="0">
              <a:buNone/>
            </a:pPr>
            <a:r>
              <a:rPr lang="en-US" sz="2800" dirty="0" smtClean="0"/>
              <a:t>Sentence Frames</a:t>
            </a:r>
          </a:p>
          <a:p>
            <a:pPr marL="0" indent="0">
              <a:buNone/>
            </a:pPr>
            <a:r>
              <a:rPr lang="en-US" sz="2400" dirty="0">
                <a:hlinkClick r:id="rId4"/>
              </a:rPr>
              <a:t>www.</a:t>
            </a:r>
            <a:r>
              <a:rPr lang="en-US" sz="2400" b="1" dirty="0">
                <a:hlinkClick r:id="rId4"/>
              </a:rPr>
              <a:t>sentenceframes</a:t>
            </a:r>
            <a:r>
              <a:rPr lang="en-US" sz="2400" dirty="0">
                <a:hlinkClick r:id="rId4"/>
              </a:rPr>
              <a:t>.com</a:t>
            </a:r>
            <a:r>
              <a:rPr lang="en-US" sz="2400" dirty="0" smtClean="0">
                <a:hlinkClick r:id="rId4"/>
              </a:rPr>
              <a:t>/</a:t>
            </a:r>
            <a:endParaRPr lang="en-US" sz="2400" dirty="0" smtClean="0"/>
          </a:p>
          <a:p>
            <a:pPr marL="0" indent="0">
              <a:buNone/>
            </a:pPr>
            <a:endParaRPr lang="en-US" sz="2800" dirty="0" smtClean="0"/>
          </a:p>
          <a:p>
            <a:pPr marL="0" indent="0">
              <a:buNone/>
            </a:pPr>
            <a:r>
              <a:rPr lang="en-US" sz="2800" dirty="0" smtClean="0"/>
              <a:t>Using Sentence Frames to Help ELLs</a:t>
            </a:r>
          </a:p>
          <a:p>
            <a:pPr marL="0" indent="0">
              <a:buNone/>
            </a:pPr>
            <a:r>
              <a:rPr lang="en-US" sz="2400" dirty="0" smtClean="0"/>
              <a:t>https</a:t>
            </a:r>
            <a:r>
              <a:rPr lang="en-US" sz="2400" dirty="0"/>
              <a:t>://</a:t>
            </a:r>
            <a:r>
              <a:rPr lang="en-US" sz="2400" dirty="0" err="1"/>
              <a:t>www.teachingchannel.org</a:t>
            </a:r>
            <a:r>
              <a:rPr lang="en-US" sz="2400" dirty="0"/>
              <a:t>/videos/</a:t>
            </a:r>
            <a:r>
              <a:rPr lang="en-US" sz="2400" b="1" dirty="0"/>
              <a:t>sentence</a:t>
            </a:r>
            <a:r>
              <a:rPr lang="en-US" sz="2400" dirty="0"/>
              <a:t>-</a:t>
            </a:r>
            <a:r>
              <a:rPr lang="en-US" sz="2400" b="1" dirty="0"/>
              <a:t>frames</a:t>
            </a:r>
            <a:r>
              <a:rPr lang="en-US" sz="2400" dirty="0"/>
              <a:t>-</a:t>
            </a:r>
            <a:r>
              <a:rPr lang="en-US" sz="2400" dirty="0" err="1"/>
              <a:t>ousd</a:t>
            </a:r>
            <a:endParaRPr lang="en-US" sz="2400" dirty="0"/>
          </a:p>
          <a:p>
            <a:pPr marL="0" indent="0">
              <a:buNone/>
            </a:pPr>
            <a:endParaRPr lang="en-US" sz="2800" dirty="0"/>
          </a:p>
        </p:txBody>
      </p:sp>
      <p:sp>
        <p:nvSpPr>
          <p:cNvPr id="8" name="Title 1"/>
          <p:cNvSpPr>
            <a:spLocks noGrp="1"/>
          </p:cNvSpPr>
          <p:nvPr>
            <p:ph type="title"/>
          </p:nvPr>
        </p:nvSpPr>
        <p:spPr/>
        <p:txBody>
          <a:bodyPr>
            <a:normAutofit/>
          </a:bodyPr>
          <a:lstStyle/>
          <a:p>
            <a:r>
              <a:rPr lang="en-US" b="1" dirty="0" smtClean="0">
                <a:solidFill>
                  <a:srgbClr val="C00000"/>
                </a:solidFill>
              </a:rPr>
              <a:t>Language/Sentence Frames</a:t>
            </a:r>
            <a:endParaRPr lang="en-US" b="1" dirty="0">
              <a:solidFill>
                <a:srgbClr val="C00000"/>
              </a:solidFill>
            </a:endParaRPr>
          </a:p>
        </p:txBody>
      </p:sp>
    </p:spTree>
    <p:extLst>
      <p:ext uri="{BB962C8B-B14F-4D97-AF65-F5344CB8AC3E}">
        <p14:creationId xmlns:p14="http://schemas.microsoft.com/office/powerpoint/2010/main" val="796934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7" y="127000"/>
            <a:ext cx="7948338" cy="990600"/>
          </a:xfrm>
        </p:spPr>
        <p:txBody>
          <a:bodyPr>
            <a:normAutofit/>
          </a:bodyPr>
          <a:lstStyle/>
          <a:p>
            <a:r>
              <a:rPr lang="en-US" b="1" dirty="0" smtClean="0">
                <a:solidFill>
                  <a:srgbClr val="C00000"/>
                </a:solidFill>
              </a:rPr>
              <a:t>Other</a:t>
            </a:r>
            <a:endParaRPr lang="en-US" b="1" dirty="0">
              <a:solidFill>
                <a:srgbClr val="C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36</a:t>
            </a:fld>
            <a:endParaRPr lang="en-US" dirty="0"/>
          </a:p>
        </p:txBody>
      </p:sp>
      <p:sp>
        <p:nvSpPr>
          <p:cNvPr id="4" name="Content Placeholder 3"/>
          <p:cNvSpPr>
            <a:spLocks noGrp="1"/>
          </p:cNvSpPr>
          <p:nvPr>
            <p:ph sz="quarter" idx="1"/>
          </p:nvPr>
        </p:nvSpPr>
        <p:spPr>
          <a:xfrm>
            <a:off x="612647" y="1600200"/>
            <a:ext cx="8209619" cy="5257800"/>
          </a:xfrm>
        </p:spPr>
        <p:txBody>
          <a:bodyPr>
            <a:normAutofit/>
          </a:bodyPr>
          <a:lstStyle/>
          <a:p>
            <a:pPr marL="523875" indent="-523875">
              <a:spcBef>
                <a:spcPts val="0"/>
              </a:spcBef>
              <a:buClrTx/>
              <a:buSzTx/>
              <a:buFont typeface="Wingdings" charset="2"/>
              <a:buChar char="v"/>
              <a:defRPr/>
            </a:pPr>
            <a:r>
              <a:rPr lang="en-US" sz="2800" dirty="0" smtClean="0"/>
              <a:t>In addition to the activities presented on this module, a list of other ideas for oral language development can be found on the website.</a:t>
            </a:r>
          </a:p>
          <a:p>
            <a:pPr marL="523875" indent="-523875">
              <a:spcBef>
                <a:spcPts val="0"/>
              </a:spcBef>
              <a:buClrTx/>
              <a:buSzTx/>
              <a:buFont typeface="Wingdings" charset="2"/>
              <a:buChar char="v"/>
              <a:defRPr/>
            </a:pPr>
            <a:r>
              <a:rPr lang="en-US" sz="2800" dirty="0" smtClean="0"/>
              <a:t>Download “</a:t>
            </a:r>
            <a:r>
              <a:rPr lang="en-US" sz="2800" dirty="0"/>
              <a:t>Additional Ideas for Development of Oral Language </a:t>
            </a:r>
            <a:r>
              <a:rPr lang="en-US" sz="2800" dirty="0" smtClean="0"/>
              <a:t>Across </a:t>
            </a:r>
            <a:r>
              <a:rPr lang="en-US" sz="2800" dirty="0"/>
              <a:t>the </a:t>
            </a:r>
            <a:r>
              <a:rPr lang="en-US" sz="2800" dirty="0" smtClean="0"/>
              <a:t>Curriculum” to gain access to these activities.  </a:t>
            </a:r>
          </a:p>
          <a:p>
            <a:pPr marL="523875" indent="-523875">
              <a:spcBef>
                <a:spcPts val="0"/>
              </a:spcBef>
              <a:buClrTx/>
              <a:buSzTx/>
              <a:buFont typeface="Wingdings" charset="2"/>
              <a:buChar char="v"/>
              <a:defRPr/>
            </a:pPr>
            <a:r>
              <a:rPr lang="en-US" sz="2800" dirty="0" smtClean="0"/>
              <a:t>It’s time for </a:t>
            </a:r>
            <a:r>
              <a:rPr lang="en-US" sz="2800" u="sng" dirty="0" smtClean="0"/>
              <a:t>everyone</a:t>
            </a:r>
            <a:r>
              <a:rPr lang="en-US" sz="2800" dirty="0" smtClean="0"/>
              <a:t> to get started with some of these activities!</a:t>
            </a:r>
            <a:endParaRPr lang="en-US" sz="2800" dirty="0"/>
          </a:p>
          <a:p>
            <a:pPr marL="523875" indent="-523875">
              <a:spcBef>
                <a:spcPts val="0"/>
              </a:spcBef>
              <a:buClrTx/>
              <a:buSzTx/>
              <a:buFont typeface="Wingdings" charset="2"/>
              <a:buChar char="v"/>
              <a:defRPr/>
            </a:pPr>
            <a:endParaRPr lang="en-US" sz="3200" dirty="0" smtClean="0"/>
          </a:p>
        </p:txBody>
      </p:sp>
    </p:spTree>
    <p:extLst>
      <p:ext uri="{BB962C8B-B14F-4D97-AF65-F5344CB8AC3E}">
        <p14:creationId xmlns:p14="http://schemas.microsoft.com/office/powerpoint/2010/main" val="10688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7" y="146957"/>
            <a:ext cx="8390491" cy="990600"/>
          </a:xfrm>
          <a:noFill/>
        </p:spPr>
        <p:txBody>
          <a:bodyPr>
            <a:noAutofit/>
          </a:bodyPr>
          <a:lstStyle/>
          <a:p>
            <a:r>
              <a:rPr lang="en-US" sz="3200" b="1" i="1" dirty="0">
                <a:solidFill>
                  <a:schemeClr val="tx1"/>
                </a:solidFill>
              </a:rPr>
              <a:t>Effective Literacy and English Language Instruction for English Learners in the Elementary Grades</a:t>
            </a:r>
            <a:endParaRPr lang="en-US" sz="3200" b="1" i="1" dirty="0"/>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4</a:t>
            </a:fld>
            <a:endParaRPr lang="en-US" dirty="0"/>
          </a:p>
        </p:txBody>
      </p:sp>
      <p:sp>
        <p:nvSpPr>
          <p:cNvPr id="4" name="Content Placeholder 3"/>
          <p:cNvSpPr>
            <a:spLocks noGrp="1"/>
          </p:cNvSpPr>
          <p:nvPr>
            <p:ph sz="quarter" idx="1"/>
          </p:nvPr>
        </p:nvSpPr>
        <p:spPr/>
        <p:txBody>
          <a:bodyPr/>
          <a:lstStyle/>
          <a:p>
            <a:r>
              <a:rPr lang="en-US" sz="3200" b="1" dirty="0" smtClean="0"/>
              <a:t>Recommendations:  </a:t>
            </a:r>
          </a:p>
          <a:p>
            <a:pPr marL="700088" lvl="1" indent="-334963">
              <a:buFont typeface="+mj-lt"/>
              <a:buAutoNum type="arabicPeriod"/>
            </a:pPr>
            <a:r>
              <a:rPr lang="en-US" sz="2800" dirty="0" smtClean="0">
                <a:solidFill>
                  <a:schemeClr val="accent1">
                    <a:lumMod val="75000"/>
                  </a:schemeClr>
                </a:solidFill>
              </a:rPr>
              <a:t>Screen </a:t>
            </a:r>
            <a:r>
              <a:rPr lang="en-US" sz="2800" dirty="0">
                <a:solidFill>
                  <a:schemeClr val="accent1">
                    <a:lumMod val="75000"/>
                  </a:schemeClr>
                </a:solidFill>
              </a:rPr>
              <a:t>for reading problems and monitor </a:t>
            </a:r>
            <a:r>
              <a:rPr lang="en-US" sz="2800" dirty="0" smtClean="0">
                <a:solidFill>
                  <a:schemeClr val="accent1">
                    <a:lumMod val="75000"/>
                  </a:schemeClr>
                </a:solidFill>
              </a:rPr>
              <a:t>progress.  </a:t>
            </a:r>
          </a:p>
          <a:p>
            <a:pPr marL="700088" lvl="1" indent="-334963">
              <a:buFont typeface="+mj-lt"/>
              <a:buAutoNum type="arabicPeriod"/>
            </a:pPr>
            <a:r>
              <a:rPr lang="en-US" sz="2800" dirty="0" smtClean="0">
                <a:solidFill>
                  <a:srgbClr val="C02603"/>
                </a:solidFill>
              </a:rPr>
              <a:t>Provide </a:t>
            </a:r>
            <a:r>
              <a:rPr lang="en-US" sz="2800" dirty="0">
                <a:solidFill>
                  <a:srgbClr val="C02603"/>
                </a:solidFill>
              </a:rPr>
              <a:t>intensive small-group reading </a:t>
            </a:r>
            <a:r>
              <a:rPr lang="en-US" sz="2800" dirty="0" smtClean="0">
                <a:solidFill>
                  <a:srgbClr val="C02603"/>
                </a:solidFill>
              </a:rPr>
              <a:t>interventions.</a:t>
            </a:r>
          </a:p>
          <a:p>
            <a:pPr marL="700088" lvl="1" indent="-334963">
              <a:buFont typeface="+mj-lt"/>
              <a:buAutoNum type="arabicPeriod"/>
            </a:pPr>
            <a:r>
              <a:rPr lang="en-US" sz="2800" dirty="0" smtClean="0">
                <a:solidFill>
                  <a:schemeClr val="accent1">
                    <a:lumMod val="75000"/>
                  </a:schemeClr>
                </a:solidFill>
              </a:rPr>
              <a:t>Provide </a:t>
            </a:r>
            <a:r>
              <a:rPr lang="en-US" sz="2800" dirty="0">
                <a:solidFill>
                  <a:schemeClr val="accent1">
                    <a:lumMod val="75000"/>
                  </a:schemeClr>
                </a:solidFill>
              </a:rPr>
              <a:t>extensive and varied vocabulary </a:t>
            </a:r>
            <a:r>
              <a:rPr lang="en-US" sz="2800" dirty="0" smtClean="0">
                <a:solidFill>
                  <a:schemeClr val="accent1">
                    <a:lumMod val="75000"/>
                  </a:schemeClr>
                </a:solidFill>
              </a:rPr>
              <a:t>instruction.  </a:t>
            </a:r>
          </a:p>
          <a:p>
            <a:pPr marL="700088" lvl="1" indent="-334963">
              <a:buFont typeface="+mj-lt"/>
              <a:buAutoNum type="arabicPeriod"/>
            </a:pPr>
            <a:r>
              <a:rPr lang="en-US" sz="2800" b="1" dirty="0" smtClean="0">
                <a:solidFill>
                  <a:srgbClr val="CD253E"/>
                </a:solidFill>
              </a:rPr>
              <a:t>Develop </a:t>
            </a:r>
            <a:r>
              <a:rPr lang="en-US" sz="2800" b="1" dirty="0">
                <a:solidFill>
                  <a:srgbClr val="CD253E"/>
                </a:solidFill>
              </a:rPr>
              <a:t>academic </a:t>
            </a:r>
            <a:r>
              <a:rPr lang="en-US" sz="2800" b="1" dirty="0" smtClean="0">
                <a:solidFill>
                  <a:srgbClr val="CD253E"/>
                </a:solidFill>
              </a:rPr>
              <a:t>English.  </a:t>
            </a:r>
          </a:p>
          <a:p>
            <a:pPr marL="700088" lvl="1" indent="-334963">
              <a:buFont typeface="+mj-lt"/>
              <a:buAutoNum type="arabicPeriod"/>
            </a:pPr>
            <a:r>
              <a:rPr lang="en-US" sz="2800" dirty="0" smtClean="0">
                <a:solidFill>
                  <a:schemeClr val="accent1">
                    <a:lumMod val="75000"/>
                  </a:schemeClr>
                </a:solidFill>
              </a:rPr>
              <a:t>Schedule </a:t>
            </a:r>
            <a:r>
              <a:rPr lang="en-US" sz="2800" dirty="0">
                <a:solidFill>
                  <a:schemeClr val="accent1">
                    <a:lumMod val="75000"/>
                  </a:schemeClr>
                </a:solidFill>
              </a:rPr>
              <a:t>regular peer-assisted learning </a:t>
            </a:r>
            <a:r>
              <a:rPr lang="en-US" sz="2800" dirty="0" smtClean="0">
                <a:solidFill>
                  <a:schemeClr val="accent1">
                    <a:lumMod val="75000"/>
                  </a:schemeClr>
                </a:solidFill>
              </a:rPr>
              <a:t>opportunities.</a:t>
            </a:r>
            <a:endParaRPr lang="en-US" sz="2800" dirty="0">
              <a:solidFill>
                <a:schemeClr val="accent1">
                  <a:lumMod val="75000"/>
                </a:schemeClr>
              </a:solidFill>
            </a:endParaRPr>
          </a:p>
        </p:txBody>
      </p:sp>
    </p:spTree>
    <p:extLst>
      <p:ext uri="{BB962C8B-B14F-4D97-AF65-F5344CB8AC3E}">
        <p14:creationId xmlns:p14="http://schemas.microsoft.com/office/powerpoint/2010/main" val="165466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14" y="163286"/>
            <a:ext cx="8357834" cy="990600"/>
          </a:xfrm>
        </p:spPr>
        <p:txBody>
          <a:bodyPr>
            <a:noAutofit/>
          </a:bodyPr>
          <a:lstStyle/>
          <a:p>
            <a:r>
              <a:rPr lang="en-US" sz="3200" b="1" i="1" dirty="0" smtClean="0">
                <a:solidFill>
                  <a:schemeClr val="tx1"/>
                </a:solidFill>
              </a:rPr>
              <a:t>Teaching Academic Content and Literacy to English Learners in Elementary and Middle School</a:t>
            </a:r>
            <a:endParaRPr lang="en-US" sz="3200" b="1" i="1" dirty="0">
              <a:solidFill>
                <a:schemeClr val="tx1"/>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5</a:t>
            </a:fld>
            <a:endParaRPr lang="en-US" dirty="0"/>
          </a:p>
        </p:txBody>
      </p:sp>
      <p:sp>
        <p:nvSpPr>
          <p:cNvPr id="4" name="Content Placeholder 3"/>
          <p:cNvSpPr>
            <a:spLocks noGrp="1"/>
          </p:cNvSpPr>
          <p:nvPr>
            <p:ph sz="quarter" idx="1"/>
          </p:nvPr>
        </p:nvSpPr>
        <p:spPr>
          <a:xfrm>
            <a:off x="510431" y="1943100"/>
            <a:ext cx="8153400" cy="4495800"/>
          </a:xfrm>
        </p:spPr>
        <p:txBody>
          <a:bodyPr>
            <a:normAutofit lnSpcReduction="10000"/>
          </a:bodyPr>
          <a:lstStyle/>
          <a:p>
            <a:pPr marL="514350" indent="-514350">
              <a:buFont typeface="+mj-lt"/>
              <a:buAutoNum type="arabicPeriod"/>
            </a:pPr>
            <a:r>
              <a:rPr lang="en-US" dirty="0" smtClean="0">
                <a:solidFill>
                  <a:schemeClr val="accent1">
                    <a:lumMod val="75000"/>
                  </a:schemeClr>
                </a:solidFill>
              </a:rPr>
              <a:t>Teach </a:t>
            </a:r>
            <a:r>
              <a:rPr lang="en-US" dirty="0">
                <a:solidFill>
                  <a:schemeClr val="accent1">
                    <a:lumMod val="75000"/>
                  </a:schemeClr>
                </a:solidFill>
              </a:rPr>
              <a:t>a set of </a:t>
            </a:r>
            <a:r>
              <a:rPr lang="en-US" b="1" dirty="0" smtClean="0">
                <a:solidFill>
                  <a:schemeClr val="accent1">
                    <a:lumMod val="75000"/>
                  </a:schemeClr>
                </a:solidFill>
              </a:rPr>
              <a:t>academic </a:t>
            </a:r>
            <a:r>
              <a:rPr lang="en-US" b="1" dirty="0">
                <a:solidFill>
                  <a:schemeClr val="accent1">
                    <a:lumMod val="75000"/>
                  </a:schemeClr>
                </a:solidFill>
              </a:rPr>
              <a:t>vocabulary words </a:t>
            </a:r>
            <a:r>
              <a:rPr lang="en-US" dirty="0">
                <a:solidFill>
                  <a:schemeClr val="accent1">
                    <a:lumMod val="75000"/>
                  </a:schemeClr>
                </a:solidFill>
              </a:rPr>
              <a:t>intensively across several days using a variety of instructional activities. </a:t>
            </a:r>
          </a:p>
          <a:p>
            <a:pPr marL="514350" indent="-514350">
              <a:buFont typeface="+mj-lt"/>
              <a:buAutoNum type="arabicPeriod"/>
            </a:pPr>
            <a:r>
              <a:rPr lang="en-US" dirty="0" smtClean="0">
                <a:solidFill>
                  <a:srgbClr val="CD253E"/>
                </a:solidFill>
              </a:rPr>
              <a:t>Integrate </a:t>
            </a:r>
            <a:r>
              <a:rPr lang="en-US" dirty="0">
                <a:solidFill>
                  <a:srgbClr val="CD253E"/>
                </a:solidFill>
              </a:rPr>
              <a:t>oral and written English </a:t>
            </a:r>
            <a:r>
              <a:rPr lang="en-US" b="1" dirty="0">
                <a:solidFill>
                  <a:srgbClr val="CD253E"/>
                </a:solidFill>
              </a:rPr>
              <a:t>language instruction </a:t>
            </a:r>
            <a:r>
              <a:rPr lang="en-US" dirty="0">
                <a:solidFill>
                  <a:srgbClr val="CD253E"/>
                </a:solidFill>
              </a:rPr>
              <a:t>into content-area teaching. </a:t>
            </a:r>
          </a:p>
          <a:p>
            <a:pPr marL="514350" indent="-514350">
              <a:buFont typeface="+mj-lt"/>
              <a:buAutoNum type="arabicPeriod"/>
            </a:pPr>
            <a:r>
              <a:rPr lang="en-US" dirty="0" smtClean="0">
                <a:solidFill>
                  <a:schemeClr val="accent1">
                    <a:lumMod val="75000"/>
                  </a:schemeClr>
                </a:solidFill>
              </a:rPr>
              <a:t>Provide </a:t>
            </a:r>
            <a:r>
              <a:rPr lang="en-US" dirty="0">
                <a:solidFill>
                  <a:schemeClr val="accent1">
                    <a:lumMod val="75000"/>
                  </a:schemeClr>
                </a:solidFill>
              </a:rPr>
              <a:t>regular, structured opportunities to develop </a:t>
            </a:r>
            <a:r>
              <a:rPr lang="en-US" b="1" dirty="0">
                <a:solidFill>
                  <a:schemeClr val="accent1">
                    <a:lumMod val="75000"/>
                  </a:schemeClr>
                </a:solidFill>
              </a:rPr>
              <a:t>written language skills</a:t>
            </a:r>
            <a:r>
              <a:rPr lang="en-US" dirty="0">
                <a:solidFill>
                  <a:schemeClr val="accent1">
                    <a:lumMod val="75000"/>
                  </a:schemeClr>
                </a:solidFill>
              </a:rPr>
              <a:t>. </a:t>
            </a:r>
          </a:p>
          <a:p>
            <a:pPr marL="514350" indent="-514350">
              <a:buFont typeface="+mj-lt"/>
              <a:buAutoNum type="arabicPeriod"/>
            </a:pPr>
            <a:r>
              <a:rPr lang="en-US" dirty="0" smtClean="0">
                <a:solidFill>
                  <a:srgbClr val="CD253E"/>
                </a:solidFill>
              </a:rPr>
              <a:t>Provide </a:t>
            </a:r>
            <a:r>
              <a:rPr lang="en-US" b="1" dirty="0">
                <a:solidFill>
                  <a:srgbClr val="CD253E"/>
                </a:solidFill>
              </a:rPr>
              <a:t>small-group instructional intervention </a:t>
            </a:r>
            <a:r>
              <a:rPr lang="en-US" dirty="0">
                <a:solidFill>
                  <a:srgbClr val="CD253E"/>
                </a:solidFill>
              </a:rPr>
              <a:t>to students struggling in areas of literacy and </a:t>
            </a:r>
            <a:r>
              <a:rPr lang="en-US" b="1" dirty="0">
                <a:solidFill>
                  <a:srgbClr val="CD253E"/>
                </a:solidFill>
              </a:rPr>
              <a:t>English language development. </a:t>
            </a:r>
          </a:p>
          <a:p>
            <a:endParaRPr lang="en-US" dirty="0"/>
          </a:p>
        </p:txBody>
      </p:sp>
    </p:spTree>
    <p:extLst>
      <p:ext uri="{BB962C8B-B14F-4D97-AF65-F5344CB8AC3E}">
        <p14:creationId xmlns:p14="http://schemas.microsoft.com/office/powerpoint/2010/main" val="183885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 y="163285"/>
            <a:ext cx="8752115" cy="990600"/>
          </a:xfrm>
        </p:spPr>
        <p:txBody>
          <a:bodyPr>
            <a:noAutofit/>
          </a:bodyPr>
          <a:lstStyle/>
          <a:p>
            <a:r>
              <a:rPr lang="en-US" altLang="en-US" sz="3600" b="1" dirty="0">
                <a:solidFill>
                  <a:schemeClr val="accent1">
                    <a:lumMod val="75000"/>
                  </a:schemeClr>
                </a:solidFill>
              </a:rPr>
              <a:t>At what age should academic language instruction begin?</a:t>
            </a:r>
            <a:endParaRPr lang="en-US" sz="3600" b="1" dirty="0">
              <a:solidFill>
                <a:schemeClr val="accent1">
                  <a:lumMod val="75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6</a:t>
            </a:fld>
            <a:endParaRPr lang="en-US" dirty="0"/>
          </a:p>
        </p:txBody>
      </p:sp>
      <p:sp>
        <p:nvSpPr>
          <p:cNvPr id="4" name="Content Placeholder 3"/>
          <p:cNvSpPr>
            <a:spLocks noGrp="1"/>
          </p:cNvSpPr>
          <p:nvPr>
            <p:ph sz="quarter" idx="1"/>
          </p:nvPr>
        </p:nvSpPr>
        <p:spPr>
          <a:xfrm>
            <a:off x="533400" y="1861457"/>
            <a:ext cx="8153400" cy="4800600"/>
          </a:xfrm>
        </p:spPr>
        <p:txBody>
          <a:bodyPr>
            <a:normAutofit/>
          </a:bodyPr>
          <a:lstStyle/>
          <a:p>
            <a:r>
              <a:rPr lang="en-US" altLang="en-US" b="1" dirty="0"/>
              <a:t>Preschool through 3</a:t>
            </a:r>
            <a:r>
              <a:rPr lang="en-US" altLang="en-US" b="1" baseline="30000" dirty="0"/>
              <a:t>rd</a:t>
            </a:r>
            <a:r>
              <a:rPr lang="en-US" altLang="en-US" b="1" dirty="0"/>
              <a:t> grade</a:t>
            </a:r>
          </a:p>
          <a:p>
            <a:pPr lvl="1">
              <a:buFont typeface="Wingdings" charset="2"/>
              <a:buChar char="Ø"/>
            </a:pPr>
            <a:r>
              <a:rPr lang="en-US" altLang="en-US" sz="2800" dirty="0"/>
              <a:t>Students need to learn age-appropriate vocabulary and language that will give them a strong foundation for academic language in the future</a:t>
            </a:r>
          </a:p>
          <a:p>
            <a:r>
              <a:rPr lang="en-US" altLang="en-US" b="1" dirty="0"/>
              <a:t>4</a:t>
            </a:r>
            <a:r>
              <a:rPr lang="en-US" altLang="en-US" b="1" baseline="30000" dirty="0"/>
              <a:t>th</a:t>
            </a:r>
            <a:r>
              <a:rPr lang="en-US" altLang="en-US" b="1" dirty="0"/>
              <a:t> grade through 8</a:t>
            </a:r>
            <a:r>
              <a:rPr lang="en-US" altLang="en-US" b="1" baseline="30000" dirty="0"/>
              <a:t>th</a:t>
            </a:r>
            <a:r>
              <a:rPr lang="en-US" altLang="en-US" b="1" dirty="0"/>
              <a:t> grade</a:t>
            </a:r>
          </a:p>
          <a:p>
            <a:pPr lvl="1">
              <a:buFont typeface="Wingdings" charset="2"/>
              <a:buChar char="Ø"/>
            </a:pPr>
            <a:r>
              <a:rPr lang="en-US" altLang="en-US" sz="2800" dirty="0"/>
              <a:t>Instruction should transition in order to teach students more sophisticated academic language skills, including vocabulary and grammatical structures</a:t>
            </a:r>
          </a:p>
          <a:p>
            <a:endParaRPr lang="en-US" dirty="0"/>
          </a:p>
        </p:txBody>
      </p:sp>
    </p:spTree>
    <p:extLst>
      <p:ext uri="{BB962C8B-B14F-4D97-AF65-F5344CB8AC3E}">
        <p14:creationId xmlns:p14="http://schemas.microsoft.com/office/powerpoint/2010/main" val="22936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8153400" cy="990600"/>
          </a:xfrm>
        </p:spPr>
        <p:txBody>
          <a:bodyPr>
            <a:normAutofit fontScale="90000"/>
          </a:bodyPr>
          <a:lstStyle/>
          <a:p>
            <a:r>
              <a:rPr lang="en-US" dirty="0" smtClean="0">
                <a:solidFill>
                  <a:schemeClr val="accent1">
                    <a:lumMod val="75000"/>
                  </a:schemeClr>
                </a:solidFill>
              </a:rPr>
              <a:t>Oral Language is Made Up of Five Components</a:t>
            </a:r>
            <a:endParaRPr lang="en-US" dirty="0">
              <a:solidFill>
                <a:schemeClr val="accent1">
                  <a:lumMod val="75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7</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24429533"/>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8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223783"/>
            <a:ext cx="8425543" cy="990600"/>
          </a:xfrm>
        </p:spPr>
        <p:txBody>
          <a:bodyPr>
            <a:noAutofit/>
          </a:bodyPr>
          <a:lstStyle/>
          <a:p>
            <a:r>
              <a:rPr lang="en-US" sz="3600" b="1" dirty="0" smtClean="0">
                <a:solidFill>
                  <a:schemeClr val="accent2">
                    <a:lumMod val="50000"/>
                  </a:schemeClr>
                </a:solidFill>
              </a:rPr>
              <a:t>What can we do to develop vocabulary and oral language development?  </a:t>
            </a:r>
            <a:endParaRPr lang="en-US" sz="3600" b="1" dirty="0">
              <a:solidFill>
                <a:schemeClr val="accent2">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864" y="719083"/>
            <a:ext cx="1640136" cy="1668911"/>
          </a:xfrm>
          <a:prstGeom prst="rect">
            <a:avLst/>
          </a:prstGeom>
        </p:spPr>
      </p:pic>
      <p:sp>
        <p:nvSpPr>
          <p:cNvPr id="6" name="Content Placeholder 5"/>
          <p:cNvSpPr>
            <a:spLocks noGrp="1"/>
          </p:cNvSpPr>
          <p:nvPr>
            <p:ph sz="quarter" idx="1"/>
          </p:nvPr>
        </p:nvSpPr>
        <p:spPr>
          <a:xfrm>
            <a:off x="473529" y="1709683"/>
            <a:ext cx="7282543" cy="4963886"/>
          </a:xfrm>
        </p:spPr>
        <p:txBody>
          <a:bodyPr>
            <a:normAutofit/>
          </a:bodyPr>
          <a:lstStyle/>
          <a:p>
            <a:pPr marL="0" indent="0" algn="ctr">
              <a:buNone/>
            </a:pPr>
            <a:endParaRPr lang="en-US" dirty="0" smtClean="0"/>
          </a:p>
          <a:p>
            <a:pPr marL="0" indent="0" algn="ctr">
              <a:buNone/>
            </a:pPr>
            <a:r>
              <a:rPr lang="en-US" sz="4400" dirty="0" smtClean="0"/>
              <a:t>There is no one way to teach oral language development.  Rather, we rely on research as to what </a:t>
            </a:r>
            <a:r>
              <a:rPr lang="en-US" sz="4400" u="sng" dirty="0" smtClean="0"/>
              <a:t>types</a:t>
            </a:r>
            <a:r>
              <a:rPr lang="en-US" sz="4400" dirty="0" smtClean="0"/>
              <a:t> of activities have produced gains in oral language.  </a:t>
            </a:r>
            <a:endParaRPr lang="en-US" sz="4400" dirty="0"/>
          </a:p>
        </p:txBody>
      </p:sp>
    </p:spTree>
    <p:extLst>
      <p:ext uri="{BB962C8B-B14F-4D97-AF65-F5344CB8AC3E}">
        <p14:creationId xmlns:p14="http://schemas.microsoft.com/office/powerpoint/2010/main" val="1241838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39" y="130629"/>
            <a:ext cx="8335409" cy="990600"/>
          </a:xfrm>
        </p:spPr>
        <p:txBody>
          <a:bodyPr>
            <a:normAutofit/>
          </a:bodyPr>
          <a:lstStyle/>
          <a:p>
            <a:r>
              <a:rPr lang="en-US" dirty="0" smtClean="0">
                <a:solidFill>
                  <a:schemeClr val="accent1">
                    <a:lumMod val="75000"/>
                  </a:schemeClr>
                </a:solidFill>
              </a:rPr>
              <a:t>English Oral </a:t>
            </a:r>
            <a:r>
              <a:rPr lang="en-US" smtClean="0">
                <a:solidFill>
                  <a:schemeClr val="accent1">
                    <a:lumMod val="75000"/>
                  </a:schemeClr>
                </a:solidFill>
              </a:rPr>
              <a:t>Language Development</a:t>
            </a:r>
            <a:endParaRPr lang="en-US">
              <a:solidFill>
                <a:schemeClr val="accent1">
                  <a:lumMod val="75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9</a:t>
            </a:fld>
            <a:endParaRPr lang="en-US" dirty="0"/>
          </a:p>
        </p:txBody>
      </p:sp>
      <p:sp>
        <p:nvSpPr>
          <p:cNvPr id="4" name="Content Placeholder 3"/>
          <p:cNvSpPr>
            <a:spLocks noGrp="1"/>
          </p:cNvSpPr>
          <p:nvPr>
            <p:ph sz="quarter" idx="1"/>
          </p:nvPr>
        </p:nvSpPr>
        <p:spPr/>
        <p:txBody>
          <a:bodyPr/>
          <a:lstStyle/>
          <a:p>
            <a:r>
              <a:rPr lang="en-US" dirty="0" smtClean="0"/>
              <a:t>First, all Project LIFT schools are implementing </a:t>
            </a:r>
            <a:r>
              <a:rPr lang="en-US" b="1" i="1" dirty="0" smtClean="0"/>
              <a:t>Language for Learning</a:t>
            </a:r>
            <a:r>
              <a:rPr lang="en-US" i="1" dirty="0" smtClean="0"/>
              <a:t> </a:t>
            </a:r>
            <a:r>
              <a:rPr lang="en-US" dirty="0" smtClean="0"/>
              <a:t>as a core program for oral language development.  </a:t>
            </a:r>
          </a:p>
          <a:p>
            <a:r>
              <a:rPr lang="en-US" dirty="0" smtClean="0"/>
              <a:t>The Program starts in ECE and goes through either Grade 1 or Grade 2.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605" y="3848100"/>
            <a:ext cx="3815443" cy="2921199"/>
          </a:xfrm>
          <a:prstGeom prst="rect">
            <a:avLst/>
          </a:prstGeom>
          <a:ln>
            <a:solidFill>
              <a:schemeClr val="accent1"/>
            </a:solidFill>
          </a:ln>
        </p:spPr>
      </p:pic>
    </p:spTree>
    <p:extLst>
      <p:ext uri="{BB962C8B-B14F-4D97-AF65-F5344CB8AC3E}">
        <p14:creationId xmlns:p14="http://schemas.microsoft.com/office/powerpoint/2010/main" val="1118770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22">
      <a:dk1>
        <a:srgbClr val="2F2B20"/>
      </a:dk1>
      <a:lt1>
        <a:srgbClr val="FFFFFF"/>
      </a:lt1>
      <a:dk2>
        <a:srgbClr val="FEFFF6"/>
      </a:dk2>
      <a:lt2>
        <a:srgbClr val="DFDCB7"/>
      </a:lt2>
      <a:accent1>
        <a:srgbClr val="5BA7A5"/>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19948</TotalTime>
  <Words>3091</Words>
  <Application>Microsoft Macintosh PowerPoint</Application>
  <PresentationFormat>On-screen Show (4:3)</PresentationFormat>
  <Paragraphs>290</Paragraphs>
  <Slides>36</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Calibri</vt:lpstr>
      <vt:lpstr>Courier New</vt:lpstr>
      <vt:lpstr>Tw Cen MT</vt:lpstr>
      <vt:lpstr>Wingdings</vt:lpstr>
      <vt:lpstr>Wingdings 2</vt:lpstr>
      <vt:lpstr>Median</vt:lpstr>
      <vt:lpstr>Oral Language Development, Early Reading skills, and English Language Learners</vt:lpstr>
      <vt:lpstr>Goals of Part 2</vt:lpstr>
      <vt:lpstr>PowerPoint Presentation</vt:lpstr>
      <vt:lpstr>Effective Literacy and English Language Instruction for English Learners in the Elementary Grades</vt:lpstr>
      <vt:lpstr>Teaching Academic Content and Literacy to English Learners in Elementary and Middle School</vt:lpstr>
      <vt:lpstr>At what age should academic language instruction begin?</vt:lpstr>
      <vt:lpstr>Oral Language is Made Up of Five Components</vt:lpstr>
      <vt:lpstr>What can we do to develop vocabulary and oral language development?  </vt:lpstr>
      <vt:lpstr>English Oral Language Development</vt:lpstr>
      <vt:lpstr>English Oral Language Development</vt:lpstr>
      <vt:lpstr>Strategies for English Oral Language Development</vt:lpstr>
      <vt:lpstr>1. Create a Language-Centered Learning Environment </vt:lpstr>
      <vt:lpstr>1. Create a Language-Centered Learning Environment </vt:lpstr>
      <vt:lpstr>2.  Develop Children’s Listening Skills</vt:lpstr>
      <vt:lpstr>2.  Develop Children’s Listening Skills</vt:lpstr>
      <vt:lpstr>2.  Develop Children’s Listening Skills</vt:lpstr>
      <vt:lpstr>3.  Teach Conversational Skills</vt:lpstr>
      <vt:lpstr>3.  Teach Conversational Skills</vt:lpstr>
      <vt:lpstr>4.  Expand Conceptual Knowledge and Vocabulary</vt:lpstr>
      <vt:lpstr>4.  Some Instructional Strategies that Support Conceptual Knowledge and Vocabulary</vt:lpstr>
      <vt:lpstr>Direct, Explicit Instruction of Vocabulary Words  </vt:lpstr>
      <vt:lpstr>Interactive Read Alouds</vt:lpstr>
      <vt:lpstr>Wordless Picture Books</vt:lpstr>
      <vt:lpstr>4.  Other Instructional Strategies that Support Conceptual Knowledge and Vocabulary</vt:lpstr>
      <vt:lpstr>Total Physical Response (TPR)</vt:lpstr>
      <vt:lpstr>Total Physical Response (TPR)</vt:lpstr>
      <vt:lpstr>Practice Activity for Total Physical Response (TPR)</vt:lpstr>
      <vt:lpstr>Music and Song Activities to Build Oral Language</vt:lpstr>
      <vt:lpstr>Music and Song Activities to Build     Oral Language</vt:lpstr>
      <vt:lpstr>Language/Sentence Frames</vt:lpstr>
      <vt:lpstr>Language/Sentence Frames</vt:lpstr>
      <vt:lpstr>Many different types of sentence frames depending upon what is being taught.   </vt:lpstr>
      <vt:lpstr>Many different types of sentence frames depending upon what is being taught.   </vt:lpstr>
      <vt:lpstr>Language/Sentence Frames</vt:lpstr>
      <vt:lpstr>Language/Sentence Frames</vt:lpstr>
      <vt:lpstr>Other</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Comprehension instruction</dc:title>
  <dc:creator>Elizabeth Jankowski</dc:creator>
  <cp:lastModifiedBy>Elizabeth Jankowski</cp:lastModifiedBy>
  <cp:revision>126</cp:revision>
  <dcterms:created xsi:type="dcterms:W3CDTF">2015-08-31T17:57:04Z</dcterms:created>
  <dcterms:modified xsi:type="dcterms:W3CDTF">2016-08-31T04:13:35Z</dcterms:modified>
</cp:coreProperties>
</file>