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26"/>
  </p:notesMasterIdLst>
  <p:handoutMasterIdLst>
    <p:handoutMasterId r:id="rId27"/>
  </p:handoutMasterIdLst>
  <p:sldIdLst>
    <p:sldId id="256" r:id="rId2"/>
    <p:sldId id="750" r:id="rId3"/>
    <p:sldId id="751" r:id="rId4"/>
    <p:sldId id="752" r:id="rId5"/>
    <p:sldId id="754" r:id="rId6"/>
    <p:sldId id="755" r:id="rId7"/>
    <p:sldId id="756" r:id="rId8"/>
    <p:sldId id="757" r:id="rId9"/>
    <p:sldId id="773" r:id="rId10"/>
    <p:sldId id="759" r:id="rId11"/>
    <p:sldId id="760" r:id="rId12"/>
    <p:sldId id="761" r:id="rId13"/>
    <p:sldId id="762" r:id="rId14"/>
    <p:sldId id="774" r:id="rId15"/>
    <p:sldId id="764" r:id="rId16"/>
    <p:sldId id="765" r:id="rId17"/>
    <p:sldId id="766" r:id="rId18"/>
    <p:sldId id="767" r:id="rId19"/>
    <p:sldId id="768" r:id="rId20"/>
    <p:sldId id="769" r:id="rId21"/>
    <p:sldId id="770" r:id="rId22"/>
    <p:sldId id="771" r:id="rId23"/>
    <p:sldId id="772" r:id="rId24"/>
    <p:sldId id="748" r:id="rId25"/>
  </p:sldIdLst>
  <p:sldSz cx="9144000" cy="6858000" type="screen4x3"/>
  <p:notesSz cx="90805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66FF"/>
    <a:srgbClr val="F2F6A8"/>
    <a:srgbClr val="C0C0C0"/>
    <a:srgbClr val="FF0000"/>
    <a:srgbClr val="EB67E2"/>
    <a:srgbClr val="FCFC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60" autoAdjust="0"/>
    <p:restoredTop sz="68153" autoAdjust="0"/>
  </p:normalViewPr>
  <p:slideViewPr>
    <p:cSldViewPr>
      <p:cViewPr>
        <p:scale>
          <a:sx n="67" d="100"/>
          <a:sy n="67" d="100"/>
        </p:scale>
        <p:origin x="1584"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1" d="100"/>
          <a:sy n="81" d="100"/>
        </p:scale>
        <p:origin x="-1640" y="-104"/>
      </p:cViewPr>
      <p:guideLst>
        <p:guide orient="horz" pos="2160"/>
        <p:guide pos="28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02" name="Rectangle 2"/>
          <p:cNvSpPr>
            <a:spLocks noGrp="1" noChangeArrowheads="1"/>
          </p:cNvSpPr>
          <p:nvPr>
            <p:ph type="hdr" sz="quarter"/>
          </p:nvPr>
        </p:nvSpPr>
        <p:spPr bwMode="auto">
          <a:xfrm>
            <a:off x="0" y="0"/>
            <a:ext cx="3935413" cy="3429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60803" name="Rectangle 3"/>
          <p:cNvSpPr>
            <a:spLocks noGrp="1" noChangeArrowheads="1"/>
          </p:cNvSpPr>
          <p:nvPr>
            <p:ph type="dt" sz="quarter" idx="1"/>
          </p:nvPr>
        </p:nvSpPr>
        <p:spPr bwMode="auto">
          <a:xfrm>
            <a:off x="5143500" y="0"/>
            <a:ext cx="3935413" cy="3429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60804" name="Rectangle 4"/>
          <p:cNvSpPr>
            <a:spLocks noGrp="1" noChangeArrowheads="1"/>
          </p:cNvSpPr>
          <p:nvPr>
            <p:ph type="ftr" sz="quarter" idx="2"/>
          </p:nvPr>
        </p:nvSpPr>
        <p:spPr bwMode="auto">
          <a:xfrm>
            <a:off x="0" y="6513513"/>
            <a:ext cx="3935413" cy="3429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60805" name="Rectangle 5"/>
          <p:cNvSpPr>
            <a:spLocks noGrp="1" noChangeArrowheads="1"/>
          </p:cNvSpPr>
          <p:nvPr>
            <p:ph type="sldNum" sz="quarter" idx="3"/>
          </p:nvPr>
        </p:nvSpPr>
        <p:spPr bwMode="auto">
          <a:xfrm>
            <a:off x="5143500" y="6513513"/>
            <a:ext cx="3935413" cy="3429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AE25F8D-32BD-0B4E-8A49-872697EB9156}" type="slidenum">
              <a:rPr lang="en-US"/>
              <a:pPr/>
              <a:t>‹#›</a:t>
            </a:fld>
            <a:endParaRPr lang="en-US" dirty="0"/>
          </a:p>
        </p:txBody>
      </p:sp>
    </p:spTree>
    <p:extLst>
      <p:ext uri="{BB962C8B-B14F-4D97-AF65-F5344CB8AC3E}">
        <p14:creationId xmlns:p14="http://schemas.microsoft.com/office/powerpoint/2010/main" val="39464718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935413" cy="3429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27651" name="Rectangle 3"/>
          <p:cNvSpPr>
            <a:spLocks noGrp="1" noChangeArrowheads="1"/>
          </p:cNvSpPr>
          <p:nvPr>
            <p:ph type="dt" idx="1"/>
          </p:nvPr>
        </p:nvSpPr>
        <p:spPr bwMode="auto">
          <a:xfrm>
            <a:off x="5143500" y="0"/>
            <a:ext cx="3935413" cy="3429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27652" name="Rectangle 4"/>
          <p:cNvSpPr>
            <a:spLocks noGrp="1" noRot="1" noChangeAspect="1" noChangeArrowheads="1" noTextEdit="1"/>
          </p:cNvSpPr>
          <p:nvPr>
            <p:ph type="sldImg" idx="2"/>
          </p:nvPr>
        </p:nvSpPr>
        <p:spPr bwMode="auto">
          <a:xfrm>
            <a:off x="282575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7653" name="Rectangle 5"/>
          <p:cNvSpPr>
            <a:spLocks noGrp="1" noChangeArrowheads="1"/>
          </p:cNvSpPr>
          <p:nvPr>
            <p:ph type="body" sz="quarter" idx="3"/>
          </p:nvPr>
        </p:nvSpPr>
        <p:spPr bwMode="auto">
          <a:xfrm>
            <a:off x="908050" y="3257550"/>
            <a:ext cx="7264400" cy="30861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54" name="Rectangle 6"/>
          <p:cNvSpPr>
            <a:spLocks noGrp="1" noChangeArrowheads="1"/>
          </p:cNvSpPr>
          <p:nvPr>
            <p:ph type="ftr" sz="quarter" idx="4"/>
          </p:nvPr>
        </p:nvSpPr>
        <p:spPr bwMode="auto">
          <a:xfrm>
            <a:off x="0" y="6513513"/>
            <a:ext cx="3935413" cy="3429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27655" name="Rectangle 7"/>
          <p:cNvSpPr>
            <a:spLocks noGrp="1" noChangeArrowheads="1"/>
          </p:cNvSpPr>
          <p:nvPr>
            <p:ph type="sldNum" sz="quarter" idx="5"/>
          </p:nvPr>
        </p:nvSpPr>
        <p:spPr bwMode="auto">
          <a:xfrm>
            <a:off x="5143500" y="6513513"/>
            <a:ext cx="3935413" cy="342900"/>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7F9A351-0A7A-BC4F-B299-47D55685FB74}" type="slidenum">
              <a:rPr lang="en-US"/>
              <a:pPr/>
              <a:t>‹#›</a:t>
            </a:fld>
            <a:endParaRPr lang="en-US" dirty="0"/>
          </a:p>
        </p:txBody>
      </p:sp>
    </p:spTree>
    <p:extLst>
      <p:ext uri="{BB962C8B-B14F-4D97-AF65-F5344CB8AC3E}">
        <p14:creationId xmlns:p14="http://schemas.microsoft.com/office/powerpoint/2010/main" val="655303846"/>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presentation focuses on the overall most effective strategies for instruction in general.  Teachers in all grade levels should be using instruction that includes these features in order for students to gain the most from classroom instruction.  </a:t>
            </a:r>
          </a:p>
          <a:p>
            <a:endParaRPr lang="en-US" baseline="0" dirty="0" smtClean="0"/>
          </a:p>
          <a:p>
            <a:r>
              <a:rPr lang="en-US" baseline="0" dirty="0" smtClean="0"/>
              <a:t>Remember that you can go at your own pace, or you can view the overview with a group of other teachers to talk about what is presented.  </a:t>
            </a:r>
          </a:p>
          <a:p>
            <a:endParaRPr lang="en-US" baseline="0" dirty="0" smtClean="0"/>
          </a:p>
        </p:txBody>
      </p:sp>
      <p:sp>
        <p:nvSpPr>
          <p:cNvPr id="4" name="Slide Number Placeholder 3"/>
          <p:cNvSpPr>
            <a:spLocks noGrp="1"/>
          </p:cNvSpPr>
          <p:nvPr>
            <p:ph type="sldNum" sz="quarter" idx="10"/>
          </p:nvPr>
        </p:nvSpPr>
        <p:spPr/>
        <p:txBody>
          <a:bodyPr/>
          <a:lstStyle/>
          <a:p>
            <a:fld id="{F7F9A351-0A7A-BC4F-B299-47D55685FB74}" type="slidenum">
              <a:rPr lang="en-US" smtClean="0"/>
              <a:pPr/>
              <a:t>1</a:t>
            </a:fld>
            <a:endParaRPr lang="en-US" dirty="0"/>
          </a:p>
        </p:txBody>
      </p:sp>
    </p:spTree>
    <p:extLst>
      <p:ext uri="{BB962C8B-B14F-4D97-AF65-F5344CB8AC3E}">
        <p14:creationId xmlns:p14="http://schemas.microsoft.com/office/powerpoint/2010/main" val="2342342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t>In order to deliver instruction effectively, teachers must present the information in ways that will engage students. Here are some ways to make that happen: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t>First, and</a:t>
            </a:r>
            <a:r>
              <a:rPr lang="en-US" altLang="en-US" sz="1200" baseline="0" dirty="0" smtClean="0"/>
              <a:t> this is extremely important, </a:t>
            </a:r>
            <a:r>
              <a:rPr lang="en-US" altLang="en-US" sz="1200" dirty="0" smtClean="0"/>
              <a:t>moving through a lesson at a quick and upbeat pace will increase student on-task behavior and reduce off-task behavior. In order for this to happen, teacher must be totally prepared for the lesson by planning ahead of time.  This will require the time needed after school to plan lessons</a:t>
            </a:r>
            <a:r>
              <a:rPr lang="en-US" altLang="en-US" sz="1200" baseline="0" dirty="0" smtClean="0"/>
              <a:t> in detail.  That way, a teacher can move from task to task without having to constantly stop to think about what to do next.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sz="120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baseline="0" dirty="0" smtClean="0"/>
              <a:t>Relatedly, teachers should make transitions from activity to activity quickly and not waste time.  For example, if moving from teacher-led instruction in front of the room to independently working in desks, students should not be wasting time hunting for pencils, sharpening pencils or talking with others.  Teachers should also be prepared to move from activity to activity, making transitions quickly by being prepared.  A great deal of instructional time can be wasted daily if students are not taught to make transitions quickly or teachers are not prepared.  </a:t>
            </a:r>
            <a:endParaRPr lang="en-US" alt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t>Teachers should keep</a:t>
            </a:r>
            <a:r>
              <a:rPr lang="en-US" altLang="en-US" sz="1200" baseline="0" dirty="0" smtClean="0"/>
              <a:t> in close proximity to students.  That is, the teacher should not keep sitting up front during the lesson.  He or she should be moving around the classroom during instruction and making eye contact with students. </a:t>
            </a:r>
            <a:r>
              <a:rPr lang="en-US" sz="1200" b="0" i="0" kern="1200" dirty="0" smtClean="0">
                <a:solidFill>
                  <a:schemeClr val="tx1"/>
                </a:solidFill>
                <a:effectLst/>
                <a:latin typeface="Arial" charset="0"/>
                <a:ea typeface="ＭＳ Ｐゴシック" charset="0"/>
                <a:cs typeface="+mn-cs"/>
              </a:rPr>
              <a:t>Often, all it takes for students to self-correct their behavior, improve their focus, actively engage on a task, or enhance their outcome is their teacher to be physically close to them.</a:t>
            </a:r>
            <a:endParaRPr lang="en-US" alt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dirty="0" smtClean="0"/>
              <a:t>Next, if a</a:t>
            </a:r>
            <a:r>
              <a:rPr lang="en-US" altLang="en-US" sz="1200" baseline="0" dirty="0" smtClean="0"/>
              <a:t> student is showing off-task behavior, this should be dealt with quickly and then the teacher should move on with the lesson.  If the teacher spends too much time correcting the behavior, the pace and flow of the lesson will be lost.  By dealing with behavior proactively ahead of time – such as setting expectations for behavior and ensuring these are enforced consistently – less class time will need to be used for behavior difficulties.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sz="120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baseline="0" dirty="0" smtClean="0"/>
              <a:t>Finally, teachers should teach with enthusiasm.  This will rub off on the teachers’ students.  Students should be verbally rewarded for great effort to meet the lesson’s goals.  </a:t>
            </a:r>
            <a:r>
              <a:rPr lang="en-US" altLang="en-US" dirty="0" smtClean="0">
                <a:latin typeface="Times New Roman" charset="0"/>
              </a:rPr>
              <a:t>When teachers give specific positive praise, students are able to better understand exactly what they are doing that is correct and what needs changing.  </a:t>
            </a:r>
            <a:endParaRPr lang="en-US" altLang="en-US" sz="120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sz="120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sz="1200" baseline="0" dirty="0" smtClean="0"/>
              <a:t>By consistently following these recommendations, teachers have students that are highly engaged in a teacher’s daily instruction.  These are also good teacher behaviors to look for when evaluating teachers’ performance in the classroom.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10</a:t>
            </a:fld>
            <a:endParaRPr lang="en-US" dirty="0"/>
          </a:p>
        </p:txBody>
      </p:sp>
    </p:spTree>
    <p:extLst>
      <p:ext uri="{BB962C8B-B14F-4D97-AF65-F5344CB8AC3E}">
        <p14:creationId xmlns:p14="http://schemas.microsoft.com/office/powerpoint/2010/main" val="1956995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8FF479-1F97-D345-8492-7651B6445CB7}" type="slidenum">
              <a:rPr lang="en-US"/>
              <a:pPr/>
              <a:t>11</a:t>
            </a:fld>
            <a:endParaRPr lang="en-US" dirty="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pPr eaLnBrk="1" hangingPunct="1"/>
            <a:r>
              <a:rPr lang="en-US" altLang="en-US" dirty="0" smtClean="0"/>
              <a:t>Just</a:t>
            </a:r>
            <a:r>
              <a:rPr lang="en-US" altLang="en-US" baseline="0" dirty="0" smtClean="0"/>
              <a:t> like every other skill we would want a student to perform, learning new skills in reading takes much practice.  Teachers are responsible for making sure this practice is built into lesson plans.  For example, </a:t>
            </a:r>
            <a:r>
              <a:rPr lang="en-US" altLang="en-US" sz="1200" b="0" i="0" kern="1200" baseline="0" dirty="0" smtClean="0">
                <a:solidFill>
                  <a:schemeClr val="tx1"/>
                </a:solidFill>
                <a:effectLst/>
                <a:latin typeface="Arial" charset="0"/>
                <a:ea typeface="ＭＳ Ｐゴシック" charset="0"/>
                <a:cs typeface="+mn-cs"/>
              </a:rPr>
              <a:t>some s</a:t>
            </a:r>
            <a:r>
              <a:rPr lang="en-US" sz="1200" b="0" i="0" kern="1200" dirty="0" smtClean="0">
                <a:solidFill>
                  <a:schemeClr val="tx1"/>
                </a:solidFill>
                <a:effectLst/>
                <a:latin typeface="Arial" charset="0"/>
                <a:ea typeface="ＭＳ Ｐゴシック" charset="0"/>
                <a:cs typeface="+mn-cs"/>
              </a:rPr>
              <a:t>tudies suggest that most learners need between 5-16 encounters with a vocabulary</a:t>
            </a:r>
            <a:r>
              <a:rPr lang="en-US" sz="1200" b="0" i="0" kern="1200" baseline="0" dirty="0" smtClean="0">
                <a:solidFill>
                  <a:schemeClr val="tx1"/>
                </a:solidFill>
                <a:effectLst/>
                <a:latin typeface="Arial" charset="0"/>
                <a:ea typeface="ＭＳ Ｐゴシック" charset="0"/>
                <a:cs typeface="+mn-cs"/>
              </a:rPr>
              <a:t> </a:t>
            </a:r>
            <a:r>
              <a:rPr lang="en-US" sz="1200" b="0" i="0" kern="1200" dirty="0" smtClean="0">
                <a:solidFill>
                  <a:schemeClr val="tx1"/>
                </a:solidFill>
                <a:effectLst/>
                <a:latin typeface="Arial" charset="0"/>
                <a:ea typeface="ＭＳ Ｐゴシック" charset="0"/>
                <a:cs typeface="+mn-cs"/>
              </a:rPr>
              <a:t>word in order to retain it (Nation, 1990; </a:t>
            </a:r>
            <a:r>
              <a:rPr lang="en-US" sz="1200" b="0" i="0" kern="1200" dirty="0" err="1" smtClean="0">
                <a:solidFill>
                  <a:schemeClr val="tx1"/>
                </a:solidFill>
                <a:effectLst/>
                <a:latin typeface="Arial" charset="0"/>
                <a:ea typeface="ＭＳ Ｐゴシック" charset="0"/>
                <a:cs typeface="+mn-cs"/>
              </a:rPr>
              <a:t>Waring</a:t>
            </a:r>
            <a:r>
              <a:rPr lang="en-US" sz="1200" b="0" i="0" kern="1200" dirty="0" smtClean="0">
                <a:solidFill>
                  <a:schemeClr val="tx1"/>
                </a:solidFill>
                <a:effectLst/>
                <a:latin typeface="Arial" charset="0"/>
                <a:ea typeface="ＭＳ Ｐゴシック" charset="0"/>
                <a:cs typeface="+mn-cs"/>
              </a:rPr>
              <a:t>, 2002).  Other studies show that some students can read a word only once to recognize it again with greater speed; others need 20 or more exposures. The average child needs between four and 14 exposures to automatize the recognition of a new word</a:t>
            </a:r>
            <a:r>
              <a:rPr lang="en-US" sz="1200" b="0" i="0" kern="1200" baseline="0" dirty="0" smtClean="0">
                <a:solidFill>
                  <a:schemeClr val="tx1"/>
                </a:solidFill>
                <a:effectLst/>
                <a:latin typeface="Arial" charset="0"/>
                <a:ea typeface="ＭＳ Ｐゴシック" charset="0"/>
                <a:cs typeface="+mn-cs"/>
              </a:rPr>
              <a:t> (Reading Rockets).  </a:t>
            </a:r>
          </a:p>
          <a:p>
            <a:pPr eaLnBrk="1" hangingPunct="1"/>
            <a:endParaRPr lang="en-US" altLang="en-US" sz="1200" b="0" i="0" kern="1200" baseline="0" dirty="0" smtClean="0">
              <a:solidFill>
                <a:schemeClr val="tx1"/>
              </a:solidFill>
              <a:effectLst/>
              <a:latin typeface="Arial" charset="0"/>
              <a:ea typeface="ＭＳ Ｐゴシック" charset="0"/>
              <a:cs typeface="+mn-cs"/>
            </a:endParaRPr>
          </a:p>
          <a:p>
            <a:pPr eaLnBrk="1" hangingPunct="1"/>
            <a:endParaRPr lang="en-US" altLang="en-US" dirty="0"/>
          </a:p>
        </p:txBody>
      </p:sp>
    </p:spTree>
    <p:extLst>
      <p:ext uri="{BB962C8B-B14F-4D97-AF65-F5344CB8AC3E}">
        <p14:creationId xmlns:p14="http://schemas.microsoft.com/office/powerpoint/2010/main" val="2086010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way of looking at the idea of multiple opportunities to practice is shown</a:t>
            </a:r>
            <a:r>
              <a:rPr lang="en-US" baseline="0" dirty="0" smtClean="0"/>
              <a:t> on the screen.  A researcher at Florida State University uses the term “</a:t>
            </a:r>
            <a:r>
              <a:rPr lang="en-US" baseline="0" dirty="0" err="1" smtClean="0"/>
              <a:t>Pii</a:t>
            </a:r>
            <a:r>
              <a:rPr lang="en-US" baseline="0" dirty="0" smtClean="0"/>
              <a:t>” to represent a practice opportunity.  </a:t>
            </a:r>
            <a:r>
              <a:rPr lang="en-US" baseline="0" dirty="0" err="1" smtClean="0"/>
              <a:t>Pii</a:t>
            </a:r>
            <a:r>
              <a:rPr lang="en-US" baseline="0" dirty="0" smtClean="0"/>
              <a:t> stands for Personal Instructional Interaction.  The idea is that the more opportunities to correctly practice a skill during a minute, the more opportunities the student will have during an hour’s worth of instructional time.  The more correct practice opportunities a student has within an hour’s time, the more he or she will have during one day of school.  The more skills are learned in a day, the more skills are learned during a school year.  </a:t>
            </a:r>
          </a:p>
          <a:p>
            <a:endParaRPr lang="en-US" baseline="0" dirty="0" smtClean="0"/>
          </a:p>
          <a:p>
            <a:r>
              <a:rPr lang="en-US" baseline="0" dirty="0" smtClean="0"/>
              <a:t>The opposite can be said as well.  The less opportunities for practice during each instructional minute will ultimately result in less skills learned during a school year.  </a:t>
            </a:r>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12</a:t>
            </a:fld>
            <a:endParaRPr lang="en-US" dirty="0"/>
          </a:p>
        </p:txBody>
      </p:sp>
    </p:spTree>
    <p:extLst>
      <p:ext uri="{BB962C8B-B14F-4D97-AF65-F5344CB8AC3E}">
        <p14:creationId xmlns:p14="http://schemas.microsoft.com/office/powerpoint/2010/main" val="1775404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FC653-3A53-E643-9948-732F4903BDB1}" type="slidenum">
              <a:rPr lang="en-US"/>
              <a:pPr/>
              <a:t>13</a:t>
            </a:fld>
            <a:endParaRPr lang="en-US" dirty="0"/>
          </a:p>
        </p:txBody>
      </p:sp>
      <p:sp>
        <p:nvSpPr>
          <p:cNvPr id="163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3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a:t>One of the best ways to provide multiple opportunities to practice a skill is to use group responses. Consider the difference between a lesson where the teacher always calls on individuals to respond </a:t>
            </a:r>
            <a:r>
              <a:rPr lang="en-US" dirty="0" smtClean="0"/>
              <a:t>versus </a:t>
            </a:r>
            <a:r>
              <a:rPr lang="en-US" dirty="0"/>
              <a:t>a lesson that consists </a:t>
            </a:r>
            <a:r>
              <a:rPr lang="en-US" dirty="0" smtClean="0"/>
              <a:t>mainly </a:t>
            </a:r>
            <a:r>
              <a:rPr lang="en-US" dirty="0"/>
              <a:t>of group responses. </a:t>
            </a:r>
            <a:r>
              <a:rPr lang="en-US" dirty="0" smtClean="0">
                <a:ea typeface="ＭＳ Ｐゴシック" charset="0"/>
                <a:cs typeface="ＭＳ Ｐゴシック" charset="0"/>
              </a:rPr>
              <a:t>For example, in a class of 25 students, a set of 10 questions could provide for 10 individual responses and leave the other 15 students with considerable unengaged time during the lesson.  On the other hand, group responses to 10 questions provide every student the opportunity to respond with feedback from the teacher. All students are able to practice all skills, rather than teacher-selected individual students.  </a:t>
            </a:r>
          </a:p>
          <a:p>
            <a:endParaRPr lang="en-US" dirty="0" smtClean="0">
              <a:ea typeface="ＭＳ Ｐゴシック" charset="0"/>
              <a:cs typeface="ＭＳ Ｐゴシック" charset="0"/>
            </a:endParaRPr>
          </a:p>
          <a:p>
            <a:r>
              <a:rPr lang="en-US" dirty="0" smtClean="0">
                <a:ea typeface="ＭＳ Ｐゴシック" charset="0"/>
                <a:cs typeface="ＭＳ Ｐゴシック" charset="0"/>
              </a:rPr>
              <a:t>Group responses also allow teachers to monitor a number of student</a:t>
            </a:r>
            <a:r>
              <a:rPr lang="en-US" baseline="0" dirty="0" smtClean="0">
                <a:ea typeface="ＭＳ Ｐゴシック" charset="0"/>
                <a:cs typeface="ＭＳ Ｐゴシック" charset="0"/>
              </a:rPr>
              <a:t> responses so that learning can be confirmed or students who do need more help can be identified.  </a:t>
            </a:r>
            <a:endParaRPr lang="en-US" dirty="0" smtClean="0">
              <a:ea typeface="ＭＳ Ｐゴシック" charset="0"/>
              <a:cs typeface="ＭＳ Ｐゴシック" charset="0"/>
            </a:endParaRPr>
          </a:p>
          <a:p>
            <a:pPr eaLnBrk="1" hangingPunct="1"/>
            <a:endParaRPr lang="en-US" dirty="0" smtClean="0">
              <a:ea typeface="ＭＳ Ｐゴシック" charset="0"/>
              <a:cs typeface="ＭＳ Ｐゴシック" charset="0"/>
            </a:endParaRPr>
          </a:p>
          <a:p>
            <a:pPr eaLnBrk="1" hangingPunct="1"/>
            <a:r>
              <a:rPr lang="en-US" dirty="0" smtClean="0">
                <a:ea typeface="ＭＳ Ｐゴシック" charset="0"/>
                <a:cs typeface="ＭＳ Ｐゴシック" charset="0"/>
              </a:rPr>
              <a:t>When thinking about using group oral responses,</a:t>
            </a:r>
            <a:r>
              <a:rPr lang="en-US" baseline="0" dirty="0" smtClean="0">
                <a:ea typeface="ＭＳ Ｐゴシック" charset="0"/>
                <a:cs typeface="ＭＳ Ｐゴシック" charset="0"/>
              </a:rPr>
              <a:t> keep in min that o</a:t>
            </a:r>
            <a:r>
              <a:rPr lang="en-US" dirty="0" smtClean="0">
                <a:ea typeface="ＭＳ Ｐゴシック" charset="0"/>
                <a:cs typeface="ＭＳ Ｐゴシック" charset="0"/>
              </a:rPr>
              <a:t>ral group responses require some kind of signal from the teacher so students will answer in unison.  Otherwise, lower performing students may not have sufficient think time to formulate their response or will learn to echo the responses of other students. </a:t>
            </a:r>
          </a:p>
          <a:p>
            <a:pPr eaLnBrk="1" hangingPunct="1"/>
            <a:endParaRPr lang="en-US" dirty="0" smtClean="0">
              <a:ea typeface="ＭＳ Ｐゴシック" charset="0"/>
              <a:cs typeface="ＭＳ Ｐゴシック" charset="0"/>
            </a:endParaRPr>
          </a:p>
          <a:p>
            <a:pPr eaLnBrk="1" hangingPunct="1"/>
            <a:r>
              <a:rPr lang="en-US" dirty="0" smtClean="0">
                <a:ea typeface="ＭＳ Ｐゴシック" charset="0"/>
                <a:cs typeface="ＭＳ Ｐゴシック" charset="0"/>
              </a:rPr>
              <a:t>Teachers then follow group responses with a small number of individual turns in order to confirm mastery for specific students.</a:t>
            </a:r>
          </a:p>
          <a:p>
            <a:endParaRPr lang="en-US" dirty="0"/>
          </a:p>
        </p:txBody>
      </p:sp>
    </p:spTree>
    <p:extLst>
      <p:ext uri="{BB962C8B-B14F-4D97-AF65-F5344CB8AC3E}">
        <p14:creationId xmlns:p14="http://schemas.microsoft.com/office/powerpoint/2010/main" val="1376159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F5EF2F9A-3F2F-3D41-8DCB-7C1565C33DDA}" type="slidenum">
              <a:rPr lang="en-US" altLang="en-US" sz="1200"/>
              <a:pPr/>
              <a:t>14</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This </a:t>
            </a:r>
            <a:r>
              <a:rPr lang="en-US" altLang="en-US" dirty="0"/>
              <a:t>diagram illustrates the five parts of an effective group response signal.  </a:t>
            </a:r>
            <a:r>
              <a:rPr lang="en-US" altLang="en-US" dirty="0" smtClean="0"/>
              <a:t>(Review steps</a:t>
            </a:r>
            <a:r>
              <a:rPr lang="en-US" altLang="en-US" dirty="0" smtClean="0"/>
              <a:t>)</a:t>
            </a:r>
          </a:p>
          <a:p>
            <a:pPr eaLnBrk="1" hangingPunct="1"/>
            <a:endParaRPr lang="en-US" altLang="en-US" dirty="0" smtClean="0"/>
          </a:p>
          <a:p>
            <a:pPr eaLnBrk="1" hangingPunct="1"/>
            <a:r>
              <a:rPr lang="en-US" altLang="en-US" dirty="0" smtClean="0"/>
              <a:t>You </a:t>
            </a:r>
            <a:r>
              <a:rPr lang="en-US" altLang="en-US" dirty="0"/>
              <a:t>will want to practice signals so that you become comfortable with the technique and your signals are clear and crisp. You will know if your signals are strong if your students respond together.  If some students respond too early or too late, you may be giving weak </a:t>
            </a:r>
            <a:r>
              <a:rPr lang="en-US" altLang="en-US" dirty="0" smtClean="0"/>
              <a:t>signals</a:t>
            </a:r>
            <a:r>
              <a:rPr lang="en-US" altLang="en-US" dirty="0"/>
              <a:t>.  If you are consistent about your expectations, your students will learn to respond as a group, be more engaged in the lesson and have many more opportunities to practice skills.  </a:t>
            </a:r>
          </a:p>
        </p:txBody>
      </p:sp>
    </p:spTree>
    <p:extLst>
      <p:ext uri="{BB962C8B-B14F-4D97-AF65-F5344CB8AC3E}">
        <p14:creationId xmlns:p14="http://schemas.microsoft.com/office/powerpoint/2010/main" val="1676836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6F141B9-BE87-7B48-92F8-CF31871956A7}" type="slidenum">
              <a:rPr lang="en-US"/>
              <a:pPr/>
              <a:t>15</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dirty="0" smtClean="0"/>
              <a:t>Another method of providing more opportunities to practice newly learned skills is through partner responses.  “Think-Pair-Share</a:t>
            </a:r>
            <a:r>
              <a:rPr lang="en-US" dirty="0"/>
              <a:t>” is a frequently-used partner activity.  When posing a more open-ended question, have students think for a moment and then share their answers or ideas with their partner, either verbally or in writing.  The teacher may then ask for a few </a:t>
            </a:r>
            <a:r>
              <a:rPr lang="en-US" dirty="0" smtClean="0"/>
              <a:t>partners (but certainly not all partners) </a:t>
            </a:r>
            <a:r>
              <a:rPr lang="en-US" dirty="0"/>
              <a:t>to share their ideas with the whole class, keeping all students accountable.  Teachers will want to monitor partners by circulating around the room, listening to ideas and providing support to those that need it.  </a:t>
            </a:r>
          </a:p>
          <a:p>
            <a:pPr eaLnBrk="1" hangingPunct="1"/>
            <a:endParaRPr lang="en-US" dirty="0"/>
          </a:p>
        </p:txBody>
      </p:sp>
    </p:spTree>
    <p:extLst>
      <p:ext uri="{BB962C8B-B14F-4D97-AF65-F5344CB8AC3E}">
        <p14:creationId xmlns:p14="http://schemas.microsoft.com/office/powerpoint/2010/main" val="1626482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0D9EEDC-E7A0-CE4C-808B-6B3478734CE1}" type="slidenum">
              <a:rPr lang="en-US"/>
              <a:pPr/>
              <a:t>16</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dirty="0" smtClean="0"/>
              <a:t>When </a:t>
            </a:r>
            <a:r>
              <a:rPr lang="en-US" dirty="0"/>
              <a:t>individual responses are desired, continue to present the question in a way that will engage all students. Let’s look at these two different ways of asking for an individual student response. </a:t>
            </a:r>
            <a:endParaRPr lang="en-US" dirty="0" smtClean="0"/>
          </a:p>
          <a:p>
            <a:pPr eaLnBrk="1" hangingPunct="1"/>
            <a:endParaRPr lang="en-US" dirty="0" smtClean="0"/>
          </a:p>
          <a:p>
            <a:pPr eaLnBrk="1" hangingPunct="1"/>
            <a:r>
              <a:rPr lang="en-US" dirty="0" smtClean="0"/>
              <a:t>In </a:t>
            </a:r>
            <a:r>
              <a:rPr lang="en-US" dirty="0"/>
              <a:t>this first scenario, the teacher asks a question to the class or group, gives think time, and then randomly calls on one student to respond.  The teacher may ask students to share their answer with a partner before calling on one student.  </a:t>
            </a:r>
            <a:endParaRPr lang="en-US" dirty="0" smtClean="0"/>
          </a:p>
          <a:p>
            <a:pPr eaLnBrk="1" hangingPunct="1"/>
            <a:endParaRPr lang="en-US" dirty="0"/>
          </a:p>
          <a:p>
            <a:pPr eaLnBrk="1" hangingPunct="1"/>
            <a:r>
              <a:rPr lang="en-US" dirty="0" smtClean="0"/>
              <a:t>In </a:t>
            </a:r>
            <a:r>
              <a:rPr lang="en-US" dirty="0"/>
              <a:t>this next scenario, the teacher asks a question to the class or group, students raise their hands when they have an answer, and the teacher calls on a student with their hand raised.  </a:t>
            </a:r>
          </a:p>
          <a:p>
            <a:pPr eaLnBrk="1" hangingPunct="1"/>
            <a:endParaRPr lang="en-US" dirty="0" smtClean="0"/>
          </a:p>
          <a:p>
            <a:pPr eaLnBrk="1" hangingPunct="1"/>
            <a:r>
              <a:rPr lang="en-US" dirty="0" smtClean="0"/>
              <a:t>Think </a:t>
            </a:r>
            <a:r>
              <a:rPr lang="en-US" dirty="0"/>
              <a:t>for a moment about which method engages more students and increases the likelihood that all students are practicing the skill by thinking of an answer. Share your ideas </a:t>
            </a:r>
            <a:r>
              <a:rPr lang="en-US" dirty="0" smtClean="0"/>
              <a:t>with a partner now</a:t>
            </a:r>
            <a:r>
              <a:rPr lang="en-US" dirty="0"/>
              <a:t>. (wait 5 </a:t>
            </a:r>
            <a:r>
              <a:rPr lang="en-US" dirty="0" smtClean="0"/>
              <a:t>seconds).</a:t>
            </a:r>
            <a:r>
              <a:rPr lang="en-US" baseline="0" dirty="0" smtClean="0"/>
              <a:t>  </a:t>
            </a:r>
            <a:r>
              <a:rPr lang="en-US" dirty="0" smtClean="0"/>
              <a:t>Hopefully</a:t>
            </a:r>
            <a:r>
              <a:rPr lang="en-US" dirty="0"/>
              <a:t>, you were able to see that the first scenario is more effective because all students should have been prepared to provide an answer, not just the students who raised their hands</a:t>
            </a:r>
            <a:r>
              <a:rPr lang="en-US" dirty="0" smtClean="0"/>
              <a:t>.</a:t>
            </a:r>
            <a:endParaRPr lang="en-US" dirty="0"/>
          </a:p>
        </p:txBody>
      </p:sp>
    </p:spTree>
    <p:extLst>
      <p:ext uri="{BB962C8B-B14F-4D97-AF65-F5344CB8AC3E}">
        <p14:creationId xmlns:p14="http://schemas.microsoft.com/office/powerpoint/2010/main" val="315326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17</a:t>
            </a:fld>
            <a:endParaRPr lang="en-US" dirty="0"/>
          </a:p>
        </p:txBody>
      </p:sp>
    </p:spTree>
    <p:extLst>
      <p:ext uri="{BB962C8B-B14F-4D97-AF65-F5344CB8AC3E}">
        <p14:creationId xmlns:p14="http://schemas.microsoft.com/office/powerpoint/2010/main" val="1324461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The fourth feature of effective instruction is teachers providing corrective feedback on all student responses.  Providing students with immediate feedback when acquiring new skills</a:t>
            </a:r>
            <a:r>
              <a:rPr lang="en-US" altLang="en-US" sz="1200" dirty="0" smtClean="0"/>
              <a:t> is really important for a number of reasons.  </a:t>
            </a:r>
          </a:p>
          <a:p>
            <a:pPr eaLnBrk="1" hangingPunct="1"/>
            <a:endParaRPr lang="en-US" altLang="en-US" sz="1200" dirty="0" smtClean="0"/>
          </a:p>
          <a:p>
            <a:pPr eaLnBrk="1" hangingPunct="1"/>
            <a:r>
              <a:rPr lang="en-US" altLang="en-US" sz="1200" dirty="0" smtClean="0"/>
              <a:t>First, when students make correct responses, these responses need to be affirmed.  Affirmed</a:t>
            </a:r>
            <a:r>
              <a:rPr lang="en-US" altLang="en-US" sz="1200" baseline="0" dirty="0" smtClean="0"/>
              <a:t> means to acknowledge that the students’ answer was correct. </a:t>
            </a:r>
            <a:r>
              <a:rPr lang="en-US" altLang="en-US" sz="1200" dirty="0" smtClean="0"/>
              <a:t>Affirmation of responses is especially powerful for students who require significantly more repetitions to learn something new.  Compare the quality of information students receive in this example.  Students have just been taught the definition of the word, “collaborate” as “to work together.” The teacher asks the class “What does it mean to collaborate?” The teacher hears the response, “To work together, ” but notes that some students are hesitant with their response.</a:t>
            </a:r>
          </a:p>
          <a:p>
            <a:pPr eaLnBrk="1" hangingPunct="1"/>
            <a:endParaRPr lang="en-US" altLang="en-US" sz="1200" dirty="0" smtClean="0"/>
          </a:p>
          <a:p>
            <a:pPr eaLnBrk="1" hangingPunct="1"/>
            <a:r>
              <a:rPr lang="en-US" altLang="en-US" sz="1200" dirty="0" smtClean="0"/>
              <a:t>By affirming the group response that she heard:** </a:t>
            </a:r>
            <a:r>
              <a:rPr lang="en-US" altLang="en-US" dirty="0" smtClean="0"/>
              <a:t>“Yes.  Collaborate means to work together,” she can be sure that all students have the correct information - even if they did not have a  solid response  earlier.  </a:t>
            </a:r>
          </a:p>
          <a:p>
            <a:pPr eaLnBrk="1" hangingPunct="1"/>
            <a:endParaRPr lang="en-US" altLang="en-US" dirty="0" smtClean="0"/>
          </a:p>
          <a:p>
            <a:pPr eaLnBrk="1" hangingPunct="1"/>
            <a:r>
              <a:rPr lang="en-US" altLang="en-US" dirty="0" smtClean="0"/>
              <a:t>Compare this to:</a:t>
            </a:r>
          </a:p>
          <a:p>
            <a:pPr eaLnBrk="1" hangingPunct="1"/>
            <a:r>
              <a:rPr lang="en-US" altLang="en-US" dirty="0" smtClean="0"/>
              <a:t>The non-specific </a:t>
            </a:r>
            <a:r>
              <a:rPr lang="en-US" altLang="en-US" dirty="0" err="1" smtClean="0"/>
              <a:t>reply,”Good</a:t>
            </a:r>
            <a:r>
              <a:rPr lang="en-US" altLang="en-US" dirty="0" smtClean="0"/>
              <a:t> job,”  which may leave some students unsure of the correct meaning of collaborate and would be a missed opportunity for another practice of the new vocabulary word.</a:t>
            </a:r>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18</a:t>
            </a:fld>
            <a:endParaRPr lang="en-US" dirty="0"/>
          </a:p>
        </p:txBody>
      </p:sp>
    </p:spTree>
    <p:extLst>
      <p:ext uri="{BB962C8B-B14F-4D97-AF65-F5344CB8AC3E}">
        <p14:creationId xmlns:p14="http://schemas.microsoft.com/office/powerpoint/2010/main" val="17006253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63FB32-CD4E-034F-A48E-CDBEB4CFBF5A}" type="slidenum">
              <a:rPr lang="en-US"/>
              <a:pPr/>
              <a:t>19</a:t>
            </a:fld>
            <a:endParaRPr lang="en-US" dirty="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ltLang="en-US" sz="1200" dirty="0" smtClean="0"/>
              <a:t>Affirmation of responses is especially powerful for students who require significantly more repetitions to learn something new. </a:t>
            </a:r>
            <a:r>
              <a:rPr lang="en-US" dirty="0" smtClean="0"/>
              <a:t>Affirmations </a:t>
            </a:r>
            <a:r>
              <a:rPr lang="en-US" dirty="0"/>
              <a:t>are helpful for those students who made a mistake the first time that the teacher didn’t catch. Now, they are hearing the right answer. Also, provides another opportunity for all students to hear the answer</a:t>
            </a:r>
            <a:r>
              <a:rPr lang="en-US" dirty="0" smtClean="0"/>
              <a:t>.</a:t>
            </a:r>
          </a:p>
          <a:p>
            <a:endParaRPr lang="en-US" dirty="0" smtClean="0"/>
          </a:p>
          <a:p>
            <a:r>
              <a:rPr lang="en-US" dirty="0" smtClean="0"/>
              <a:t>Affirmations should also be specific.  For example, when pointing to the letter a and asking for its sound, the students answer</a:t>
            </a:r>
            <a:r>
              <a:rPr lang="en-US" baseline="0" dirty="0" smtClean="0"/>
              <a:t> correctly with /</a:t>
            </a:r>
            <a:r>
              <a:rPr lang="en-US" baseline="0" dirty="0" err="1" smtClean="0"/>
              <a:t>i</a:t>
            </a:r>
            <a:r>
              <a:rPr lang="en-US" baseline="0" dirty="0" smtClean="0"/>
              <a:t>/.  To affirm, the teacher simply says, “Yes, /</a:t>
            </a:r>
            <a:r>
              <a:rPr lang="en-US" baseline="0" dirty="0" err="1" smtClean="0"/>
              <a:t>iiiii</a:t>
            </a:r>
            <a:r>
              <a:rPr lang="en-US" baseline="0" dirty="0" smtClean="0"/>
              <a:t>/.”  Similarly, you point to the word boat, and the group responds with </a:t>
            </a:r>
            <a:r>
              <a:rPr lang="en-US" baseline="0" dirty="0" err="1" smtClean="0"/>
              <a:t>boal</a:t>
            </a:r>
            <a:r>
              <a:rPr lang="en-US" baseline="0" dirty="0" smtClean="0"/>
              <a:t>.  Your affirmation would be, “Yes, that word is boat.”  </a:t>
            </a:r>
          </a:p>
          <a:p>
            <a:endParaRPr lang="en-US" baseline="0" dirty="0" smtClean="0"/>
          </a:p>
          <a:p>
            <a:r>
              <a:rPr lang="en-US" baseline="0" dirty="0" smtClean="0"/>
              <a:t>Finally, suppose you asked a student to tell what the fox was doing in a story the students were reading.  The student answers correctly, and your affirmation is, “Right.  The fox was trying to come up with a plan to trick the hen.”  This way all students can hear the correct answer in case it was missed by others.  </a:t>
            </a:r>
            <a:endParaRPr lang="en-US" dirty="0"/>
          </a:p>
        </p:txBody>
      </p:sp>
    </p:spTree>
    <p:extLst>
      <p:ext uri="{BB962C8B-B14F-4D97-AF65-F5344CB8AC3E}">
        <p14:creationId xmlns:p14="http://schemas.microsoft.com/office/powerpoint/2010/main" val="1272318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FD403B68-8E04-C842-A438-786D6D6105B5}" type="slidenum">
              <a:rPr lang="en-US" sz="1200"/>
              <a:pPr/>
              <a:t>2</a:t>
            </a:fld>
            <a:endParaRPr lang="en-US" sz="1200"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z="1400" dirty="0" smtClean="0">
                <a:ea typeface="ＭＳ Ｐゴシック" charset="0"/>
                <a:cs typeface="ＭＳ Ｐゴシック" charset="0"/>
              </a:rPr>
              <a:t>A lot </a:t>
            </a:r>
            <a:r>
              <a:rPr lang="en-US" sz="1400" dirty="0">
                <a:ea typeface="ＭＳ Ｐゴシック" charset="0"/>
                <a:cs typeface="ＭＳ Ｐゴシック" charset="0"/>
              </a:rPr>
              <a:t>of the research on educational practices and their effectiveness with students involves actually observing teachers and what they do in their classrooms to </a:t>
            </a:r>
            <a:r>
              <a:rPr lang="en-US" sz="1400" dirty="0" smtClean="0">
                <a:ea typeface="ＭＳ Ｐゴシック" charset="0"/>
                <a:cs typeface="ＭＳ Ｐゴシック" charset="0"/>
              </a:rPr>
              <a:t>improve learning</a:t>
            </a:r>
            <a:r>
              <a:rPr lang="en-US" sz="1400" dirty="0">
                <a:ea typeface="ＭＳ Ｐゴシック" charset="0"/>
                <a:cs typeface="ＭＳ Ｐゴシック" charset="0"/>
              </a:rPr>
              <a:t>. Across successful classrooms, certain teacher </a:t>
            </a:r>
            <a:r>
              <a:rPr lang="en-US" sz="1400" dirty="0" smtClean="0">
                <a:ea typeface="ＭＳ Ｐゴシック" charset="0"/>
                <a:cs typeface="ＭＳ Ｐゴシック" charset="0"/>
              </a:rPr>
              <a:t>instructional characteristics </a:t>
            </a:r>
            <a:r>
              <a:rPr lang="en-US" sz="1400" dirty="0">
                <a:ea typeface="ＭＳ Ｐゴシック" charset="0"/>
                <a:cs typeface="ＭＳ Ｐゴシック" charset="0"/>
              </a:rPr>
              <a:t>are consistently present, and therefore considered to be effective. Teachers can learn to </a:t>
            </a:r>
            <a:r>
              <a:rPr lang="en-US" sz="1400" dirty="0" smtClean="0">
                <a:ea typeface="ＭＳ Ｐゴシック" charset="0"/>
                <a:cs typeface="ＭＳ Ｐゴシック" charset="0"/>
              </a:rPr>
              <a:t>build </a:t>
            </a:r>
            <a:r>
              <a:rPr lang="en-US" sz="1400" dirty="0">
                <a:ea typeface="ＭＳ Ｐゴシック" charset="0"/>
                <a:cs typeface="ＭＳ Ｐゴシック" charset="0"/>
              </a:rPr>
              <a:t>these features into their daily instruction to help all students be more successful. Without strong instructional delivery, even the use of </a:t>
            </a:r>
            <a:r>
              <a:rPr lang="en-US" sz="1400" dirty="0" smtClean="0">
                <a:ea typeface="ＭＳ Ｐゴシック" charset="0"/>
                <a:cs typeface="ＭＳ Ｐゴシック" charset="0"/>
              </a:rPr>
              <a:t>the best </a:t>
            </a:r>
            <a:r>
              <a:rPr lang="en-US" sz="1400" dirty="0">
                <a:ea typeface="ＭＳ Ｐゴシック" charset="0"/>
                <a:cs typeface="ＭＳ Ｐゴシック" charset="0"/>
              </a:rPr>
              <a:t>programs is unlikely to result in students receiving the instruction they need to reach important reading </a:t>
            </a:r>
            <a:r>
              <a:rPr lang="en-US" sz="1400" dirty="0" smtClean="0">
                <a:ea typeface="ＭＳ Ｐゴシック" charset="0"/>
                <a:cs typeface="ＭＳ Ｐゴシック" charset="0"/>
              </a:rPr>
              <a:t>goals.</a:t>
            </a:r>
          </a:p>
          <a:p>
            <a:pPr eaLnBrk="1" hangingPunct="1"/>
            <a:endParaRPr lang="en-US" sz="1400" dirty="0">
              <a:ea typeface="ＭＳ Ｐゴシック" charset="0"/>
              <a:cs typeface="ＭＳ Ｐゴシック" charset="0"/>
            </a:endParaRPr>
          </a:p>
          <a:p>
            <a:pPr eaLnBrk="1" hangingPunct="1"/>
            <a:r>
              <a:rPr lang="en-US" sz="1400" dirty="0">
                <a:ea typeface="ＭＳ Ｐゴシック" charset="0"/>
                <a:cs typeface="ＭＳ Ｐゴシック" charset="0"/>
              </a:rPr>
              <a:t>**Effective teacher delivery then, is more about the quality of teaching and </a:t>
            </a:r>
            <a:r>
              <a:rPr lang="en-US" sz="1400" dirty="0" smtClean="0">
                <a:ea typeface="ＭＳ Ｐゴシック" charset="0"/>
                <a:cs typeface="ＭＳ Ｐゴシック" charset="0"/>
              </a:rPr>
              <a:t>the</a:t>
            </a:r>
            <a:r>
              <a:rPr lang="en-US" sz="1400" baseline="0" dirty="0" smtClean="0">
                <a:ea typeface="ＭＳ Ｐゴシック" charset="0"/>
                <a:cs typeface="ＭＳ Ｐゴシック" charset="0"/>
              </a:rPr>
              <a:t> type of interactions teachers have with their students</a:t>
            </a:r>
            <a:r>
              <a:rPr lang="en-US" sz="1400" dirty="0" smtClean="0">
                <a:ea typeface="ＭＳ Ｐゴシック" charset="0"/>
                <a:cs typeface="ＭＳ Ｐゴシック" charset="0"/>
              </a:rPr>
              <a:t>. These </a:t>
            </a:r>
            <a:r>
              <a:rPr lang="en-US" sz="1400" dirty="0">
                <a:ea typeface="ＭＳ Ｐゴシック" charset="0"/>
                <a:cs typeface="ＭＳ Ｐゴシック" charset="0"/>
              </a:rPr>
              <a:t>methods for delivering the content to students must, of course, </a:t>
            </a:r>
            <a:r>
              <a:rPr lang="en-US" sz="1400" dirty="0" smtClean="0">
                <a:ea typeface="ＭＳ Ｐゴシック" charset="0"/>
                <a:cs typeface="ＭＳ Ｐゴシック" charset="0"/>
              </a:rPr>
              <a:t>be </a:t>
            </a:r>
            <a:r>
              <a:rPr lang="en-US" sz="1400" dirty="0">
                <a:ea typeface="ＭＳ Ｐゴシック" charset="0"/>
                <a:cs typeface="ＭＳ Ｐゴシック" charset="0"/>
              </a:rPr>
              <a:t>in </a:t>
            </a:r>
            <a:r>
              <a:rPr lang="en-US" sz="1400" dirty="0" smtClean="0">
                <a:ea typeface="ＭＳ Ｐゴシック" charset="0"/>
                <a:cs typeface="ＭＳ Ｐゴシック" charset="0"/>
              </a:rPr>
              <a:t>combination </a:t>
            </a:r>
            <a:r>
              <a:rPr lang="en-US" sz="1400" dirty="0">
                <a:ea typeface="ＭＳ Ｐゴシック" charset="0"/>
                <a:cs typeface="ＭＳ Ｐゴシック" charset="0"/>
              </a:rPr>
              <a:t>with high quality curriculum materials. </a:t>
            </a:r>
          </a:p>
          <a:p>
            <a:pPr eaLnBrk="1" hangingPunct="1"/>
            <a:endParaRPr lang="en-US" sz="1400" dirty="0">
              <a:ea typeface="ＭＳ Ｐゴシック" charset="0"/>
              <a:cs typeface="ＭＳ Ｐゴシック" charset="0"/>
            </a:endParaRPr>
          </a:p>
        </p:txBody>
      </p:sp>
    </p:spTree>
    <p:extLst>
      <p:ext uri="{BB962C8B-B14F-4D97-AF65-F5344CB8AC3E}">
        <p14:creationId xmlns:p14="http://schemas.microsoft.com/office/powerpoint/2010/main" val="9307960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47FCB35-9F90-9E4D-85D0-54A7151C7C21}" type="slidenum">
              <a:rPr lang="en-US"/>
              <a:pPr/>
              <a:t>20</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dirty="0" smtClean="0"/>
              <a:t>Teachers </a:t>
            </a:r>
            <a:r>
              <a:rPr lang="en-US" dirty="0"/>
              <a:t>must correct response errors in a neutral and supportive tone.   </a:t>
            </a:r>
          </a:p>
          <a:p>
            <a:pPr eaLnBrk="1" hangingPunct="1"/>
            <a:r>
              <a:rPr lang="en-US" dirty="0"/>
              <a:t>For example, during a group reading of a list of words, the teacher hears an incorrect word.  She stops, models the correct response and the task is repeated in a neutral tone with all students, not just the student who made the error.</a:t>
            </a:r>
          </a:p>
          <a:p>
            <a:pPr eaLnBrk="1" hangingPunct="1"/>
            <a:endParaRPr lang="en-US" dirty="0" smtClean="0"/>
          </a:p>
          <a:p>
            <a:pPr eaLnBrk="1" hangingPunct="1"/>
            <a:r>
              <a:rPr lang="en-US" dirty="0" smtClean="0"/>
              <a:t>That </a:t>
            </a:r>
            <a:r>
              <a:rPr lang="en-US" dirty="0"/>
              <a:t>word is </a:t>
            </a:r>
            <a:r>
              <a:rPr lang="en-US" i="1" dirty="0" smtClean="0"/>
              <a:t>where</a:t>
            </a:r>
            <a:r>
              <a:rPr lang="en-US" dirty="0" smtClean="0"/>
              <a:t>.” </a:t>
            </a:r>
            <a:endParaRPr lang="en-US" dirty="0"/>
          </a:p>
          <a:p>
            <a:pPr eaLnBrk="1" hangingPunct="1"/>
            <a:r>
              <a:rPr lang="en-US" dirty="0" smtClean="0"/>
              <a:t>Everybody</a:t>
            </a:r>
            <a:r>
              <a:rPr lang="en-US" dirty="0"/>
              <a:t>, what word?” </a:t>
            </a:r>
          </a:p>
          <a:p>
            <a:pPr eaLnBrk="1" hangingPunct="1"/>
            <a:r>
              <a:rPr lang="en-US" dirty="0" smtClean="0"/>
              <a:t>Go </a:t>
            </a:r>
            <a:r>
              <a:rPr lang="en-US" dirty="0"/>
              <a:t>back to the top of the list. Let’s see if we can get the whole list correct this time.” </a:t>
            </a:r>
          </a:p>
          <a:p>
            <a:pPr eaLnBrk="1" hangingPunct="1"/>
            <a:r>
              <a:rPr lang="en-US" dirty="0"/>
              <a:t>Having students go back to the top of the list serves as a delayed test, to ensure the skill is now learned. Additionally, teachers will want to make note of difficult words and provide additional practice later in the lesson,  at another time of day and/or as a review on </a:t>
            </a:r>
            <a:r>
              <a:rPr lang="en-US" dirty="0" smtClean="0"/>
              <a:t>following </a:t>
            </a:r>
            <a:r>
              <a:rPr lang="en-US" dirty="0"/>
              <a:t>days. </a:t>
            </a:r>
          </a:p>
          <a:p>
            <a:pPr eaLnBrk="1" hangingPunct="1"/>
            <a:endParaRPr lang="en-US" dirty="0"/>
          </a:p>
          <a:p>
            <a:pPr eaLnBrk="1" hangingPunct="1"/>
            <a:r>
              <a:rPr lang="en-US" dirty="0" smtClean="0"/>
              <a:t>Now</a:t>
            </a:r>
            <a:r>
              <a:rPr lang="en-US" baseline="0" dirty="0" smtClean="0"/>
              <a:t> c</a:t>
            </a:r>
            <a:r>
              <a:rPr lang="en-US" dirty="0" smtClean="0"/>
              <a:t>ompare </a:t>
            </a:r>
            <a:r>
              <a:rPr lang="en-US" dirty="0"/>
              <a:t>this error correction to one that singles out the student who made the error.</a:t>
            </a:r>
          </a:p>
          <a:p>
            <a:pPr eaLnBrk="1" hangingPunct="1"/>
            <a:r>
              <a:rPr lang="en-US" dirty="0"/>
              <a:t>“</a:t>
            </a:r>
            <a:r>
              <a:rPr lang="en-US" dirty="0" smtClean="0"/>
              <a:t>John, </a:t>
            </a:r>
            <a:r>
              <a:rPr lang="en-US" dirty="0"/>
              <a:t>that word is </a:t>
            </a:r>
            <a:r>
              <a:rPr lang="en-US" i="1" dirty="0"/>
              <a:t>together</a:t>
            </a:r>
            <a:r>
              <a:rPr lang="en-US" dirty="0"/>
              <a:t>. What word, </a:t>
            </a:r>
            <a:r>
              <a:rPr lang="en-US" dirty="0" smtClean="0"/>
              <a:t>John? </a:t>
            </a:r>
            <a:r>
              <a:rPr lang="en-US" dirty="0"/>
              <a:t>Everybody needs to start over.”</a:t>
            </a:r>
          </a:p>
          <a:p>
            <a:pPr eaLnBrk="1" hangingPunct="1"/>
            <a:r>
              <a:rPr lang="en-US" dirty="0"/>
              <a:t> Instead of providing another practice opportunity for all, the one student is likely embarrassed and may be reluctant to respond in the future. Chances are, if one student had difficulty with the word, others may have as well.</a:t>
            </a:r>
          </a:p>
          <a:p>
            <a:pPr eaLnBrk="1" hangingPunct="1"/>
            <a:endParaRPr lang="en-US" dirty="0"/>
          </a:p>
        </p:txBody>
      </p:sp>
    </p:spTree>
    <p:extLst>
      <p:ext uri="{BB962C8B-B14F-4D97-AF65-F5344CB8AC3E}">
        <p14:creationId xmlns:p14="http://schemas.microsoft.com/office/powerpoint/2010/main" val="1206799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DA0193-0C32-054B-82E4-6D6F6BBE35D3}" type="slidenum">
              <a:rPr lang="en-US"/>
              <a:pPr/>
              <a:t>21</a:t>
            </a:fld>
            <a:endParaRPr lang="en-US" dirty="0"/>
          </a:p>
        </p:txBody>
      </p:sp>
      <p:sp>
        <p:nvSpPr>
          <p:cNvPr id="327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Teachers need to make sure all errors that students make are corrected.  Don’t just pick and choose errors that you are going to correct.  </a:t>
            </a:r>
          </a:p>
          <a:p>
            <a:endParaRPr lang="en-US" dirty="0" smtClean="0"/>
          </a:p>
          <a:p>
            <a:r>
              <a:rPr lang="en-US" dirty="0" smtClean="0"/>
              <a:t>If errors are left uncorrected, the student will assume the answer</a:t>
            </a:r>
            <a:r>
              <a:rPr lang="en-US" baseline="0" dirty="0" smtClean="0"/>
              <a:t> they gave is correct.  They will then continue to repeat these errors which are then committed to memory.  </a:t>
            </a:r>
            <a:endParaRPr lang="en-US" dirty="0"/>
          </a:p>
        </p:txBody>
      </p:sp>
    </p:spTree>
    <p:extLst>
      <p:ext uri="{BB962C8B-B14F-4D97-AF65-F5344CB8AC3E}">
        <p14:creationId xmlns:p14="http://schemas.microsoft.com/office/powerpoint/2010/main" val="14372994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71080CB7-A9EB-7F44-B0EA-07EA266E6AD4}" type="slidenum">
              <a:rPr lang="en-US"/>
              <a:pPr/>
              <a:t>22</a:t>
            </a:fld>
            <a:endParaRPr 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dirty="0" smtClean="0"/>
              <a:t>In summary, by providing consistent error correction, teachers will ensure student mastery of new skills and strategies and decreases</a:t>
            </a:r>
            <a:r>
              <a:rPr lang="en-US" baseline="0" dirty="0" smtClean="0"/>
              <a:t> the likelihood the the same error will be continually repeated.  </a:t>
            </a:r>
          </a:p>
          <a:p>
            <a:pPr eaLnBrk="1" hangingPunct="1"/>
            <a:endParaRPr lang="en-US" baseline="0" dirty="0" smtClean="0"/>
          </a:p>
          <a:p>
            <a:pPr eaLnBrk="1" hangingPunct="1"/>
            <a:r>
              <a:rPr lang="en-US" baseline="0" dirty="0" smtClean="0"/>
              <a:t>K</a:t>
            </a:r>
            <a:r>
              <a:rPr lang="en-US" dirty="0" smtClean="0"/>
              <a:t>nowing </a:t>
            </a:r>
            <a:r>
              <a:rPr lang="en-US" dirty="0"/>
              <a:t>how to correct student errors is one of the more difficult teaching strategies, </a:t>
            </a:r>
            <a:r>
              <a:rPr lang="en-US" dirty="0" smtClean="0"/>
              <a:t>and should be done with the appropriate tone with encouragement for the correct response provided.  </a:t>
            </a:r>
          </a:p>
          <a:p>
            <a:pPr eaLnBrk="1" hangingPunct="1"/>
            <a:endParaRPr lang="en-US" dirty="0" smtClean="0"/>
          </a:p>
          <a:p>
            <a:pPr eaLnBrk="1" hangingPunct="1"/>
            <a:r>
              <a:rPr lang="en-US" dirty="0" smtClean="0"/>
              <a:t>As </a:t>
            </a:r>
            <a:r>
              <a:rPr lang="en-US" dirty="0"/>
              <a:t>you become more skilled in listening to your students’ responses and more aware of their performance, you will also become more skilled in anticipating where errors may occur and giving </a:t>
            </a:r>
            <a:r>
              <a:rPr lang="en-US" dirty="0" smtClean="0"/>
              <a:t>important and consistent  </a:t>
            </a:r>
            <a:r>
              <a:rPr lang="en-US" dirty="0"/>
              <a:t>feedback on learning.  Keeping these key points in mind will ensure that your students are mastering skills and concepts at each step of your instruction.</a:t>
            </a:r>
          </a:p>
          <a:p>
            <a:pPr eaLnBrk="1" hangingPunct="1"/>
            <a:endParaRPr lang="en-US" dirty="0"/>
          </a:p>
        </p:txBody>
      </p:sp>
    </p:spTree>
    <p:extLst>
      <p:ext uri="{BB962C8B-B14F-4D97-AF65-F5344CB8AC3E}">
        <p14:creationId xmlns:p14="http://schemas.microsoft.com/office/powerpoint/2010/main" val="1863515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D4365AA3-F806-044F-8CB7-3B4561C4A0A2}" type="slidenum">
              <a:rPr lang="en-US" sz="1200"/>
              <a:pPr/>
              <a:t>23</a:t>
            </a:fld>
            <a:endParaRPr lang="en-US" sz="1200"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ea typeface="ＭＳ Ｐゴシック" charset="0"/>
                <a:cs typeface="ＭＳ Ｐゴシック" charset="0"/>
              </a:rPr>
              <a:t>The fifth and final feature of instruction we will discuss in this module is ensuring students actively engaged and on task during independent work.  We often ask students to perform practice activities during</a:t>
            </a:r>
            <a:r>
              <a:rPr lang="en-US" baseline="0" dirty="0" smtClean="0">
                <a:ea typeface="ＭＳ Ｐゴシック" charset="0"/>
                <a:cs typeface="ＭＳ Ｐゴシック" charset="0"/>
              </a:rPr>
              <a:t> and after instruction.  We need to make sure this independent time is used wisely and that </a:t>
            </a:r>
            <a:endParaRPr lang="en-US" dirty="0" smtClean="0">
              <a:ea typeface="ＭＳ Ｐゴシック" charset="0"/>
              <a:cs typeface="ＭＳ Ｐゴシック" charset="0"/>
            </a:endParaRPr>
          </a:p>
          <a:p>
            <a:pPr eaLnBrk="1" hangingPunct="1"/>
            <a:endParaRPr lang="en-US" dirty="0" smtClean="0">
              <a:ea typeface="ＭＳ Ｐゴシック" charset="0"/>
              <a:cs typeface="ＭＳ Ｐゴシック" charset="0"/>
            </a:endParaRPr>
          </a:p>
          <a:p>
            <a:pPr eaLnBrk="1" hangingPunct="1"/>
            <a:r>
              <a:rPr lang="en-US" dirty="0" smtClean="0">
                <a:ea typeface="ＭＳ Ｐゴシック" charset="0"/>
                <a:cs typeface="ＭＳ Ｐゴシック" charset="0"/>
              </a:rPr>
              <a:t>Establishing </a:t>
            </a:r>
            <a:r>
              <a:rPr lang="en-US" dirty="0">
                <a:ea typeface="ＭＳ Ｐゴシック" charset="0"/>
                <a:cs typeface="ＭＳ Ｐゴシック" charset="0"/>
              </a:rPr>
              <a:t>routines for independent work time is essential for students to be productive.  Just as in teaching a new academic skill, the routines must be modeled and practiced.  Teachers need to show students where materials are kept, where to place completed assignments, how to get help when needed, what to do when their assignment is completed, and what the procedures are for getting drinks of water, using the restrooms, and sharpening pencils.  Physically demonstrating what these behaviors look like and don</a:t>
            </a:r>
            <a:r>
              <a:rPr lang="ja-JP" altLang="en-US" dirty="0">
                <a:ea typeface="ＭＳ Ｐゴシック" charset="0"/>
                <a:cs typeface="ＭＳ Ｐゴシック" charset="0"/>
              </a:rPr>
              <a:t>’</a:t>
            </a:r>
            <a:r>
              <a:rPr lang="en-US" dirty="0">
                <a:ea typeface="ＭＳ Ｐゴシック" charset="0"/>
                <a:cs typeface="ＭＳ Ｐゴシック" charset="0"/>
              </a:rPr>
              <a:t>t look like can be both powerful and entertaining. If these routines are not established and consistently reinforced, independent work time can become </a:t>
            </a:r>
            <a:r>
              <a:rPr lang="en-US" dirty="0" smtClean="0">
                <a:ea typeface="ＭＳ Ｐゴシック" charset="0"/>
                <a:cs typeface="ＭＳ Ｐゴシック" charset="0"/>
              </a:rPr>
              <a:t>unproductive,</a:t>
            </a:r>
            <a:r>
              <a:rPr lang="en-US" baseline="0" dirty="0" smtClean="0">
                <a:ea typeface="ＭＳ Ｐゴシック" charset="0"/>
                <a:cs typeface="ＭＳ Ｐゴシック" charset="0"/>
              </a:rPr>
              <a:t> </a:t>
            </a:r>
            <a:r>
              <a:rPr lang="en-US" dirty="0" smtClean="0">
                <a:ea typeface="ＭＳ Ｐゴシック" charset="0"/>
                <a:cs typeface="ＭＳ Ｐゴシック" charset="0"/>
              </a:rPr>
              <a:t>disruptive and much time is wasted. </a:t>
            </a:r>
          </a:p>
          <a:p>
            <a:pPr eaLnBrk="1" hangingPunct="1"/>
            <a:endParaRPr lang="en-US" dirty="0" smtClean="0">
              <a:ea typeface="ＭＳ Ｐゴシック" charset="0"/>
              <a:cs typeface="ＭＳ Ｐゴシック"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ea typeface="ＭＳ Ｐゴシック" charset="0"/>
                <a:cs typeface="ＭＳ Ｐゴシック" charset="0"/>
              </a:rPr>
              <a:t>A key factor in keeping students engaged during independent work time is to be sure that the activities are aligned with the lesson content.  When students are given work to complete on their own, but have not been taught the content to do so, it is logical that disruptions and off-task behavior may arise. Independent practice is a critical step in the learning cycle and provides the teacher with essential information about students</a:t>
            </a:r>
            <a:r>
              <a:rPr lang="ja-JP" altLang="en-US" dirty="0" smtClean="0">
                <a:ea typeface="ＭＳ Ｐゴシック" charset="0"/>
                <a:cs typeface="ＭＳ Ｐゴシック" charset="0"/>
              </a:rPr>
              <a:t>’</a:t>
            </a:r>
            <a:r>
              <a:rPr lang="en-US" dirty="0" smtClean="0">
                <a:ea typeface="ＭＳ Ｐゴシック" charset="0"/>
                <a:cs typeface="ＭＳ Ｐゴシック" charset="0"/>
              </a:rPr>
              <a:t> mastery of skills. It is not a time for busy work or a time to have students try something brand new.</a:t>
            </a:r>
          </a:p>
          <a:p>
            <a:pPr eaLnBrk="1" hangingPunct="1"/>
            <a:endParaRPr lang="en-US" dirty="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extLst>
      <p:ext uri="{BB962C8B-B14F-4D97-AF65-F5344CB8AC3E}">
        <p14:creationId xmlns:p14="http://schemas.microsoft.com/office/powerpoint/2010/main" val="20240085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24</a:t>
            </a:fld>
            <a:endParaRPr lang="en-US" dirty="0"/>
          </a:p>
        </p:txBody>
      </p:sp>
    </p:spTree>
    <p:extLst>
      <p:ext uri="{BB962C8B-B14F-4D97-AF65-F5344CB8AC3E}">
        <p14:creationId xmlns:p14="http://schemas.microsoft.com/office/powerpoint/2010/main" val="2635581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AEBFF969-4C52-5147-B7DD-144EAD0AF421}" type="slidenum">
              <a:rPr lang="en-US" sz="1200"/>
              <a:pPr/>
              <a:t>3</a:t>
            </a:fld>
            <a:endParaRPr lang="en-US" sz="1200"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dirty="0" smtClean="0">
                <a:ea typeface="ＭＳ Ｐゴシック" charset="0"/>
                <a:cs typeface="ＭＳ Ｐゴシック" charset="0"/>
              </a:rPr>
              <a:t>These </a:t>
            </a:r>
            <a:r>
              <a:rPr lang="en-US" dirty="0">
                <a:ea typeface="ＭＳ Ｐゴシック" charset="0"/>
                <a:cs typeface="ＭＳ Ｐゴシック" charset="0"/>
              </a:rPr>
              <a:t>features of effective instruction are essential </a:t>
            </a:r>
            <a:r>
              <a:rPr lang="en-US" dirty="0" smtClean="0">
                <a:ea typeface="ＭＳ Ｐゴシック" charset="0"/>
                <a:cs typeface="ＭＳ Ｐゴシック" charset="0"/>
              </a:rPr>
              <a:t>for </a:t>
            </a:r>
            <a:r>
              <a:rPr lang="en-US" dirty="0">
                <a:ea typeface="ＭＳ Ｐゴシック" charset="0"/>
                <a:cs typeface="ＭＳ Ｐゴシック" charset="0"/>
              </a:rPr>
              <a:t>initial reading </a:t>
            </a:r>
            <a:r>
              <a:rPr lang="en-US" dirty="0" smtClean="0">
                <a:ea typeface="ＭＳ Ｐゴシック" charset="0"/>
                <a:cs typeface="ＭＳ Ｐゴシック" charset="0"/>
              </a:rPr>
              <a:t>instruction</a:t>
            </a:r>
            <a:r>
              <a:rPr lang="en-US" baseline="0" dirty="0" smtClean="0">
                <a:ea typeface="ＭＳ Ｐゴシック" charset="0"/>
                <a:cs typeface="ＭＳ Ｐゴシック" charset="0"/>
              </a:rPr>
              <a:t> </a:t>
            </a:r>
            <a:r>
              <a:rPr lang="en-US" dirty="0" smtClean="0">
                <a:ea typeface="ＭＳ Ｐゴシック" charset="0"/>
                <a:cs typeface="ＭＳ Ｐゴシック" charset="0"/>
              </a:rPr>
              <a:t>as </a:t>
            </a:r>
            <a:r>
              <a:rPr lang="en-US" dirty="0">
                <a:ea typeface="ＭＳ Ｐゴシック" charset="0"/>
                <a:cs typeface="ＭＳ Ｐゴシック" charset="0"/>
              </a:rPr>
              <a:t>students learn how to access content from texts.  </a:t>
            </a:r>
            <a:r>
              <a:rPr lang="en-US" dirty="0" smtClean="0">
                <a:ea typeface="ＭＳ Ｐゴシック" charset="0"/>
                <a:cs typeface="ＭＳ Ｐゴシック" charset="0"/>
              </a:rPr>
              <a:t>Teachers </a:t>
            </a:r>
            <a:r>
              <a:rPr lang="en-US" dirty="0">
                <a:ea typeface="ＭＳ Ｐゴシック" charset="0"/>
                <a:cs typeface="ＭＳ Ｐゴシック" charset="0"/>
              </a:rPr>
              <a:t>need </a:t>
            </a:r>
            <a:r>
              <a:rPr lang="en-US" dirty="0" smtClean="0">
                <a:ea typeface="ＭＳ Ｐゴシック" charset="0"/>
                <a:cs typeface="ＭＳ Ｐゴシック" charset="0"/>
              </a:rPr>
              <a:t>to:</a:t>
            </a:r>
          </a:p>
          <a:p>
            <a:pPr eaLnBrk="1" hangingPunct="1"/>
            <a:endParaRPr lang="en-US" dirty="0" smtClean="0">
              <a:ea typeface="ＭＳ Ｐゴシック" charset="0"/>
              <a:cs typeface="ＭＳ Ｐゴシック" charset="0"/>
            </a:endParaRPr>
          </a:p>
          <a:p>
            <a:pPr eaLnBrk="1" hangingPunct="1"/>
            <a:r>
              <a:rPr lang="en-US" dirty="0" smtClean="0">
                <a:ea typeface="ＭＳ Ｐゴシック" charset="0"/>
                <a:cs typeface="ＭＳ Ｐゴシック" charset="0"/>
              </a:rPr>
              <a:t>Always model </a:t>
            </a:r>
            <a:r>
              <a:rPr lang="en-US" dirty="0">
                <a:ea typeface="ＭＳ Ｐゴシック" charset="0"/>
                <a:cs typeface="ＭＳ Ｐゴシック" charset="0"/>
              </a:rPr>
              <a:t>new instructional </a:t>
            </a:r>
            <a:r>
              <a:rPr lang="en-US" dirty="0" smtClean="0">
                <a:ea typeface="ＭＳ Ｐゴシック" charset="0"/>
                <a:cs typeface="ＭＳ Ｐゴシック" charset="0"/>
              </a:rPr>
              <a:t>tasks</a:t>
            </a:r>
            <a:r>
              <a:rPr lang="en-US" baseline="0" dirty="0" smtClean="0">
                <a:ea typeface="ＭＳ Ｐゴシック" charset="0"/>
                <a:cs typeface="ＭＳ Ｐゴシック" charset="0"/>
              </a:rPr>
              <a:t> and skills being taught; </a:t>
            </a:r>
            <a:r>
              <a:rPr lang="en-US" dirty="0" smtClean="0">
                <a:ea typeface="ＭＳ Ｐゴシック" charset="0"/>
                <a:cs typeface="ＭＳ Ｐゴシック" charset="0"/>
              </a:rPr>
              <a:t> </a:t>
            </a:r>
          </a:p>
          <a:p>
            <a:pPr eaLnBrk="1" hangingPunct="1"/>
            <a:r>
              <a:rPr lang="en-US" dirty="0" smtClean="0">
                <a:ea typeface="ＭＳ Ｐゴシック" charset="0"/>
                <a:cs typeface="ＭＳ Ｐゴシック" charset="0"/>
              </a:rPr>
              <a:t>provide </a:t>
            </a:r>
            <a:r>
              <a:rPr lang="en-US" dirty="0">
                <a:ea typeface="ＭＳ Ｐゴシック" charset="0"/>
                <a:cs typeface="ＭＳ Ｐゴシック" charset="0"/>
              </a:rPr>
              <a:t>explicit </a:t>
            </a:r>
            <a:r>
              <a:rPr lang="en-US" dirty="0" smtClean="0">
                <a:ea typeface="ＭＳ Ｐゴシック" charset="0"/>
                <a:cs typeface="ＭＳ Ｐゴシック" charset="0"/>
              </a:rPr>
              <a:t>instruction</a:t>
            </a:r>
            <a:r>
              <a:rPr lang="en-US" baseline="0" dirty="0" smtClean="0">
                <a:ea typeface="ＭＳ Ｐゴシック" charset="0"/>
                <a:cs typeface="ＭＳ Ｐゴシック" charset="0"/>
              </a:rPr>
              <a:t> - </a:t>
            </a:r>
            <a:r>
              <a:rPr lang="en-US" dirty="0" smtClean="0">
                <a:ea typeface="ＭＳ Ｐゴシック" charset="0"/>
                <a:cs typeface="ＭＳ Ｐゴシック" charset="0"/>
              </a:rPr>
              <a:t>explicit means clear</a:t>
            </a:r>
            <a:r>
              <a:rPr lang="en-US" baseline="0" dirty="0" smtClean="0">
                <a:ea typeface="ＭＳ Ｐゴシック" charset="0"/>
                <a:cs typeface="ＭＳ Ｐゴシック" charset="0"/>
              </a:rPr>
              <a:t> and detailed instruction;</a:t>
            </a:r>
            <a:endParaRPr lang="en-US" dirty="0" smtClean="0">
              <a:ea typeface="ＭＳ Ｐゴシック" charset="0"/>
              <a:cs typeface="ＭＳ Ｐゴシック" charset="0"/>
            </a:endParaRPr>
          </a:p>
          <a:p>
            <a:pPr eaLnBrk="1" hangingPunct="1"/>
            <a:r>
              <a:rPr lang="en-US" dirty="0" smtClean="0">
                <a:ea typeface="ＭＳ Ｐゴシック" charset="0"/>
                <a:cs typeface="ＭＳ Ｐゴシック" charset="0"/>
              </a:rPr>
              <a:t>get </a:t>
            </a:r>
            <a:r>
              <a:rPr lang="en-US" dirty="0">
                <a:ea typeface="ＭＳ Ｐゴシック" charset="0"/>
                <a:cs typeface="ＭＳ Ｐゴシック" charset="0"/>
              </a:rPr>
              <a:t>students </a:t>
            </a:r>
            <a:r>
              <a:rPr lang="en-US" dirty="0" smtClean="0">
                <a:ea typeface="ＭＳ Ｐゴシック" charset="0"/>
                <a:cs typeface="ＭＳ Ｐゴシック" charset="0"/>
              </a:rPr>
              <a:t>actively involved during </a:t>
            </a:r>
            <a:r>
              <a:rPr lang="en-US" dirty="0">
                <a:ea typeface="ＭＳ Ｐゴシック" charset="0"/>
                <a:cs typeface="ＭＳ Ｐゴシック" charset="0"/>
              </a:rPr>
              <a:t>instruction and encourage their effort; </a:t>
            </a:r>
            <a:endParaRPr lang="en-US" dirty="0" smtClean="0">
              <a:ea typeface="ＭＳ Ｐゴシック" charset="0"/>
              <a:cs typeface="ＭＳ Ｐゴシック" charset="0"/>
            </a:endParaRPr>
          </a:p>
          <a:p>
            <a:pPr eaLnBrk="1" hangingPunct="1"/>
            <a:r>
              <a:rPr lang="en-US" dirty="0" smtClean="0">
                <a:ea typeface="ＭＳ Ｐゴシック" charset="0"/>
                <a:cs typeface="ＭＳ Ｐゴシック" charset="0"/>
              </a:rPr>
              <a:t>provide </a:t>
            </a:r>
            <a:r>
              <a:rPr lang="en-US" dirty="0">
                <a:ea typeface="ＭＳ Ｐゴシック" charset="0"/>
                <a:cs typeface="ＭＳ Ｐゴシック" charset="0"/>
              </a:rPr>
              <a:t>multiple opportunities for students to respond and practice new skills; </a:t>
            </a:r>
            <a:endParaRPr lang="en-US" dirty="0" smtClean="0">
              <a:ea typeface="ＭＳ Ｐゴシック" charset="0"/>
              <a:cs typeface="ＭＳ Ｐゴシック" charset="0"/>
            </a:endParaRPr>
          </a:p>
          <a:p>
            <a:pPr eaLnBrk="1" hangingPunct="1"/>
            <a:r>
              <a:rPr lang="en-US" dirty="0" smtClean="0">
                <a:ea typeface="ＭＳ Ｐゴシック" charset="0"/>
                <a:cs typeface="ＭＳ Ｐゴシック" charset="0"/>
              </a:rPr>
              <a:t>provide </a:t>
            </a:r>
            <a:r>
              <a:rPr lang="en-US" dirty="0">
                <a:ea typeface="ＭＳ Ｐゴシック" charset="0"/>
                <a:cs typeface="ＭＳ Ｐゴシック" charset="0"/>
              </a:rPr>
              <a:t>feedback and correct errors </a:t>
            </a:r>
            <a:r>
              <a:rPr lang="en-US" dirty="0" smtClean="0">
                <a:ea typeface="ＭＳ Ｐゴシック" charset="0"/>
                <a:cs typeface="ＭＳ Ｐゴシック" charset="0"/>
              </a:rPr>
              <a:t>immediately – don’t just let them go; </a:t>
            </a:r>
            <a:r>
              <a:rPr lang="en-US" dirty="0">
                <a:ea typeface="ＭＳ Ｐゴシック" charset="0"/>
                <a:cs typeface="ＭＳ Ｐゴシック" charset="0"/>
              </a:rPr>
              <a:t>and </a:t>
            </a:r>
            <a:endParaRPr lang="en-US" dirty="0" smtClean="0">
              <a:ea typeface="ＭＳ Ｐゴシック" charset="0"/>
              <a:cs typeface="ＭＳ Ｐゴシック" charset="0"/>
            </a:endParaRPr>
          </a:p>
          <a:p>
            <a:pPr eaLnBrk="1" hangingPunct="1"/>
            <a:r>
              <a:rPr lang="en-US" dirty="0" smtClean="0">
                <a:ea typeface="ＭＳ Ｐゴシック" charset="0"/>
                <a:cs typeface="ＭＳ Ｐゴシック" charset="0"/>
              </a:rPr>
              <a:t>keep </a:t>
            </a:r>
            <a:r>
              <a:rPr lang="en-US" dirty="0">
                <a:ea typeface="ＭＳ Ｐゴシック" charset="0"/>
                <a:cs typeface="ＭＳ Ｐゴシック" charset="0"/>
              </a:rPr>
              <a:t>students engaged during independent work. </a:t>
            </a:r>
            <a:r>
              <a:rPr lang="en-US" dirty="0" smtClean="0">
                <a:ea typeface="ＭＳ Ｐゴシック" charset="0"/>
                <a:cs typeface="ＭＳ Ｐゴシック" charset="0"/>
              </a:rPr>
              <a:t>This is the time to walk around, find</a:t>
            </a:r>
            <a:r>
              <a:rPr lang="en-US" baseline="0" dirty="0" smtClean="0">
                <a:ea typeface="ＭＳ Ｐゴシック" charset="0"/>
                <a:cs typeface="ＭＳ Ｐゴシック" charset="0"/>
              </a:rPr>
              <a:t> out who needs help and provide extra instruction for those who need it.  </a:t>
            </a:r>
            <a:endParaRPr lang="en-US" dirty="0" smtClean="0">
              <a:ea typeface="ＭＳ Ｐゴシック" charset="0"/>
              <a:cs typeface="ＭＳ Ｐゴシック" charset="0"/>
            </a:endParaRPr>
          </a:p>
          <a:p>
            <a:pPr eaLnBrk="1" hangingPunct="1"/>
            <a:endParaRPr lang="en-US" dirty="0" smtClean="0">
              <a:ea typeface="ＭＳ Ｐゴシック" charset="0"/>
              <a:cs typeface="ＭＳ Ｐゴシック" charset="0"/>
            </a:endParaRPr>
          </a:p>
          <a:p>
            <a:pPr eaLnBrk="1" hangingPunct="1"/>
            <a:r>
              <a:rPr lang="en-US" dirty="0" smtClean="0">
                <a:ea typeface="ＭＳ Ｐゴシック" charset="0"/>
                <a:cs typeface="ＭＳ Ｐゴシック" charset="0"/>
              </a:rPr>
              <a:t>It </a:t>
            </a:r>
            <a:r>
              <a:rPr lang="en-US" dirty="0">
                <a:ea typeface="ＭＳ Ｐゴシック" charset="0"/>
                <a:cs typeface="ＭＳ Ｐゴシック" charset="0"/>
              </a:rPr>
              <a:t>is the </a:t>
            </a:r>
            <a:r>
              <a:rPr lang="en-US" dirty="0" smtClean="0">
                <a:ea typeface="ＭＳ Ｐゴシック" charset="0"/>
                <a:cs typeface="ＭＳ Ｐゴシック" charset="0"/>
              </a:rPr>
              <a:t>combination of these features</a:t>
            </a:r>
            <a:r>
              <a:rPr lang="en-US" baseline="0" dirty="0" smtClean="0">
                <a:ea typeface="ＭＳ Ｐゴシック" charset="0"/>
                <a:cs typeface="ＭＳ Ｐゴシック" charset="0"/>
              </a:rPr>
              <a:t> of effective instruction along </a:t>
            </a:r>
            <a:r>
              <a:rPr lang="en-US" dirty="0" smtClean="0">
                <a:ea typeface="ＭＳ Ｐゴシック" charset="0"/>
                <a:cs typeface="ＭＳ Ｐゴシック" charset="0"/>
              </a:rPr>
              <a:t>with a </a:t>
            </a:r>
            <a:r>
              <a:rPr lang="en-US" dirty="0">
                <a:ea typeface="ＭＳ Ｐゴシック" charset="0"/>
                <a:cs typeface="ＭＳ Ｐゴシック" charset="0"/>
              </a:rPr>
              <a:t>strong curriculum that will increase student achievement.</a:t>
            </a:r>
          </a:p>
          <a:p>
            <a:pPr eaLnBrk="1" hangingPunct="1"/>
            <a:r>
              <a:rPr lang="en-US" dirty="0">
                <a:ea typeface="ＭＳ Ｐゴシック" charset="0"/>
                <a:cs typeface="ＭＳ Ｐゴシック" charset="0"/>
              </a:rPr>
              <a:t>Now we</a:t>
            </a:r>
            <a:r>
              <a:rPr lang="ja-JP" altLang="en-US" dirty="0">
                <a:ea typeface="ＭＳ Ｐゴシック" charset="0"/>
                <a:cs typeface="ＭＳ Ｐゴシック" charset="0"/>
              </a:rPr>
              <a:t>’</a:t>
            </a:r>
            <a:r>
              <a:rPr lang="en-US" dirty="0">
                <a:ea typeface="ＭＳ Ｐゴシック" charset="0"/>
                <a:cs typeface="ＭＳ Ｐゴシック" charset="0"/>
              </a:rPr>
              <a:t>ll look </a:t>
            </a:r>
            <a:r>
              <a:rPr lang="en-US" dirty="0" smtClean="0">
                <a:ea typeface="ＭＳ Ｐゴシック" charset="0"/>
                <a:cs typeface="ＭＳ Ｐゴシック" charset="0"/>
              </a:rPr>
              <a:t>more specifically </a:t>
            </a:r>
            <a:r>
              <a:rPr lang="en-US" dirty="0">
                <a:ea typeface="ＭＳ Ｐゴシック" charset="0"/>
                <a:cs typeface="ＭＳ Ｐゴシック" charset="0"/>
              </a:rPr>
              <a:t>at each of these features.   </a:t>
            </a:r>
            <a:endParaRPr lang="en-US" dirty="0" smtClean="0">
              <a:ea typeface="ＭＳ Ｐゴシック" charset="0"/>
              <a:cs typeface="ＭＳ Ｐゴシック" charset="0"/>
            </a:endParaRPr>
          </a:p>
          <a:p>
            <a:pPr eaLnBrk="1" hangingPunct="1"/>
            <a:endParaRPr lang="en-US" dirty="0">
              <a:ea typeface="ＭＳ Ｐゴシック" charset="0"/>
              <a:cs typeface="ＭＳ Ｐゴシック" charset="0"/>
            </a:endParaRPr>
          </a:p>
        </p:txBody>
      </p:sp>
    </p:spTree>
    <p:extLst>
      <p:ext uri="{BB962C8B-B14F-4D97-AF65-F5344CB8AC3E}">
        <p14:creationId xmlns:p14="http://schemas.microsoft.com/office/powerpoint/2010/main" val="33067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 slide states, explicit</a:t>
            </a:r>
            <a:r>
              <a:rPr lang="en-US" baseline="0" dirty="0" smtClean="0"/>
              <a:t> instruction means directly explaining and modeling a skill you want your students to learn.  You tell the students exactly what it is that you want them to learn.  Another way of putting it is you don’t want students to guess or perform a skill before you have shown them and directly taught them how to do that skill.  For example with a new vocabulary word, don’t ask student to initially guess what the word’s meaning is.  Instead, start by telling them the definition of the word and providing examples of its use.  </a:t>
            </a:r>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4</a:t>
            </a:fld>
            <a:endParaRPr lang="en-US" dirty="0"/>
          </a:p>
        </p:txBody>
      </p:sp>
    </p:spTree>
    <p:extLst>
      <p:ext uri="{BB962C8B-B14F-4D97-AF65-F5344CB8AC3E}">
        <p14:creationId xmlns:p14="http://schemas.microsoft.com/office/powerpoint/2010/main" val="1903856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way of understanding explicit instruction is to remember the “I Do It” “We Do It” and “You Do It” method of instruction.  With this procedure, the teacher first models the concept or skill being taught.  Most likely, modeling and demonstrating a skill will take place over several minutes time and not just once.  The teacher then asks the student to practice the skill together.  When the teacher feels the students are ready, he or she then asks the student to perform the skill independently.  This type of instruction can be used with harder skills such as learning a new comprehension strategy or less intensive skills such as learning and practicing a new sight word.  </a:t>
            </a:r>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5</a:t>
            </a:fld>
            <a:endParaRPr lang="en-US" dirty="0"/>
          </a:p>
        </p:txBody>
      </p:sp>
    </p:spTree>
    <p:extLst>
      <p:ext uri="{BB962C8B-B14F-4D97-AF65-F5344CB8AC3E}">
        <p14:creationId xmlns:p14="http://schemas.microsoft.com/office/powerpoint/2010/main" val="413686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D112953-52BB-5E4E-A242-DF56C80F3E69}" type="slidenum">
              <a:rPr lang="en-US"/>
              <a:pPr/>
              <a:t>6</a:t>
            </a:fld>
            <a:endParaRPr lang="en-US" dirty="0"/>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r>
              <a:rPr lang="en-US" dirty="0" smtClean="0"/>
              <a:t>Here is a very</a:t>
            </a:r>
            <a:r>
              <a:rPr lang="en-US" baseline="0" dirty="0" smtClean="0"/>
              <a:t> simple example of the I Do It, We Do It and You Do It procedure.  </a:t>
            </a:r>
          </a:p>
          <a:p>
            <a:pPr marL="228600" indent="-228600" eaLnBrk="1" hangingPunct="1"/>
            <a:endParaRPr lang="en-US" dirty="0"/>
          </a:p>
          <a:p>
            <a:pPr marL="228600" indent="-228600" eaLnBrk="1" hangingPunct="1"/>
            <a:r>
              <a:rPr lang="en-US" dirty="0" smtClean="0"/>
              <a:t>“Listen.  </a:t>
            </a:r>
            <a:r>
              <a:rPr lang="en-US" u="sng" dirty="0" smtClean="0"/>
              <a:t>I’ll</a:t>
            </a:r>
            <a:r>
              <a:rPr lang="en-US" dirty="0" smtClean="0"/>
              <a:t> </a:t>
            </a:r>
            <a:r>
              <a:rPr lang="en-US" dirty="0"/>
              <a:t>say the sounds in </a:t>
            </a:r>
            <a:r>
              <a:rPr lang="en-US" i="1" dirty="0" smtClean="0"/>
              <a:t>sat</a:t>
            </a:r>
            <a:r>
              <a:rPr lang="en-US" dirty="0" smtClean="0"/>
              <a:t> </a:t>
            </a:r>
            <a:r>
              <a:rPr lang="en-US" sz="1200" dirty="0" smtClean="0"/>
              <a:t>(pause) </a:t>
            </a:r>
            <a:r>
              <a:rPr lang="en-US" dirty="0" smtClean="0"/>
              <a:t>- m/-/</a:t>
            </a:r>
            <a:r>
              <a:rPr lang="en-US" dirty="0"/>
              <a:t>a/-/t/”</a:t>
            </a:r>
          </a:p>
          <a:p>
            <a:pPr marL="228600" indent="-228600" eaLnBrk="1" hangingPunct="1"/>
            <a:r>
              <a:rPr lang="en-US" dirty="0"/>
              <a:t>“Say the sounds in </a:t>
            </a:r>
            <a:r>
              <a:rPr lang="en-US" sz="900" dirty="0"/>
              <a:t>(pause)</a:t>
            </a:r>
            <a:r>
              <a:rPr lang="en-US" dirty="0"/>
              <a:t> </a:t>
            </a:r>
            <a:r>
              <a:rPr lang="en-US" i="1" dirty="0"/>
              <a:t>sat</a:t>
            </a:r>
            <a:r>
              <a:rPr lang="en-US" dirty="0"/>
              <a:t> </a:t>
            </a:r>
            <a:r>
              <a:rPr lang="en-US" u="sng" dirty="0"/>
              <a:t>with</a:t>
            </a:r>
            <a:r>
              <a:rPr lang="en-US" dirty="0"/>
              <a:t> me </a:t>
            </a:r>
            <a:r>
              <a:rPr lang="en-US" dirty="0" smtClean="0"/>
              <a:t>– Ready </a:t>
            </a:r>
            <a:endParaRPr lang="en-US" dirty="0"/>
          </a:p>
          <a:p>
            <a:pPr marL="228600" indent="-228600" eaLnBrk="1" hangingPunct="1"/>
            <a:r>
              <a:rPr lang="en-US" dirty="0"/>
              <a:t>      </a:t>
            </a:r>
            <a:r>
              <a:rPr lang="en-US" dirty="0" smtClean="0"/>
              <a:t>/m/-/</a:t>
            </a:r>
            <a:r>
              <a:rPr lang="en-US" dirty="0"/>
              <a:t>a/-/t/” </a:t>
            </a:r>
          </a:p>
          <a:p>
            <a:pPr marL="228600" indent="-228600" eaLnBrk="1" hangingPunct="1"/>
            <a:r>
              <a:rPr lang="en-US" dirty="0"/>
              <a:t>“</a:t>
            </a:r>
            <a:r>
              <a:rPr lang="en-US" u="sng" dirty="0"/>
              <a:t>Your turn</a:t>
            </a:r>
            <a:r>
              <a:rPr lang="en-US" dirty="0"/>
              <a:t>.  Say the sounds in </a:t>
            </a:r>
            <a:r>
              <a:rPr lang="en-US" sz="900" dirty="0"/>
              <a:t>(pause)</a:t>
            </a:r>
            <a:r>
              <a:rPr lang="en-US" dirty="0"/>
              <a:t> </a:t>
            </a:r>
            <a:r>
              <a:rPr lang="en-US" i="1" dirty="0" smtClean="0"/>
              <a:t>mat</a:t>
            </a:r>
            <a:r>
              <a:rPr lang="en-US" dirty="0"/>
              <a:t>.”</a:t>
            </a:r>
          </a:p>
          <a:p>
            <a:pPr marL="228600" indent="-228600" eaLnBrk="1" hangingPunct="1"/>
            <a:endParaRPr lang="en-US" dirty="0" smtClean="0"/>
          </a:p>
          <a:p>
            <a:pPr marL="228600" indent="-228600" eaLnBrk="1" hangingPunct="1"/>
            <a:r>
              <a:rPr lang="en-US" dirty="0" smtClean="0"/>
              <a:t>The </a:t>
            </a:r>
            <a:r>
              <a:rPr lang="en-US" dirty="0"/>
              <a:t>accuracy of student responses will help the teacher determine how to scaffold the support, fading out the modeling and guided practice, and when students are able to do the task on their own.</a:t>
            </a:r>
          </a:p>
          <a:p>
            <a:pPr marL="228600" indent="-228600" eaLnBrk="1" hangingPunct="1"/>
            <a:endParaRPr lang="en-US" dirty="0"/>
          </a:p>
        </p:txBody>
      </p:sp>
    </p:spTree>
    <p:extLst>
      <p:ext uri="{BB962C8B-B14F-4D97-AF65-F5344CB8AC3E}">
        <p14:creationId xmlns:p14="http://schemas.microsoft.com/office/powerpoint/2010/main" val="1980159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19062F-FF43-B147-8036-005B7A41C3DB}" type="slidenum">
              <a:rPr lang="en-US"/>
              <a:pPr/>
              <a:t>7</a:t>
            </a:fld>
            <a:endParaRPr lang="en-US" dirty="0"/>
          </a:p>
        </p:txBody>
      </p:sp>
      <p:sp>
        <p:nvSpPr>
          <p:cNvPr id="122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2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pPr>
              <a:lnSpc>
                <a:spcPct val="90000"/>
              </a:lnSpc>
            </a:pPr>
            <a:r>
              <a:rPr lang="en-US" sz="1200" dirty="0" smtClean="0"/>
              <a:t>When modeling tasks,</a:t>
            </a:r>
            <a:r>
              <a:rPr lang="en-US" sz="1200" baseline="0" dirty="0" smtClean="0"/>
              <a:t> often, f</a:t>
            </a:r>
            <a:r>
              <a:rPr lang="en-US" sz="1200" dirty="0" smtClean="0"/>
              <a:t>rom lesson to lesson, certain tasks are highly similar – such as the one just demonstrated. Examples are changed while the wording remains unchanged. This consistency makes it easy for students to understand what is expected of them.</a:t>
            </a:r>
          </a:p>
          <a:p>
            <a:pPr>
              <a:lnSpc>
                <a:spcPct val="90000"/>
              </a:lnSpc>
            </a:pPr>
            <a:endParaRPr lang="en-US" sz="1200" dirty="0" smtClean="0"/>
          </a:p>
          <a:p>
            <a:endParaRPr lang="en-US" dirty="0"/>
          </a:p>
        </p:txBody>
      </p:sp>
    </p:spTree>
    <p:extLst>
      <p:ext uri="{BB962C8B-B14F-4D97-AF65-F5344CB8AC3E}">
        <p14:creationId xmlns:p14="http://schemas.microsoft.com/office/powerpoint/2010/main" val="1851913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98F5CC40-64EE-A64A-ADD7-A79D693F609B}" type="slidenum">
              <a:rPr lang="en-US" sz="1200"/>
              <a:pPr/>
              <a:t>8</a:t>
            </a:fld>
            <a:endParaRPr lang="en-US" sz="1200"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lvl="1" eaLnBrk="1" hangingPunct="1">
              <a:lnSpc>
                <a:spcPct val="90000"/>
              </a:lnSpc>
            </a:pPr>
            <a:r>
              <a:rPr lang="en-US" sz="1000" dirty="0" smtClean="0">
                <a:ea typeface="ＭＳ Ｐゴシック" charset="0"/>
              </a:rPr>
              <a:t>Students </a:t>
            </a:r>
            <a:r>
              <a:rPr lang="en-US" sz="1000" dirty="0">
                <a:ea typeface="ＭＳ Ｐゴシック" charset="0"/>
              </a:rPr>
              <a:t>can learn higher level comprehension strategies such as prediction, retelling a story and </a:t>
            </a:r>
            <a:r>
              <a:rPr lang="en-US" sz="1000" dirty="0" smtClean="0">
                <a:ea typeface="ＭＳ Ｐゴシック" charset="0"/>
              </a:rPr>
              <a:t>summarizing</a:t>
            </a:r>
            <a:r>
              <a:rPr lang="en-US" sz="1000" baseline="0" dirty="0" smtClean="0">
                <a:ea typeface="ＭＳ Ｐゴシック" charset="0"/>
              </a:rPr>
              <a:t> using the same model-lead-test procedure - in other words the I Do It, We Do It, and You Do It procedure. </a:t>
            </a:r>
          </a:p>
          <a:p>
            <a:pPr lvl="1" eaLnBrk="1" hangingPunct="1">
              <a:lnSpc>
                <a:spcPct val="90000"/>
              </a:lnSpc>
            </a:pPr>
            <a:endParaRPr lang="en-US" sz="1000" dirty="0">
              <a:ea typeface="ＭＳ Ｐゴシック" charset="0"/>
            </a:endParaRPr>
          </a:p>
          <a:p>
            <a:pPr lvl="1" eaLnBrk="1" hangingPunct="1">
              <a:lnSpc>
                <a:spcPct val="90000"/>
              </a:lnSpc>
            </a:pPr>
            <a:r>
              <a:rPr lang="en-US" sz="1000" dirty="0" smtClean="0">
                <a:ea typeface="ＭＳ Ｐゴシック" charset="0"/>
              </a:rPr>
              <a:t>The </a:t>
            </a:r>
            <a:r>
              <a:rPr lang="en-US" sz="1000" dirty="0">
                <a:ea typeface="ＭＳ Ｐゴシック" charset="0"/>
              </a:rPr>
              <a:t>teacher </a:t>
            </a:r>
            <a:r>
              <a:rPr lang="en-US" sz="1000" dirty="0" smtClean="0">
                <a:ea typeface="ＭＳ Ｐゴシック" charset="0"/>
              </a:rPr>
              <a:t>first defines </a:t>
            </a:r>
            <a:r>
              <a:rPr lang="en-US" sz="1000" dirty="0">
                <a:ea typeface="ＭＳ Ｐゴシック" charset="0"/>
              </a:rPr>
              <a:t>the new </a:t>
            </a:r>
            <a:r>
              <a:rPr lang="en-US" sz="1000" dirty="0" smtClean="0">
                <a:ea typeface="ＭＳ Ｐゴシック" charset="0"/>
              </a:rPr>
              <a:t>strategy and tells how it will help the students; </a:t>
            </a:r>
          </a:p>
          <a:p>
            <a:pPr lvl="1" eaLnBrk="1" hangingPunct="1">
              <a:lnSpc>
                <a:spcPct val="90000"/>
              </a:lnSpc>
            </a:pPr>
            <a:endParaRPr lang="en-US" sz="1000" dirty="0">
              <a:ea typeface="ＭＳ Ｐゴシック" charset="0"/>
            </a:endParaRPr>
          </a:p>
          <a:p>
            <a:pPr lvl="1" eaLnBrk="1" hangingPunct="1">
              <a:lnSpc>
                <a:spcPct val="90000"/>
              </a:lnSpc>
            </a:pPr>
            <a:r>
              <a:rPr lang="en-US" sz="1000" dirty="0" smtClean="0">
                <a:ea typeface="ＭＳ Ｐゴシック" charset="0"/>
              </a:rPr>
              <a:t>The </a:t>
            </a:r>
            <a:r>
              <a:rPr lang="en-US" sz="1000" dirty="0">
                <a:ea typeface="ＭＳ Ｐゴシック" charset="0"/>
              </a:rPr>
              <a:t>strategy is modeled, using think-alouds to walk students through the steps. </a:t>
            </a:r>
            <a:r>
              <a:rPr lang="en-US" sz="1000" dirty="0" smtClean="0">
                <a:ea typeface="ＭＳ Ｐゴシック" charset="0"/>
              </a:rPr>
              <a:t> Think Alouds are discussed in more depth in the comprehension module.  As a reminder, think alouds</a:t>
            </a:r>
            <a:r>
              <a:rPr lang="en-US" sz="1000" baseline="0" dirty="0" smtClean="0">
                <a:ea typeface="ＭＳ Ｐゴシック" charset="0"/>
              </a:rPr>
              <a:t> </a:t>
            </a:r>
            <a:r>
              <a:rPr lang="en-US" sz="1200" b="0" i="0" kern="1200" dirty="0" smtClean="0">
                <a:solidFill>
                  <a:schemeClr val="tx1"/>
                </a:solidFill>
                <a:effectLst/>
                <a:latin typeface="Arial" charset="0"/>
                <a:ea typeface="ＭＳ Ｐゴシック" charset="0"/>
                <a:cs typeface="+mn-cs"/>
              </a:rPr>
              <a:t>have been described as "eavesdropping on someone's thinking." With this strategy, the teacher talks aloud while performing a strategy. Their verbalizations include what the teacher is thinking and describing things they're doing as they perform the skill. The purpose of the think-aloud strategy is to model for students how skilled readers use the strategy.  </a:t>
            </a:r>
            <a:endParaRPr lang="en-US" sz="1000" dirty="0">
              <a:ea typeface="ＭＳ Ｐゴシック" charset="0"/>
            </a:endParaRPr>
          </a:p>
          <a:p>
            <a:pPr lvl="1" eaLnBrk="1" hangingPunct="1">
              <a:lnSpc>
                <a:spcPct val="90000"/>
              </a:lnSpc>
            </a:pPr>
            <a:endParaRPr lang="en-US" sz="1000" dirty="0" smtClean="0">
              <a:ea typeface="ＭＳ Ｐゴシック" charset="0"/>
            </a:endParaRPr>
          </a:p>
          <a:p>
            <a:pPr lvl="1" eaLnBrk="1" hangingPunct="1">
              <a:lnSpc>
                <a:spcPct val="90000"/>
              </a:lnSpc>
            </a:pPr>
            <a:r>
              <a:rPr lang="en-US" sz="1000" dirty="0" smtClean="0">
                <a:ea typeface="ＭＳ Ｐゴシック" charset="0"/>
              </a:rPr>
              <a:t>Guided </a:t>
            </a:r>
            <a:r>
              <a:rPr lang="en-US" sz="1000" dirty="0">
                <a:ea typeface="ＭＳ Ｐゴシック" charset="0"/>
              </a:rPr>
              <a:t>practice is provided through additional examples, using clear, consistent language. </a:t>
            </a:r>
            <a:r>
              <a:rPr lang="en-US" sz="1000" dirty="0" smtClean="0">
                <a:ea typeface="ＭＳ Ｐゴシック" charset="0"/>
              </a:rPr>
              <a:t>The </a:t>
            </a:r>
            <a:r>
              <a:rPr lang="en-US" sz="1000" dirty="0">
                <a:ea typeface="ＭＳ Ｐゴシック" charset="0"/>
              </a:rPr>
              <a:t>teacher </a:t>
            </a:r>
            <a:r>
              <a:rPr lang="en-US" sz="1000" dirty="0" smtClean="0">
                <a:ea typeface="ＭＳ Ｐゴシック" charset="0"/>
              </a:rPr>
              <a:t>will need to determine how </a:t>
            </a:r>
            <a:r>
              <a:rPr lang="en-US" dirty="0">
                <a:ea typeface="ＭＳ Ｐゴシック" charset="0"/>
              </a:rPr>
              <a:t>much modeling and guided practice is necessary before the students can successfully apply the strategy on their own.</a:t>
            </a:r>
            <a:endParaRPr lang="en-US" sz="1000" dirty="0">
              <a:ea typeface="ＭＳ Ｐゴシック" charset="0"/>
            </a:endParaRPr>
          </a:p>
          <a:p>
            <a:pPr lvl="1" eaLnBrk="1" hangingPunct="1">
              <a:lnSpc>
                <a:spcPct val="90000"/>
              </a:lnSpc>
            </a:pPr>
            <a:endParaRPr lang="en-US" sz="1000" dirty="0" smtClean="0">
              <a:ea typeface="ＭＳ Ｐゴシック" charset="0"/>
            </a:endParaRPr>
          </a:p>
          <a:p>
            <a:pPr lvl="1" eaLnBrk="1" hangingPunct="1">
              <a:lnSpc>
                <a:spcPct val="90000"/>
              </a:lnSpc>
            </a:pPr>
            <a:r>
              <a:rPr lang="en-US" sz="1000" dirty="0" smtClean="0">
                <a:ea typeface="ＭＳ Ｐゴシック" charset="0"/>
              </a:rPr>
              <a:t>When </a:t>
            </a:r>
            <a:r>
              <a:rPr lang="en-US" sz="1000" dirty="0">
                <a:ea typeface="ＭＳ Ｐゴシック" charset="0"/>
              </a:rPr>
              <a:t>appropriate, visual prompts and/or graphic organizers may be used to clarify the process, link ideas or show relationships between key concepts. </a:t>
            </a:r>
            <a:r>
              <a:rPr lang="en-US" sz="1000" dirty="0" smtClean="0">
                <a:ea typeface="ＭＳ Ｐゴシック" charset="0"/>
              </a:rPr>
              <a:t>For example, the teacher</a:t>
            </a:r>
            <a:r>
              <a:rPr lang="en-US" sz="1000" baseline="0" dirty="0" smtClean="0">
                <a:ea typeface="ＭＳ Ｐゴシック" charset="0"/>
              </a:rPr>
              <a:t> can have the steps written on the board for students to follow.  </a:t>
            </a:r>
            <a:endParaRPr lang="en-US" sz="1000" dirty="0">
              <a:ea typeface="ＭＳ Ｐゴシック" charset="0"/>
            </a:endParaRPr>
          </a:p>
          <a:p>
            <a:pPr lvl="1" eaLnBrk="1" hangingPunct="1">
              <a:lnSpc>
                <a:spcPct val="90000"/>
              </a:lnSpc>
            </a:pPr>
            <a:endParaRPr lang="en-US" sz="1000" dirty="0" smtClean="0">
              <a:ea typeface="ＭＳ Ｐゴシック" charset="0"/>
            </a:endParaRPr>
          </a:p>
          <a:p>
            <a:pPr lvl="1" eaLnBrk="1" hangingPunct="1">
              <a:lnSpc>
                <a:spcPct val="90000"/>
              </a:lnSpc>
            </a:pPr>
            <a:r>
              <a:rPr lang="en-US" sz="1000" dirty="0" smtClean="0">
                <a:ea typeface="ＭＳ Ｐゴシック" charset="0"/>
              </a:rPr>
              <a:t>Students </a:t>
            </a:r>
            <a:r>
              <a:rPr lang="en-US" sz="1000" dirty="0">
                <a:ea typeface="ＭＳ Ｐゴシック" charset="0"/>
              </a:rPr>
              <a:t>then have the opportunity to practice the strategy on their own.</a:t>
            </a:r>
          </a:p>
          <a:p>
            <a:pPr lvl="1" eaLnBrk="1" hangingPunct="1">
              <a:lnSpc>
                <a:spcPct val="90000"/>
              </a:lnSpc>
            </a:pPr>
            <a:endParaRPr lang="en-US" sz="1000" dirty="0">
              <a:ea typeface="ＭＳ Ｐゴシック" charset="0"/>
            </a:endParaRPr>
          </a:p>
        </p:txBody>
      </p:sp>
    </p:spTree>
    <p:extLst>
      <p:ext uri="{BB962C8B-B14F-4D97-AF65-F5344CB8AC3E}">
        <p14:creationId xmlns:p14="http://schemas.microsoft.com/office/powerpoint/2010/main" val="3097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eaLnBrk="1" hangingPunct="1">
              <a:lnSpc>
                <a:spcPct val="90000"/>
              </a:lnSpc>
            </a:pPr>
            <a:r>
              <a:rPr lang="en-US" sz="1000" dirty="0" smtClean="0">
                <a:ea typeface="ＭＳ Ｐゴシック" charset="0"/>
              </a:rPr>
              <a:t>Let’s now take some time to look at explicit instruction in action with Activity</a:t>
            </a:r>
            <a:r>
              <a:rPr lang="en-US" sz="1000" baseline="0" dirty="0" smtClean="0">
                <a:ea typeface="ＭＳ Ｐゴシック" charset="0"/>
              </a:rPr>
              <a:t> #1 within this presentation.  </a:t>
            </a:r>
            <a:r>
              <a:rPr lang="en-US" sz="1000" dirty="0" smtClean="0">
                <a:ea typeface="ＭＳ Ｐゴシック" charset="0"/>
              </a:rPr>
              <a:t>Download the</a:t>
            </a:r>
            <a:r>
              <a:rPr lang="en-US" sz="1000" baseline="0" dirty="0" smtClean="0">
                <a:ea typeface="ＭＳ Ｐゴシック" charset="0"/>
              </a:rPr>
              <a:t> document entitled </a:t>
            </a:r>
            <a:r>
              <a:rPr lang="en-US" sz="1000" baseline="0" dirty="0" err="1" smtClean="0">
                <a:ea typeface="ＭＳ Ｐゴシック" charset="0"/>
              </a:rPr>
              <a:t>Activty</a:t>
            </a:r>
            <a:r>
              <a:rPr lang="en-US" sz="1000" baseline="0" dirty="0" smtClean="0">
                <a:ea typeface="ＭＳ Ｐゴシック" charset="0"/>
              </a:rPr>
              <a:t> 1 – I Do It, We Do It, You Do It and follow the directions on the sheet.  You will be </a:t>
            </a:r>
            <a:r>
              <a:rPr lang="en-US" sz="1000" dirty="0" smtClean="0">
                <a:ea typeface="ＭＳ Ｐゴシック" charset="0"/>
              </a:rPr>
              <a:t>watching Dr. Anita Archer - an inspiring and nationally known educator, author and consultant. In this 8-1/2 minute video, she is teaching a group of 1st graders how to retell a factual passage about the stages of a butterfly. As you observe the lesson, make notes as to how she incorporates these steps of explicit instruction.</a:t>
            </a:r>
            <a:r>
              <a:rPr lang="en-US" sz="1000" baseline="0" dirty="0" smtClean="0">
                <a:ea typeface="ＭＳ Ｐゴシック" charset="0"/>
              </a:rPr>
              <a:t>  Then, first individually, and then as a group, answer the questions listed on Activity #1.  </a:t>
            </a:r>
          </a:p>
          <a:p>
            <a:pPr lvl="1" eaLnBrk="1" hangingPunct="1">
              <a:lnSpc>
                <a:spcPct val="90000"/>
              </a:lnSpc>
            </a:pPr>
            <a:endParaRPr lang="en-US" sz="1000" baseline="0" dirty="0" smtClean="0">
              <a:ea typeface="ＭＳ Ｐゴシック" charset="0"/>
            </a:endParaRPr>
          </a:p>
          <a:p>
            <a:pPr lvl="1" eaLnBrk="1" hangingPunct="1">
              <a:lnSpc>
                <a:spcPct val="90000"/>
              </a:lnSpc>
            </a:pPr>
            <a:r>
              <a:rPr lang="en-US" sz="1000" baseline="0" dirty="0" smtClean="0">
                <a:ea typeface="ＭＳ Ｐゴシック" charset="0"/>
              </a:rPr>
              <a:t>When completed, move on to the next slide.  </a:t>
            </a:r>
            <a:endParaRPr lang="en-US" dirty="0" smtClean="0">
              <a:ea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F7F9A351-0A7A-BC4F-B299-47D55685FB74}" type="slidenum">
              <a:rPr lang="en-US" smtClean="0"/>
              <a:pPr/>
              <a:t>9</a:t>
            </a:fld>
            <a:endParaRPr lang="en-US" dirty="0"/>
          </a:p>
        </p:txBody>
      </p:sp>
    </p:spTree>
    <p:extLst>
      <p:ext uri="{BB962C8B-B14F-4D97-AF65-F5344CB8AC3E}">
        <p14:creationId xmlns:p14="http://schemas.microsoft.com/office/powerpoint/2010/main" val="2027659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6FC6286-5422-7F40-B0A8-6FED06B50FE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3D2D16-127C-AE4C-B791-D6715B21818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97C6DE8C-5634-9F4C-B3A0-BBD4F3B3F6E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CFB00A5-999E-F447-B8D4-FE21C0EAF589}"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9559545-E4D0-E943-8D85-BF21580F2016}"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dirty="0"/>
          </a:p>
        </p:txBody>
      </p:sp>
      <p:sp>
        <p:nvSpPr>
          <p:cNvPr id="10" name="Slide Number Placeholder 9"/>
          <p:cNvSpPr>
            <a:spLocks noGrp="1"/>
          </p:cNvSpPr>
          <p:nvPr>
            <p:ph type="sldNum" sz="quarter" idx="16"/>
          </p:nvPr>
        </p:nvSpPr>
        <p:spPr/>
        <p:txBody>
          <a:bodyPr rtlCol="0"/>
          <a:lstStyle/>
          <a:p>
            <a:fld id="{56AE8A9A-7039-2E44-8D0D-EAA1D1F2E614}"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dirty="0"/>
          </a:p>
        </p:txBody>
      </p:sp>
      <p:sp>
        <p:nvSpPr>
          <p:cNvPr id="12" name="Slide Number Placeholder 11"/>
          <p:cNvSpPr>
            <a:spLocks noGrp="1"/>
          </p:cNvSpPr>
          <p:nvPr>
            <p:ph type="sldNum" sz="quarter" idx="16"/>
          </p:nvPr>
        </p:nvSpPr>
        <p:spPr/>
        <p:txBody>
          <a:bodyPr rtlCol="0"/>
          <a:lstStyle/>
          <a:p>
            <a:fld id="{6D2D0380-C4CF-4F4E-805A-EDF42B0F0CF6}"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9BC9661-7FD8-3A44-97AC-EC3AF79C01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714070B-0E12-8B44-ABDC-CC412B2469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9E5BAD-CA12-8A4D-A69F-F71A2FAFCC99}"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4581482-77B3-1F47-A1AE-E1C792A77CEF}"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Drag picture to placeholder or click icon to add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35827AD-B661-B24C-A599-5BE5988F6D7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7239000" cy="2667000"/>
          </a:xfrm>
          <a:solidFill>
            <a:schemeClr val="bg1"/>
          </a:solidFill>
        </p:spPr>
        <p:txBody>
          <a:bodyPr>
            <a:normAutofit/>
          </a:bodyPr>
          <a:lstStyle/>
          <a:p>
            <a:pPr algn="ctr"/>
            <a:r>
              <a:rPr lang="en-US" dirty="0" smtClean="0">
                <a:solidFill>
                  <a:srgbClr val="008000"/>
                </a:solidFill>
                <a:effectLst>
                  <a:outerShdw blurRad="50800" dist="38100" dir="2700000" algn="tl" rotWithShape="0">
                    <a:srgbClr val="000000">
                      <a:alpha val="43000"/>
                    </a:srgbClr>
                  </a:outerShdw>
                </a:effectLst>
                <a:ea typeface="Helvetica" charset="0"/>
                <a:cs typeface="Helvetica" charset="0"/>
              </a:rPr>
              <a:t>Characteristics of effective instruction</a:t>
            </a:r>
            <a:br>
              <a:rPr lang="en-US" dirty="0" smtClean="0">
                <a:solidFill>
                  <a:srgbClr val="008000"/>
                </a:solidFill>
                <a:effectLst>
                  <a:outerShdw blurRad="50800" dist="38100" dir="2700000" algn="tl" rotWithShape="0">
                    <a:srgbClr val="000000">
                      <a:alpha val="43000"/>
                    </a:srgbClr>
                  </a:outerShdw>
                </a:effectLst>
                <a:ea typeface="Helvetica" charset="0"/>
                <a:cs typeface="Helvetica" charset="0"/>
              </a:rPr>
            </a:br>
            <a:endParaRPr lang="en-US" b="1" dirty="0">
              <a:solidFill>
                <a:schemeClr val="accent1"/>
              </a:solidFill>
              <a:ea typeface="Helvetica" charset="0"/>
              <a:cs typeface="Helvetica" charset="0"/>
            </a:endParaRPr>
          </a:p>
        </p:txBody>
      </p:sp>
      <p:sp>
        <p:nvSpPr>
          <p:cNvPr id="3" name="Subtitle 2"/>
          <p:cNvSpPr>
            <a:spLocks noGrp="1"/>
          </p:cNvSpPr>
          <p:nvPr>
            <p:ph type="subTitle" idx="1"/>
          </p:nvPr>
        </p:nvSpPr>
        <p:spPr>
          <a:xfrm>
            <a:off x="1447800" y="5029200"/>
            <a:ext cx="6705600" cy="685800"/>
          </a:xfrm>
        </p:spPr>
        <p:txBody>
          <a:bodyPr/>
          <a:lstStyle/>
          <a:p>
            <a:pPr algn="ctr"/>
            <a:r>
              <a:rPr lang="en-US" dirty="0" smtClean="0">
                <a:solidFill>
                  <a:srgbClr val="527E56"/>
                </a:solidFill>
                <a:latin typeface="+mj-lt"/>
                <a:ea typeface="Helvetica" charset="0"/>
                <a:cs typeface="Helvetica" charset="0"/>
              </a:rPr>
              <a:t>A Project LIFT Training Module</a:t>
            </a:r>
            <a:endParaRPr lang="en-US" dirty="0">
              <a:solidFill>
                <a:srgbClr val="527E56"/>
              </a:solidFill>
              <a:latin typeface="+mj-lt"/>
              <a:ea typeface="Helvetica" charset="0"/>
              <a:cs typeface="Helvetica" charset="0"/>
            </a:endParaRPr>
          </a:p>
        </p:txBody>
      </p:sp>
      <p:pic>
        <p:nvPicPr>
          <p:cNvPr id="5" name="Picture 4" descr="Lift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28" y="0"/>
            <a:ext cx="2352676" cy="1447800"/>
          </a:xfrm>
          <a:prstGeom prst="rect">
            <a:avLst/>
          </a:prstGeom>
        </p:spPr>
      </p:pic>
      <p:sp>
        <p:nvSpPr>
          <p:cNvPr id="6" name="Slide Number Placeholder 5"/>
          <p:cNvSpPr>
            <a:spLocks noGrp="1"/>
          </p:cNvSpPr>
          <p:nvPr>
            <p:ph type="sldNum" sz="quarter" idx="12"/>
          </p:nvPr>
        </p:nvSpPr>
        <p:spPr/>
        <p:txBody>
          <a:bodyPr/>
          <a:lstStyle/>
          <a:p>
            <a:fld id="{36FC6286-5422-7F40-B0A8-6FED06B50FE3}" type="slidenum">
              <a:rPr lang="en-US" smtClean="0">
                <a:latin typeface="+mj-lt"/>
              </a:rPr>
              <a:pPr/>
              <a:t>1</a:t>
            </a:fld>
            <a:endParaRPr lang="en-US" dirty="0">
              <a:latin typeface="+mj-lt"/>
            </a:endParaRPr>
          </a:p>
        </p:txBody>
      </p:sp>
      <p:sp>
        <p:nvSpPr>
          <p:cNvPr id="7" name="Subtitle 2"/>
          <p:cNvSpPr txBox="1">
            <a:spLocks/>
          </p:cNvSpPr>
          <p:nvPr/>
        </p:nvSpPr>
        <p:spPr>
          <a:xfrm>
            <a:off x="2365648" y="6096776"/>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endParaRPr lang="en-US" dirty="0">
              <a:solidFill>
                <a:srgbClr val="527E56"/>
              </a:solidFill>
              <a:latin typeface="+mj-lt"/>
            </a:endParaRPr>
          </a:p>
        </p:txBody>
      </p:sp>
      <p:grpSp>
        <p:nvGrpSpPr>
          <p:cNvPr id="11" name="Group 10"/>
          <p:cNvGrpSpPr/>
          <p:nvPr/>
        </p:nvGrpSpPr>
        <p:grpSpPr>
          <a:xfrm>
            <a:off x="4953000" y="152400"/>
            <a:ext cx="3962400" cy="1057585"/>
            <a:chOff x="4953000" y="152400"/>
            <a:chExt cx="3962400" cy="1057585"/>
          </a:xfrm>
        </p:grpSpPr>
        <p:pic>
          <p:nvPicPr>
            <p:cNvPr id="10" name="Picture 9" descr="Screen Shot 2014-10-01 at 12.02.4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0" y="152400"/>
              <a:ext cx="3200400" cy="749808"/>
            </a:xfrm>
            <a:prstGeom prst="rect">
              <a:avLst/>
            </a:prstGeom>
          </p:spPr>
        </p:pic>
        <p:sp>
          <p:nvSpPr>
            <p:cNvPr id="8" name="TextBox 7"/>
            <p:cNvSpPr txBox="1"/>
            <p:nvPr/>
          </p:nvSpPr>
          <p:spPr>
            <a:xfrm>
              <a:off x="4953000" y="902208"/>
              <a:ext cx="3962400" cy="307777"/>
            </a:xfrm>
            <a:prstGeom prst="rect">
              <a:avLst/>
            </a:prstGeom>
            <a:noFill/>
          </p:spPr>
          <p:txBody>
            <a:bodyPr wrap="square" rtlCol="0">
              <a:spAutoFit/>
            </a:bodyPr>
            <a:lstStyle/>
            <a:p>
              <a:pPr algn="r"/>
              <a:r>
                <a:rPr lang="en-US" sz="1400" b="1" dirty="0" smtClean="0">
                  <a:solidFill>
                    <a:schemeClr val="accent1">
                      <a:lumMod val="50000"/>
                    </a:schemeClr>
                  </a:solidFill>
                  <a:latin typeface="+mj-lt"/>
                  <a:ea typeface="Helvetica" charset="0"/>
                  <a:cs typeface="Helvetica" charset="0"/>
                </a:rPr>
                <a:t>CEQP – Center for Equity Promotion</a:t>
              </a:r>
              <a:endParaRPr lang="en-US" sz="1400" b="1" dirty="0">
                <a:solidFill>
                  <a:schemeClr val="accent1">
                    <a:lumMod val="50000"/>
                  </a:schemeClr>
                </a:solidFill>
                <a:latin typeface="+mj-lt"/>
                <a:ea typeface="Helvetica" charset="0"/>
                <a:cs typeface="Helvetica" charset="0"/>
              </a:endParaRPr>
            </a:p>
          </p:txBody>
        </p:sp>
      </p:grpSp>
      <p:sp>
        <p:nvSpPr>
          <p:cNvPr id="12" name="Subtitle 2"/>
          <p:cNvSpPr txBox="1">
            <a:spLocks/>
          </p:cNvSpPr>
          <p:nvPr/>
        </p:nvSpPr>
        <p:spPr>
          <a:xfrm>
            <a:off x="2362200" y="6096000"/>
            <a:ext cx="6705600" cy="685800"/>
          </a:xfrm>
          <a:prstGeom prst="rect">
            <a:avLst/>
          </a:prstGeom>
        </p:spPr>
        <p:txBody>
          <a:bodyPr vert="horz" anchor="ctr">
            <a:norm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r>
              <a:rPr lang="en-US" dirty="0" smtClean="0">
                <a:solidFill>
                  <a:schemeClr val="bg1"/>
                </a:solidFill>
                <a:latin typeface="+mj-lt"/>
              </a:rPr>
              <a:t>Characteristics of Instruction Module</a:t>
            </a:r>
            <a:endParaRPr lang="en-US" dirty="0">
              <a:solidFill>
                <a:schemeClr val="bg1"/>
              </a:solidFill>
              <a:latin typeface="+mj-lt"/>
            </a:endParaRPr>
          </a:p>
        </p:txBody>
      </p:sp>
      <p:pic>
        <p:nvPicPr>
          <p:cNvPr id="13" name="Picture 12" descr="Screen shot 2014-01-08 at 2.09.4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4223" y="4267200"/>
            <a:ext cx="1747895" cy="171959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533399" y="1676400"/>
            <a:ext cx="8125327" cy="4800600"/>
          </a:xfrm>
        </p:spPr>
        <p:txBody>
          <a:bodyPr>
            <a:noAutofit/>
          </a:bodyPr>
          <a:lstStyle/>
          <a:p>
            <a:pPr marL="460375" indent="-460375">
              <a:buClr>
                <a:schemeClr val="accent1"/>
              </a:buClr>
              <a:buSzPct val="80000"/>
              <a:buFont typeface="Wingdings" charset="2"/>
              <a:buChar char="q"/>
            </a:pPr>
            <a:r>
              <a:rPr lang="en-US" sz="3200" b="1" i="1" dirty="0" smtClean="0"/>
              <a:t>Pace </a:t>
            </a:r>
            <a:r>
              <a:rPr lang="en-US" sz="3200" b="1" i="1" dirty="0"/>
              <a:t>lesson </a:t>
            </a:r>
            <a:r>
              <a:rPr lang="en-US" sz="3200" dirty="0"/>
              <a:t>to maintain </a:t>
            </a:r>
            <a:r>
              <a:rPr lang="en-US" sz="3200" dirty="0" smtClean="0"/>
              <a:t>attention. Rapid pacing it often the best solution to many behavior problems.</a:t>
            </a:r>
          </a:p>
          <a:p>
            <a:pPr marL="460375" indent="-460375">
              <a:buClr>
                <a:schemeClr val="accent1"/>
              </a:buClr>
              <a:buSzPct val="80000"/>
              <a:buFont typeface="Wingdings" charset="2"/>
              <a:buChar char="q"/>
            </a:pPr>
            <a:r>
              <a:rPr lang="en-US" sz="3200" dirty="0"/>
              <a:t>Transitions quickly between </a:t>
            </a:r>
            <a:r>
              <a:rPr lang="en-US" sz="3200" dirty="0" smtClean="0"/>
              <a:t>tasks</a:t>
            </a:r>
          </a:p>
          <a:p>
            <a:pPr marL="460375" indent="-460375">
              <a:buClr>
                <a:schemeClr val="accent1"/>
              </a:buClr>
              <a:buSzPct val="80000"/>
              <a:buFont typeface="Wingdings" charset="2"/>
              <a:buChar char="q"/>
            </a:pPr>
            <a:r>
              <a:rPr lang="en-US" sz="3200" dirty="0" smtClean="0"/>
              <a:t>Keeps </a:t>
            </a:r>
            <a:r>
              <a:rPr lang="en-US" sz="3200" dirty="0"/>
              <a:t>close proximity to students</a:t>
            </a:r>
          </a:p>
          <a:p>
            <a:pPr marL="460375" indent="-460375">
              <a:buClr>
                <a:schemeClr val="accent1"/>
              </a:buClr>
              <a:buSzPct val="80000"/>
              <a:buFont typeface="Wingdings" charset="2"/>
              <a:buChar char="q"/>
            </a:pPr>
            <a:r>
              <a:rPr lang="en-US" sz="3200" dirty="0" smtClean="0"/>
              <a:t>Intervenes </a:t>
            </a:r>
            <a:r>
              <a:rPr lang="en-US" sz="3200" dirty="0"/>
              <a:t>with off-task students to maintain their </a:t>
            </a:r>
            <a:r>
              <a:rPr lang="en-US" sz="3200" dirty="0" smtClean="0"/>
              <a:t>focus</a:t>
            </a:r>
          </a:p>
          <a:p>
            <a:pPr marL="460375" indent="-460375">
              <a:buClr>
                <a:schemeClr val="accent1"/>
              </a:buClr>
              <a:buSzPct val="80000"/>
              <a:buFont typeface="Wingdings" charset="2"/>
              <a:buChar char="q"/>
            </a:pPr>
            <a:r>
              <a:rPr lang="en-US" sz="3200" dirty="0">
                <a:ea typeface="ＭＳ Ｐゴシック" charset="0"/>
                <a:cs typeface="ＭＳ Ｐゴシック" charset="0"/>
              </a:rPr>
              <a:t>Teach with </a:t>
            </a:r>
            <a:r>
              <a:rPr lang="en-US" sz="3200" dirty="0" smtClean="0">
                <a:ea typeface="ＭＳ Ｐゴシック" charset="0"/>
                <a:cs typeface="ＭＳ Ｐゴシック" charset="0"/>
              </a:rPr>
              <a:t>enthusiasm</a:t>
            </a:r>
          </a:p>
          <a:p>
            <a:pPr marL="460375" indent="-460375">
              <a:buClr>
                <a:schemeClr val="accent1"/>
              </a:buClr>
              <a:buSzPct val="80000"/>
              <a:buFont typeface="Wingdings" charset="2"/>
              <a:buChar char="q"/>
            </a:pPr>
            <a:r>
              <a:rPr lang="en-US" sz="3200" dirty="0">
                <a:ea typeface="ＭＳ Ｐゴシック" charset="0"/>
                <a:cs typeface="ＭＳ Ｐゴシック" charset="0"/>
              </a:rPr>
              <a:t>Reinforce and reward student </a:t>
            </a:r>
            <a:r>
              <a:rPr lang="en-US" sz="3200" dirty="0" smtClean="0">
                <a:ea typeface="ＭＳ Ｐゴシック" charset="0"/>
                <a:cs typeface="ＭＳ Ｐゴシック" charset="0"/>
              </a:rPr>
              <a:t>effort</a:t>
            </a:r>
            <a:endParaRPr lang="en-US" sz="3200" dirty="0">
              <a:ea typeface="ＭＳ Ｐゴシック" charset="0"/>
              <a:cs typeface="ＭＳ Ｐゴシック" charset="0"/>
            </a:endParaRPr>
          </a:p>
        </p:txBody>
      </p:sp>
      <p:sp>
        <p:nvSpPr>
          <p:cNvPr id="4" name="Slide Number Placeholder 3"/>
          <p:cNvSpPr>
            <a:spLocks noGrp="1"/>
          </p:cNvSpPr>
          <p:nvPr>
            <p:ph type="sldNum" sz="quarter" idx="12"/>
          </p:nvPr>
        </p:nvSpPr>
        <p:spPr/>
        <p:txBody>
          <a:bodyPr>
            <a:normAutofit fontScale="85000" lnSpcReduction="20000"/>
          </a:bodyPr>
          <a:lstStyle/>
          <a:p>
            <a:fld id="{60E8986F-C0F0-2347-A5A3-63167C0E9F42}" type="slidenum">
              <a:rPr lang="en-US" smtClean="0"/>
              <a:pPr/>
              <a:t>10</a:t>
            </a:fld>
            <a:endParaRPr lang="en-US" dirty="0"/>
          </a:p>
        </p:txBody>
      </p:sp>
      <p:sp>
        <p:nvSpPr>
          <p:cNvPr id="6" name="Rectangle 2"/>
          <p:cNvSpPr>
            <a:spLocks noGrp="1" noChangeArrowheads="1"/>
          </p:cNvSpPr>
          <p:nvPr>
            <p:ph type="title"/>
          </p:nvPr>
        </p:nvSpPr>
        <p:spPr>
          <a:xfrm>
            <a:off x="457200" y="304800"/>
            <a:ext cx="8310325" cy="647949"/>
          </a:xfrm>
          <a:noFill/>
          <a:ln>
            <a:noFill/>
          </a:ln>
        </p:spPr>
        <p:txBody>
          <a:bodyPr>
            <a:noAutofit/>
          </a:bodyPr>
          <a:lstStyle/>
          <a:p>
            <a:pPr algn="ctr"/>
            <a:r>
              <a:rPr lang="en-US" sz="4000" b="1" dirty="0" smtClean="0">
                <a:solidFill>
                  <a:srgbClr val="C00000"/>
                </a:solidFill>
              </a:rPr>
              <a:t>2.  Engage Students During the Lesson</a:t>
            </a:r>
            <a:endParaRPr lang="en-US" sz="4000" b="1" dirty="0">
              <a:solidFill>
                <a:srgbClr val="C00000"/>
              </a:solidFill>
            </a:endParaRPr>
          </a:p>
        </p:txBody>
      </p:sp>
    </p:spTree>
    <p:extLst>
      <p:ext uri="{BB962C8B-B14F-4D97-AF65-F5344CB8AC3E}">
        <p14:creationId xmlns:p14="http://schemas.microsoft.com/office/powerpoint/2010/main" val="160807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dissolv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dissolv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dissolv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dissolv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dissolve">
                                      <p:cBhvr>
                                        <p:cTn id="32" dur="500"/>
                                        <p:tgtEl>
                                          <p:spTgt spid="58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533400" y="1600200"/>
            <a:ext cx="8308848" cy="4678680"/>
          </a:xfrm>
        </p:spPr>
        <p:txBody>
          <a:bodyPr>
            <a:normAutofit/>
          </a:bodyPr>
          <a:lstStyle/>
          <a:p>
            <a:pPr marL="460375" indent="-444500">
              <a:buClr>
                <a:schemeClr val="accent1"/>
              </a:buClr>
              <a:buSzPct val="80000"/>
              <a:buFont typeface="Wingdings" charset="2"/>
              <a:buChar char="q"/>
            </a:pPr>
            <a:r>
              <a:rPr lang="en-US" sz="3200" dirty="0" smtClean="0"/>
              <a:t>Provide </a:t>
            </a:r>
            <a:r>
              <a:rPr lang="en-US" sz="3200" dirty="0"/>
              <a:t>more than one opportunity to practice each new skill</a:t>
            </a:r>
          </a:p>
          <a:p>
            <a:pPr marL="460375" indent="-444500">
              <a:buClr>
                <a:schemeClr val="accent1"/>
              </a:buClr>
              <a:buSzPct val="80000"/>
              <a:buFont typeface="Wingdings" charset="2"/>
              <a:buChar char="q"/>
            </a:pPr>
            <a:r>
              <a:rPr lang="en-US" sz="3200" dirty="0" smtClean="0"/>
              <a:t>Provide </a:t>
            </a:r>
            <a:r>
              <a:rPr lang="en-US" sz="3200" dirty="0"/>
              <a:t>opportunities for practice after each step in instruction</a:t>
            </a:r>
          </a:p>
          <a:p>
            <a:pPr marL="460375" indent="-444500">
              <a:buClr>
                <a:schemeClr val="accent1"/>
              </a:buClr>
              <a:buSzPct val="80000"/>
              <a:buFont typeface="Wingdings" charset="2"/>
              <a:buChar char="q"/>
            </a:pPr>
            <a:r>
              <a:rPr lang="en-US" sz="3200" dirty="0" smtClean="0"/>
              <a:t>Provide </a:t>
            </a:r>
            <a:r>
              <a:rPr lang="en-US" sz="3200" dirty="0"/>
              <a:t>extra practice based on accuracy of student responses</a:t>
            </a:r>
          </a:p>
        </p:txBody>
      </p:sp>
      <p:sp>
        <p:nvSpPr>
          <p:cNvPr id="4" name="Slide Number Placeholder 3"/>
          <p:cNvSpPr>
            <a:spLocks noGrp="1"/>
          </p:cNvSpPr>
          <p:nvPr>
            <p:ph type="sldNum" sz="quarter" idx="12"/>
          </p:nvPr>
        </p:nvSpPr>
        <p:spPr/>
        <p:txBody>
          <a:bodyPr>
            <a:normAutofit fontScale="85000" lnSpcReduction="20000"/>
          </a:bodyPr>
          <a:lstStyle/>
          <a:p>
            <a:fld id="{60E8986F-C0F0-2347-A5A3-63167C0E9F42}" type="slidenum">
              <a:rPr lang="en-US" smtClean="0"/>
              <a:pPr/>
              <a:t>11</a:t>
            </a:fld>
            <a:endParaRPr lang="en-US" dirty="0"/>
          </a:p>
        </p:txBody>
      </p:sp>
      <p:sp>
        <p:nvSpPr>
          <p:cNvPr id="5" name="Rectangle 2"/>
          <p:cNvSpPr txBox="1">
            <a:spLocks noChangeArrowheads="1"/>
          </p:cNvSpPr>
          <p:nvPr/>
        </p:nvSpPr>
        <p:spPr>
          <a:xfrm>
            <a:off x="533400" y="111692"/>
            <a:ext cx="8610600" cy="1057819"/>
          </a:xfrm>
          <a:prstGeom prst="rect">
            <a:avLst/>
          </a:prstGeom>
          <a:noFill/>
          <a:ln>
            <a:noFill/>
          </a:ln>
        </p:spPr>
        <p:txBody>
          <a:bodyPr vert="horz" anchor="b">
            <a:noAutofit/>
          </a:bodyPr>
          <a:lstStyle/>
          <a:p>
            <a:pPr marR="0" lvl="0" defTabSz="914400" rtl="0" eaLnBrk="1" fontAlgn="auto" latinLnBrk="0" hangingPunct="1">
              <a:lnSpc>
                <a:spcPct val="100000"/>
              </a:lnSpc>
              <a:spcBef>
                <a:spcPct val="0"/>
              </a:spcBef>
              <a:spcAft>
                <a:spcPts val="0"/>
              </a:spcAft>
              <a:buClrTx/>
              <a:buSzTx/>
              <a:tabLst/>
              <a:defRPr/>
            </a:pPr>
            <a:r>
              <a:rPr kumimoji="0" lang="en-US" sz="3600" b="1" i="0" u="none" strike="noStrike" kern="1200" cap="small"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rPr>
              <a:t>3. provide multiple opportunities for </a:t>
            </a:r>
          </a:p>
          <a:p>
            <a:pPr marR="0" lvl="0" defTabSz="914400" rtl="0" eaLnBrk="1" fontAlgn="auto" latinLnBrk="0" hangingPunct="1">
              <a:lnSpc>
                <a:spcPct val="100000"/>
              </a:lnSpc>
              <a:spcBef>
                <a:spcPct val="0"/>
              </a:spcBef>
              <a:spcAft>
                <a:spcPts val="0"/>
              </a:spcAft>
              <a:buClrTx/>
              <a:buSzTx/>
              <a:tabLst/>
              <a:defRPr/>
            </a:pPr>
            <a:r>
              <a:rPr lang="en-US" sz="3600" b="1" cap="small" dirty="0">
                <a:solidFill>
                  <a:srgbClr val="C00000"/>
                </a:solidFill>
                <a:effectLst>
                  <a:outerShdw blurRad="38100" dist="38100" dir="2700000" algn="tl">
                    <a:srgbClr val="000000">
                      <a:alpha val="43137"/>
                    </a:srgbClr>
                  </a:outerShdw>
                </a:effectLst>
                <a:latin typeface="+mj-lt"/>
                <a:ea typeface="+mj-ea"/>
                <a:cs typeface="+mj-cs"/>
              </a:rPr>
              <a:t> </a:t>
            </a:r>
            <a:r>
              <a:rPr lang="en-US" sz="3600" b="1" cap="small" dirty="0" smtClean="0">
                <a:solidFill>
                  <a:srgbClr val="C00000"/>
                </a:solidFill>
                <a:effectLst>
                  <a:outerShdw blurRad="38100" dist="38100" dir="2700000" algn="tl">
                    <a:srgbClr val="000000">
                      <a:alpha val="43137"/>
                    </a:srgbClr>
                  </a:outerShdw>
                </a:effectLst>
                <a:latin typeface="+mj-lt"/>
                <a:ea typeface="+mj-ea"/>
                <a:cs typeface="+mj-cs"/>
              </a:rPr>
              <a:t>   </a:t>
            </a:r>
            <a:r>
              <a:rPr kumimoji="0" lang="en-US" sz="3600" b="1" i="0" u="none" strike="noStrike" kern="1200" cap="small"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rPr>
              <a:t>students to practice instructional tasks.  </a:t>
            </a:r>
            <a:endParaRPr kumimoji="0" lang="en-US" sz="3600" b="1" i="0" u="none" strike="noStrike" kern="1200" cap="small"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3083" y="4800600"/>
            <a:ext cx="1600200" cy="1727824"/>
          </a:xfrm>
          <a:prstGeom prst="rect">
            <a:avLst/>
          </a:prstGeom>
          <a:ln>
            <a:noFill/>
          </a:ln>
        </p:spPr>
      </p:pic>
    </p:spTree>
    <p:extLst>
      <p:ext uri="{BB962C8B-B14F-4D97-AF65-F5344CB8AC3E}">
        <p14:creationId xmlns:p14="http://schemas.microsoft.com/office/powerpoint/2010/main" val="79704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dissolve">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dissolve">
                                      <p:cBhvr>
                                        <p:cTn id="12" dur="5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dissolve">
                                      <p:cBhvr>
                                        <p:cTn id="17"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007" name="Rectangle 15"/>
          <p:cNvSpPr>
            <a:spLocks noGrp="1" noChangeArrowheads="1"/>
          </p:cNvSpPr>
          <p:nvPr>
            <p:ph type="title"/>
          </p:nvPr>
        </p:nvSpPr>
        <p:spPr>
          <a:xfrm>
            <a:off x="356008" y="298773"/>
            <a:ext cx="8534400" cy="533400"/>
          </a:xfrm>
          <a:noFill/>
          <a:ln/>
        </p:spPr>
        <p:txBody>
          <a:bodyPr>
            <a:noAutofit/>
          </a:bodyPr>
          <a:lstStyle/>
          <a:p>
            <a:pPr algn="ctr"/>
            <a:r>
              <a:rPr lang="en-US" b="1" dirty="0">
                <a:solidFill>
                  <a:schemeClr val="tx1"/>
                </a:solidFill>
              </a:rPr>
              <a:t>Increasing Intensity of Instruction</a:t>
            </a:r>
            <a:endParaRPr lang="en-US" dirty="0">
              <a:solidFill>
                <a:schemeClr val="tx1"/>
              </a:solidFill>
            </a:endParaRPr>
          </a:p>
        </p:txBody>
      </p:sp>
      <p:sp>
        <p:nvSpPr>
          <p:cNvPr id="36" name="Slide Number Placeholder 5"/>
          <p:cNvSpPr>
            <a:spLocks noGrp="1"/>
          </p:cNvSpPr>
          <p:nvPr>
            <p:ph type="sldNum" sz="quarter" idx="12"/>
          </p:nvPr>
        </p:nvSpPr>
        <p:spPr>
          <a:xfrm>
            <a:off x="6553200" y="6248400"/>
            <a:ext cx="1905000" cy="457200"/>
          </a:xfrm>
          <a:prstGeom prst="rect">
            <a:avLst/>
          </a:prstGeom>
        </p:spPr>
        <p:txBody>
          <a:bodyPr/>
          <a:lstStyle/>
          <a:p>
            <a:fld id="{33637407-1795-5F47-90B3-2B8654003DA0}" type="slidenum">
              <a:rPr lang="en-US"/>
              <a:pPr/>
              <a:t>12</a:t>
            </a:fld>
            <a:endParaRPr lang="en-US" dirty="0"/>
          </a:p>
        </p:txBody>
      </p:sp>
      <p:sp>
        <p:nvSpPr>
          <p:cNvPr id="85008" name="AutoShape 16"/>
          <p:cNvSpPr>
            <a:spLocks noChangeArrowheads="1"/>
          </p:cNvSpPr>
          <p:nvPr/>
        </p:nvSpPr>
        <p:spPr bwMode="auto">
          <a:xfrm>
            <a:off x="1295400" y="5899473"/>
            <a:ext cx="228600" cy="381000"/>
          </a:xfrm>
          <a:prstGeom prst="upArrow">
            <a:avLst>
              <a:gd name="adj1" fmla="val 50000"/>
              <a:gd name="adj2" fmla="val 41667"/>
            </a:avLst>
          </a:prstGeom>
          <a:solidFill>
            <a:srgbClr val="00FF00"/>
          </a:solidFill>
          <a:ln w="25400">
            <a:solidFill>
              <a:schemeClr val="tx1"/>
            </a:solidFill>
            <a:miter lim="800000"/>
            <a:headEnd/>
            <a:tailEnd/>
          </a:ln>
          <a:effectLst/>
        </p:spPr>
        <p:txBody>
          <a:bodyPr wrap="none" anchor="ctr">
            <a:prstTxWarp prst="textNoShape">
              <a:avLst/>
            </a:prstTxWarp>
          </a:bodyPr>
          <a:lstStyle/>
          <a:p>
            <a:endParaRPr lang="en-US" dirty="0"/>
          </a:p>
        </p:txBody>
      </p:sp>
      <p:grpSp>
        <p:nvGrpSpPr>
          <p:cNvPr id="2" name="Group 80"/>
          <p:cNvGrpSpPr>
            <a:grpSpLocks/>
          </p:cNvGrpSpPr>
          <p:nvPr/>
        </p:nvGrpSpPr>
        <p:grpSpPr bwMode="auto">
          <a:xfrm>
            <a:off x="3276600" y="990600"/>
            <a:ext cx="5410200" cy="5442273"/>
            <a:chOff x="2064" y="528"/>
            <a:chExt cx="3408" cy="3264"/>
          </a:xfrm>
        </p:grpSpPr>
        <p:sp>
          <p:nvSpPr>
            <p:cNvPr id="85011" name="WordArt 19"/>
            <p:cNvSpPr>
              <a:spLocks noChangeArrowheads="1" noChangeShapeType="1" noTextEdit="1"/>
            </p:cNvSpPr>
            <p:nvPr/>
          </p:nvSpPr>
          <p:spPr bwMode="auto">
            <a:xfrm>
              <a:off x="2592" y="1000"/>
              <a:ext cx="1688" cy="248"/>
            </a:xfrm>
            <a:prstGeom prst="rect">
              <a:avLst/>
            </a:prstGeom>
          </p:spPr>
          <p:txBody>
            <a:bodyPr spcFirstLastPara="1" wrap="none" fromWordArt="1">
              <a:prstTxWarp prst="textArchUp">
                <a:avLst>
                  <a:gd name="adj" fmla="val 10800000"/>
                </a:avLst>
              </a:prstTxWarp>
            </a:bodyPr>
            <a:lstStyle/>
            <a:p>
              <a:pPr algn="ctr"/>
              <a:r>
                <a:rPr lang="en-US" sz="2800" kern="10" dirty="0">
                  <a:ln w="9525">
                    <a:solidFill>
                      <a:srgbClr val="000000"/>
                    </a:solidFill>
                    <a:round/>
                    <a:headEnd/>
                    <a:tailEnd/>
                  </a:ln>
                  <a:solidFill>
                    <a:srgbClr val="000000"/>
                  </a:solidFill>
                  <a:latin typeface="Arial Narrow"/>
                  <a:ea typeface="Arial Narrow"/>
                  <a:cs typeface="Arial Narrow"/>
                </a:rPr>
                <a:t> RATE OF LEARNING</a:t>
              </a:r>
            </a:p>
          </p:txBody>
        </p:sp>
        <p:grpSp>
          <p:nvGrpSpPr>
            <p:cNvPr id="3" name="Group 78"/>
            <p:cNvGrpSpPr>
              <a:grpSpLocks/>
            </p:cNvGrpSpPr>
            <p:nvPr/>
          </p:nvGrpSpPr>
          <p:grpSpPr bwMode="auto">
            <a:xfrm>
              <a:off x="2064" y="528"/>
              <a:ext cx="3408" cy="3264"/>
              <a:chOff x="2064" y="528"/>
              <a:chExt cx="3408" cy="3264"/>
            </a:xfrm>
          </p:grpSpPr>
          <p:sp>
            <p:nvSpPr>
              <p:cNvPr id="85012" name="AutoShape 20"/>
              <p:cNvSpPr>
                <a:spLocks noChangeArrowheads="1"/>
              </p:cNvSpPr>
              <p:nvPr/>
            </p:nvSpPr>
            <p:spPr bwMode="auto">
              <a:xfrm>
                <a:off x="2064" y="528"/>
                <a:ext cx="3312" cy="750"/>
              </a:xfrm>
              <a:prstGeom prst="curvedDownArrow">
                <a:avLst>
                  <a:gd name="adj1" fmla="val 43262"/>
                  <a:gd name="adj2" fmla="val 137179"/>
                  <a:gd name="adj3" fmla="val 25972"/>
                </a:avLst>
              </a:prstGeom>
              <a:gradFill rotWithShape="0">
                <a:gsLst>
                  <a:gs pos="0">
                    <a:srgbClr val="008040"/>
                  </a:gs>
                  <a:gs pos="100000">
                    <a:srgbClr val="0000FF"/>
                  </a:gs>
                </a:gsLst>
                <a:lin ang="0" scaled="1"/>
              </a:gradFill>
              <a:ln w="9525">
                <a:solidFill>
                  <a:schemeClr val="tx1"/>
                </a:solidFill>
                <a:miter lim="800000"/>
                <a:headEnd/>
                <a:tailEnd/>
              </a:ln>
              <a:effectLst/>
            </p:spPr>
            <p:txBody>
              <a:bodyPr wrap="none" anchor="ctr">
                <a:prstTxWarp prst="textNoShape">
                  <a:avLst/>
                </a:prstTxWarp>
              </a:bodyPr>
              <a:lstStyle/>
              <a:p>
                <a:endParaRPr lang="en-US" dirty="0"/>
              </a:p>
            </p:txBody>
          </p:sp>
          <p:grpSp>
            <p:nvGrpSpPr>
              <p:cNvPr id="4" name="Group 77"/>
              <p:cNvGrpSpPr>
                <a:grpSpLocks/>
              </p:cNvGrpSpPr>
              <p:nvPr/>
            </p:nvGrpSpPr>
            <p:grpSpPr bwMode="auto">
              <a:xfrm>
                <a:off x="4272" y="1488"/>
                <a:ext cx="1200" cy="2304"/>
                <a:chOff x="4272" y="1488"/>
                <a:chExt cx="1200" cy="2304"/>
              </a:xfrm>
            </p:grpSpPr>
            <p:grpSp>
              <p:nvGrpSpPr>
                <p:cNvPr id="5" name="Group 58"/>
                <p:cNvGrpSpPr>
                  <a:grpSpLocks/>
                </p:cNvGrpSpPr>
                <p:nvPr/>
              </p:nvGrpSpPr>
              <p:grpSpPr bwMode="auto">
                <a:xfrm>
                  <a:off x="4272" y="1488"/>
                  <a:ext cx="1200" cy="2304"/>
                  <a:chOff x="4296" y="1344"/>
                  <a:chExt cx="1200" cy="2304"/>
                </a:xfrm>
              </p:grpSpPr>
              <p:sp>
                <p:nvSpPr>
                  <p:cNvPr id="85051" name="AutoShape 59"/>
                  <p:cNvSpPr>
                    <a:spLocks noChangeArrowheads="1"/>
                  </p:cNvSpPr>
                  <p:nvPr/>
                </p:nvSpPr>
                <p:spPr bwMode="auto">
                  <a:xfrm>
                    <a:off x="4392" y="1584"/>
                    <a:ext cx="1008" cy="864"/>
                  </a:xfrm>
                  <a:prstGeom prst="foldedCorner">
                    <a:avLst>
                      <a:gd name="adj" fmla="val 12500"/>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dirty="0"/>
                  </a:p>
                </p:txBody>
              </p:sp>
              <p:sp>
                <p:nvSpPr>
                  <p:cNvPr id="85052" name="Text Box 60"/>
                  <p:cNvSpPr txBox="1">
                    <a:spLocks noChangeArrowheads="1"/>
                  </p:cNvSpPr>
                  <p:nvPr/>
                </p:nvSpPr>
                <p:spPr bwMode="auto">
                  <a:xfrm>
                    <a:off x="4344" y="2592"/>
                    <a:ext cx="1152" cy="97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dirty="0">
                        <a:solidFill>
                          <a:srgbClr val="FF0000"/>
                        </a:solidFill>
                        <a:latin typeface="Arial" charset="0"/>
                      </a:rPr>
                      <a:t>Per Year:</a:t>
                    </a:r>
                    <a:r>
                      <a:rPr lang="en-US" b="1" i="0" dirty="0">
                        <a:latin typeface="Arial" charset="0"/>
                      </a:rPr>
                      <a:t> MORE skills learned   </a:t>
                    </a:r>
                  </a:p>
                </p:txBody>
              </p:sp>
              <p:sp>
                <p:nvSpPr>
                  <p:cNvPr id="85053" name="Rectangle 61"/>
                  <p:cNvSpPr>
                    <a:spLocks noChangeArrowheads="1"/>
                  </p:cNvSpPr>
                  <p:nvPr/>
                </p:nvSpPr>
                <p:spPr bwMode="auto">
                  <a:xfrm>
                    <a:off x="4296" y="1344"/>
                    <a:ext cx="1200" cy="2304"/>
                  </a:xfrm>
                  <a:prstGeom prst="rect">
                    <a:avLst/>
                  </a:prstGeom>
                  <a:noFill/>
                  <a:ln w="63500">
                    <a:solidFill>
                      <a:srgbClr val="0000FF"/>
                    </a:solidFill>
                    <a:miter lim="800000"/>
                    <a:headEnd/>
                    <a:tailEnd/>
                  </a:ln>
                  <a:effectLst/>
                </p:spPr>
                <p:txBody>
                  <a:bodyPr wrap="none" anchor="ctr">
                    <a:prstTxWarp prst="textNoShape">
                      <a:avLst/>
                    </a:prstTxWarp>
                  </a:bodyPr>
                  <a:lstStyle/>
                  <a:p>
                    <a:endParaRPr lang="en-US" dirty="0"/>
                  </a:p>
                </p:txBody>
              </p:sp>
              <p:sp>
                <p:nvSpPr>
                  <p:cNvPr id="85054" name="Text Box 62"/>
                  <p:cNvSpPr txBox="1">
                    <a:spLocks noChangeArrowheads="1"/>
                  </p:cNvSpPr>
                  <p:nvPr/>
                </p:nvSpPr>
                <p:spPr bwMode="auto">
                  <a:xfrm>
                    <a:off x="4324" y="1584"/>
                    <a:ext cx="1144" cy="233"/>
                  </a:xfrm>
                  <a:prstGeom prst="rect">
                    <a:avLst/>
                  </a:prstGeom>
                  <a:noFill/>
                  <a:ln w="9525">
                    <a:noFill/>
                    <a:miter lim="800000"/>
                    <a:headEnd/>
                    <a:tailEnd/>
                  </a:ln>
                  <a:effectLst/>
                </p:spPr>
                <p:txBody>
                  <a:bodyPr>
                    <a:prstTxWarp prst="textNoShape">
                      <a:avLst/>
                    </a:prstTxWarp>
                    <a:spAutoFit/>
                  </a:bodyPr>
                  <a:lstStyle/>
                  <a:p>
                    <a:pPr algn="ctr"/>
                    <a:r>
                      <a:rPr lang="en-US" b="1" i="0" dirty="0" smtClean="0">
                        <a:latin typeface="Arial" charset="0"/>
                      </a:rPr>
                      <a:t>2016-2017</a:t>
                    </a:r>
                    <a:endParaRPr lang="en-US" b="1" i="0" dirty="0">
                      <a:latin typeface="Arial" charset="0"/>
                    </a:endParaRPr>
                  </a:p>
                </p:txBody>
              </p:sp>
              <p:pic>
                <p:nvPicPr>
                  <p:cNvPr id="85055" name="Picture 63"/>
                  <p:cNvPicPr>
                    <a:picLocks noChangeAspect="1" noChangeArrowheads="1"/>
                  </p:cNvPicPr>
                  <p:nvPr/>
                </p:nvPicPr>
                <p:blipFill>
                  <a:blip r:embed="rId3"/>
                  <a:srcRect/>
                  <a:stretch>
                    <a:fillRect/>
                  </a:stretch>
                </p:blipFill>
                <p:spPr bwMode="auto">
                  <a:xfrm>
                    <a:off x="4544" y="1824"/>
                    <a:ext cx="720" cy="508"/>
                  </a:xfrm>
                  <a:prstGeom prst="rect">
                    <a:avLst/>
                  </a:prstGeom>
                  <a:noFill/>
                </p:spPr>
              </p:pic>
            </p:grpSp>
            <p:sp>
              <p:nvSpPr>
                <p:cNvPr id="85063" name="AutoShape 71"/>
                <p:cNvSpPr>
                  <a:spLocks noChangeArrowheads="1"/>
                </p:cNvSpPr>
                <p:nvPr/>
              </p:nvSpPr>
              <p:spPr bwMode="auto">
                <a:xfrm>
                  <a:off x="5280" y="2688"/>
                  <a:ext cx="144" cy="1008"/>
                </a:xfrm>
                <a:prstGeom prst="upArrow">
                  <a:avLst>
                    <a:gd name="adj1" fmla="val 50000"/>
                    <a:gd name="adj2" fmla="val 124995"/>
                  </a:avLst>
                </a:prstGeom>
                <a:solidFill>
                  <a:srgbClr val="00FF00"/>
                </a:solidFill>
                <a:ln w="25400">
                  <a:solidFill>
                    <a:schemeClr val="tx1"/>
                  </a:solidFill>
                  <a:miter lim="800000"/>
                  <a:headEnd/>
                  <a:tailEnd/>
                </a:ln>
                <a:effectLst/>
              </p:spPr>
              <p:txBody>
                <a:bodyPr wrap="none" anchor="ctr">
                  <a:prstTxWarp prst="textNoShape">
                    <a:avLst/>
                  </a:prstTxWarp>
                </a:bodyPr>
                <a:lstStyle/>
                <a:p>
                  <a:endParaRPr lang="en-US" dirty="0"/>
                </a:p>
              </p:txBody>
            </p:sp>
          </p:grpSp>
        </p:grpSp>
      </p:grpSp>
      <p:sp>
        <p:nvSpPr>
          <p:cNvPr id="85065" name="AutoShape 73"/>
          <p:cNvSpPr>
            <a:spLocks noChangeArrowheads="1"/>
          </p:cNvSpPr>
          <p:nvPr/>
        </p:nvSpPr>
        <p:spPr bwMode="auto">
          <a:xfrm>
            <a:off x="5486400" y="5670873"/>
            <a:ext cx="228600" cy="609600"/>
          </a:xfrm>
          <a:prstGeom prst="upArrow">
            <a:avLst>
              <a:gd name="adj1" fmla="val 50000"/>
              <a:gd name="adj2" fmla="val 66667"/>
            </a:avLst>
          </a:prstGeom>
          <a:solidFill>
            <a:srgbClr val="00FF00"/>
          </a:solidFill>
          <a:ln w="25400">
            <a:solidFill>
              <a:schemeClr val="tx1"/>
            </a:solidFill>
            <a:miter lim="800000"/>
            <a:headEnd/>
            <a:tailEnd/>
          </a:ln>
          <a:effectLst/>
        </p:spPr>
        <p:txBody>
          <a:bodyPr wrap="none" anchor="ctr">
            <a:prstTxWarp prst="textNoShape">
              <a:avLst/>
            </a:prstTxWarp>
          </a:bodyPr>
          <a:lstStyle/>
          <a:p>
            <a:endParaRPr lang="en-US" dirty="0"/>
          </a:p>
        </p:txBody>
      </p:sp>
      <p:sp>
        <p:nvSpPr>
          <p:cNvPr id="85066" name="AutoShape 74"/>
          <p:cNvSpPr>
            <a:spLocks noChangeArrowheads="1"/>
          </p:cNvSpPr>
          <p:nvPr/>
        </p:nvSpPr>
        <p:spPr bwMode="auto">
          <a:xfrm>
            <a:off x="3352800" y="5823273"/>
            <a:ext cx="228600" cy="457200"/>
          </a:xfrm>
          <a:prstGeom prst="upArrow">
            <a:avLst>
              <a:gd name="adj1" fmla="val 50000"/>
              <a:gd name="adj2" fmla="val 50000"/>
            </a:avLst>
          </a:prstGeom>
          <a:solidFill>
            <a:srgbClr val="00FF00"/>
          </a:solidFill>
          <a:ln w="25400">
            <a:solidFill>
              <a:schemeClr val="tx1"/>
            </a:solidFill>
            <a:miter lim="800000"/>
            <a:headEnd/>
            <a:tailEnd/>
          </a:ln>
          <a:effectLst/>
        </p:spPr>
        <p:txBody>
          <a:bodyPr wrap="none" anchor="ctr">
            <a:prstTxWarp prst="textNoShape">
              <a:avLst/>
            </a:prstTxWarp>
          </a:bodyPr>
          <a:lstStyle/>
          <a:p>
            <a:endParaRPr lang="en-US" dirty="0"/>
          </a:p>
        </p:txBody>
      </p:sp>
      <p:grpSp>
        <p:nvGrpSpPr>
          <p:cNvPr id="6" name="Group 79"/>
          <p:cNvGrpSpPr>
            <a:grpSpLocks/>
          </p:cNvGrpSpPr>
          <p:nvPr/>
        </p:nvGrpSpPr>
        <p:grpSpPr bwMode="auto">
          <a:xfrm>
            <a:off x="381000" y="2394273"/>
            <a:ext cx="6248400" cy="4038600"/>
            <a:chOff x="240" y="1248"/>
            <a:chExt cx="3936" cy="2544"/>
          </a:xfrm>
        </p:grpSpPr>
        <p:grpSp>
          <p:nvGrpSpPr>
            <p:cNvPr id="7" name="Group 49"/>
            <p:cNvGrpSpPr>
              <a:grpSpLocks/>
            </p:cNvGrpSpPr>
            <p:nvPr/>
          </p:nvGrpSpPr>
          <p:grpSpPr bwMode="auto">
            <a:xfrm>
              <a:off x="1584" y="1488"/>
              <a:ext cx="1296" cy="2304"/>
              <a:chOff x="1584" y="1344"/>
              <a:chExt cx="1296" cy="2304"/>
            </a:xfrm>
          </p:grpSpPr>
          <p:grpSp>
            <p:nvGrpSpPr>
              <p:cNvPr id="8" name="Group 50"/>
              <p:cNvGrpSpPr>
                <a:grpSpLocks/>
              </p:cNvGrpSpPr>
              <p:nvPr/>
            </p:nvGrpSpPr>
            <p:grpSpPr bwMode="auto">
              <a:xfrm>
                <a:off x="1680" y="1584"/>
                <a:ext cx="1200" cy="1463"/>
                <a:chOff x="1728" y="1584"/>
                <a:chExt cx="1200" cy="1463"/>
              </a:xfrm>
            </p:grpSpPr>
            <p:sp>
              <p:nvSpPr>
                <p:cNvPr id="85043" name="Text Box 51"/>
                <p:cNvSpPr txBox="1">
                  <a:spLocks noChangeArrowheads="1"/>
                </p:cNvSpPr>
                <p:nvPr/>
              </p:nvSpPr>
              <p:spPr bwMode="auto">
                <a:xfrm>
                  <a:off x="1728" y="2640"/>
                  <a:ext cx="1200" cy="40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dirty="0">
                      <a:solidFill>
                        <a:srgbClr val="FF0000"/>
                      </a:solidFill>
                      <a:latin typeface="Arial" charset="0"/>
                    </a:rPr>
                    <a:t>Per Hour:</a:t>
                  </a:r>
                  <a:r>
                    <a:rPr lang="en-US" b="1" i="0" dirty="0">
                      <a:latin typeface="Arial" charset="0"/>
                    </a:rPr>
                    <a:t> MORE Piis</a:t>
                  </a:r>
                </a:p>
              </p:txBody>
            </p:sp>
            <p:pic>
              <p:nvPicPr>
                <p:cNvPr id="85044" name="Picture 52"/>
                <p:cNvPicPr>
                  <a:picLocks noChangeAspect="1" noChangeArrowheads="1"/>
                </p:cNvPicPr>
                <p:nvPr/>
              </p:nvPicPr>
              <p:blipFill>
                <a:blip r:embed="rId4"/>
                <a:srcRect/>
                <a:stretch>
                  <a:fillRect/>
                </a:stretch>
              </p:blipFill>
              <p:spPr bwMode="auto">
                <a:xfrm>
                  <a:off x="1728" y="1584"/>
                  <a:ext cx="1056" cy="980"/>
                </a:xfrm>
                <a:prstGeom prst="rect">
                  <a:avLst/>
                </a:prstGeom>
                <a:noFill/>
              </p:spPr>
            </p:pic>
          </p:grpSp>
          <p:sp>
            <p:nvSpPr>
              <p:cNvPr id="85045" name="Rectangle 53"/>
              <p:cNvSpPr>
                <a:spLocks noChangeArrowheads="1"/>
              </p:cNvSpPr>
              <p:nvPr/>
            </p:nvSpPr>
            <p:spPr bwMode="auto">
              <a:xfrm>
                <a:off x="1584" y="1344"/>
                <a:ext cx="1248" cy="2304"/>
              </a:xfrm>
              <a:prstGeom prst="rect">
                <a:avLst/>
              </a:prstGeom>
              <a:noFill/>
              <a:ln w="63500">
                <a:solidFill>
                  <a:srgbClr val="1E904D"/>
                </a:solidFill>
                <a:miter lim="800000"/>
                <a:headEnd/>
                <a:tailEnd/>
              </a:ln>
              <a:effectLst/>
            </p:spPr>
            <p:txBody>
              <a:bodyPr wrap="none" anchor="ctr">
                <a:prstTxWarp prst="textNoShape">
                  <a:avLst/>
                </a:prstTxWarp>
              </a:bodyPr>
              <a:lstStyle/>
              <a:p>
                <a:endParaRPr lang="en-US" dirty="0"/>
              </a:p>
            </p:txBody>
          </p:sp>
        </p:grpSp>
        <p:grpSp>
          <p:nvGrpSpPr>
            <p:cNvPr id="9" name="Group 68"/>
            <p:cNvGrpSpPr>
              <a:grpSpLocks/>
            </p:cNvGrpSpPr>
            <p:nvPr/>
          </p:nvGrpSpPr>
          <p:grpSpPr bwMode="auto">
            <a:xfrm>
              <a:off x="2928" y="1488"/>
              <a:ext cx="1248" cy="2304"/>
              <a:chOff x="2928" y="1440"/>
              <a:chExt cx="1248" cy="2304"/>
            </a:xfrm>
          </p:grpSpPr>
          <p:pic>
            <p:nvPicPr>
              <p:cNvPr id="85047" name="Picture 55"/>
              <p:cNvPicPr>
                <a:picLocks noChangeAspect="1" noChangeArrowheads="1"/>
              </p:cNvPicPr>
              <p:nvPr/>
            </p:nvPicPr>
            <p:blipFill>
              <a:blip r:embed="rId5"/>
              <a:srcRect/>
              <a:stretch>
                <a:fillRect/>
              </a:stretch>
            </p:blipFill>
            <p:spPr bwMode="auto">
              <a:xfrm>
                <a:off x="3024" y="1776"/>
                <a:ext cx="1056" cy="757"/>
              </a:xfrm>
              <a:prstGeom prst="rect">
                <a:avLst/>
              </a:prstGeom>
              <a:noFill/>
            </p:spPr>
          </p:pic>
          <p:sp>
            <p:nvSpPr>
              <p:cNvPr id="85048" name="Text Box 56"/>
              <p:cNvSpPr txBox="1">
                <a:spLocks noChangeArrowheads="1"/>
              </p:cNvSpPr>
              <p:nvPr/>
            </p:nvSpPr>
            <p:spPr bwMode="auto">
              <a:xfrm>
                <a:off x="3024" y="2736"/>
                <a:ext cx="1104" cy="40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dirty="0">
                    <a:solidFill>
                      <a:srgbClr val="FF0000"/>
                    </a:solidFill>
                    <a:latin typeface="Arial" charset="0"/>
                  </a:rPr>
                  <a:t>Per Day:</a:t>
                </a:r>
                <a:r>
                  <a:rPr lang="en-US" b="1" i="0" dirty="0">
                    <a:latin typeface="Arial" charset="0"/>
                  </a:rPr>
                  <a:t> MORE Piis</a:t>
                </a:r>
              </a:p>
            </p:txBody>
          </p:sp>
          <p:sp>
            <p:nvSpPr>
              <p:cNvPr id="85049" name="Rectangle 57"/>
              <p:cNvSpPr>
                <a:spLocks noChangeArrowheads="1"/>
              </p:cNvSpPr>
              <p:nvPr/>
            </p:nvSpPr>
            <p:spPr bwMode="auto">
              <a:xfrm>
                <a:off x="2928" y="1440"/>
                <a:ext cx="1248" cy="2304"/>
              </a:xfrm>
              <a:prstGeom prst="rect">
                <a:avLst/>
              </a:prstGeom>
              <a:noFill/>
              <a:ln w="63500">
                <a:solidFill>
                  <a:srgbClr val="157A80"/>
                </a:solidFill>
                <a:miter lim="800000"/>
                <a:headEnd/>
                <a:tailEnd/>
              </a:ln>
              <a:effectLst/>
            </p:spPr>
            <p:txBody>
              <a:bodyPr wrap="none" anchor="ctr">
                <a:prstTxWarp prst="textNoShape">
                  <a:avLst/>
                </a:prstTxWarp>
              </a:bodyPr>
              <a:lstStyle/>
              <a:p>
                <a:endParaRPr lang="en-US" dirty="0"/>
              </a:p>
            </p:txBody>
          </p:sp>
        </p:grpSp>
        <p:grpSp>
          <p:nvGrpSpPr>
            <p:cNvPr id="10" name="Group 64"/>
            <p:cNvGrpSpPr>
              <a:grpSpLocks/>
            </p:cNvGrpSpPr>
            <p:nvPr/>
          </p:nvGrpSpPr>
          <p:grpSpPr bwMode="auto">
            <a:xfrm>
              <a:off x="240" y="1488"/>
              <a:ext cx="1296" cy="2304"/>
              <a:chOff x="336" y="1344"/>
              <a:chExt cx="1296" cy="2304"/>
            </a:xfrm>
          </p:grpSpPr>
          <p:sp>
            <p:nvSpPr>
              <p:cNvPr id="85057" name="Text Box 65"/>
              <p:cNvSpPr txBox="1">
                <a:spLocks noChangeArrowheads="1"/>
              </p:cNvSpPr>
              <p:nvPr/>
            </p:nvSpPr>
            <p:spPr bwMode="auto">
              <a:xfrm>
                <a:off x="432" y="2640"/>
                <a:ext cx="1200" cy="407"/>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b="1" i="0" dirty="0">
                    <a:solidFill>
                      <a:srgbClr val="FF0000"/>
                    </a:solidFill>
                    <a:latin typeface="Arial" charset="0"/>
                  </a:rPr>
                  <a:t>Per Minute:</a:t>
                </a:r>
                <a:r>
                  <a:rPr lang="en-US" b="1" i="0" dirty="0">
                    <a:latin typeface="Arial" charset="0"/>
                  </a:rPr>
                  <a:t> MORE Piis</a:t>
                </a:r>
              </a:p>
            </p:txBody>
          </p:sp>
          <p:pic>
            <p:nvPicPr>
              <p:cNvPr id="85058" name="Picture 66"/>
              <p:cNvPicPr>
                <a:picLocks noChangeAspect="1" noChangeArrowheads="1"/>
              </p:cNvPicPr>
              <p:nvPr/>
            </p:nvPicPr>
            <p:blipFill>
              <a:blip r:embed="rId4"/>
              <a:srcRect/>
              <a:stretch>
                <a:fillRect/>
              </a:stretch>
            </p:blipFill>
            <p:spPr bwMode="auto">
              <a:xfrm>
                <a:off x="432" y="1584"/>
                <a:ext cx="1056" cy="980"/>
              </a:xfrm>
              <a:prstGeom prst="rect">
                <a:avLst/>
              </a:prstGeom>
              <a:noFill/>
            </p:spPr>
          </p:pic>
          <p:sp>
            <p:nvSpPr>
              <p:cNvPr id="85059" name="Rectangle 67"/>
              <p:cNvSpPr>
                <a:spLocks noChangeArrowheads="1"/>
              </p:cNvSpPr>
              <p:nvPr/>
            </p:nvSpPr>
            <p:spPr bwMode="auto">
              <a:xfrm>
                <a:off x="336" y="1344"/>
                <a:ext cx="1248" cy="2304"/>
              </a:xfrm>
              <a:prstGeom prst="rect">
                <a:avLst/>
              </a:prstGeom>
              <a:noFill/>
              <a:ln w="63500">
                <a:solidFill>
                  <a:srgbClr val="008000"/>
                </a:solidFill>
                <a:miter lim="800000"/>
                <a:headEnd/>
                <a:tailEnd/>
              </a:ln>
              <a:effectLst/>
            </p:spPr>
            <p:txBody>
              <a:bodyPr wrap="none" anchor="ctr">
                <a:prstTxWarp prst="textNoShape">
                  <a:avLst/>
                </a:prstTxWarp>
              </a:bodyPr>
              <a:lstStyle/>
              <a:p>
                <a:endParaRPr lang="en-US" dirty="0"/>
              </a:p>
            </p:txBody>
          </p:sp>
        </p:grpSp>
        <p:sp>
          <p:nvSpPr>
            <p:cNvPr id="85068" name="AutoShape 76"/>
            <p:cNvSpPr>
              <a:spLocks/>
            </p:cNvSpPr>
            <p:nvPr/>
          </p:nvSpPr>
          <p:spPr bwMode="auto">
            <a:xfrm rot="16200000">
              <a:off x="2112" y="-624"/>
              <a:ext cx="192" cy="3936"/>
            </a:xfrm>
            <a:prstGeom prst="rightBrace">
              <a:avLst>
                <a:gd name="adj1" fmla="val 44701"/>
                <a:gd name="adj2" fmla="val 50000"/>
              </a:avLst>
            </a:prstGeom>
            <a:noFill/>
            <a:ln w="38100">
              <a:solidFill>
                <a:srgbClr val="008000"/>
              </a:solidFill>
              <a:round/>
              <a:headEnd/>
              <a:tailEnd/>
            </a:ln>
            <a:effectLst/>
          </p:spPr>
          <p:txBody>
            <a:bodyPr wrap="none" anchor="ctr">
              <a:prstTxWarp prst="textNoShape">
                <a:avLst/>
              </a:prstTxWarp>
            </a:bodyPr>
            <a:lstStyle/>
            <a:p>
              <a:endParaRPr lang="en-US" dirty="0"/>
            </a:p>
          </p:txBody>
        </p:sp>
      </p:grpSp>
    </p:spTree>
    <p:extLst>
      <p:ext uri="{BB962C8B-B14F-4D97-AF65-F5344CB8AC3E}">
        <p14:creationId xmlns:p14="http://schemas.microsoft.com/office/powerpoint/2010/main" val="190699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60748" presetClass="entr" presetSubtype="88682328"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561474" y="92029"/>
            <a:ext cx="7558480" cy="1180193"/>
          </a:xfrm>
          <a:noFill/>
          <a:ln>
            <a:noFill/>
          </a:ln>
        </p:spPr>
        <p:txBody>
          <a:bodyPr>
            <a:noAutofit/>
          </a:bodyPr>
          <a:lstStyle/>
          <a:p>
            <a:r>
              <a:rPr lang="en-US" sz="4000" b="1" dirty="0" smtClean="0">
                <a:solidFill>
                  <a:srgbClr val="A63212"/>
                </a:solidFill>
                <a:effectLst>
                  <a:outerShdw blurRad="38100" dist="38100" dir="2700000" algn="tl">
                    <a:srgbClr val="000000">
                      <a:alpha val="43137"/>
                    </a:srgbClr>
                  </a:outerShdw>
                </a:effectLst>
              </a:rPr>
              <a:t>Multiple Opportunities to Practice</a:t>
            </a:r>
            <a:endParaRPr lang="en-US" sz="4000" dirty="0">
              <a:solidFill>
                <a:srgbClr val="A63212"/>
              </a:solidFill>
              <a:effectLst>
                <a:outerShdw blurRad="38100" dist="38100" dir="2700000" algn="tl">
                  <a:srgbClr val="000000">
                    <a:alpha val="43137"/>
                  </a:srgbClr>
                </a:outerShdw>
              </a:effectLst>
            </a:endParaRPr>
          </a:p>
        </p:txBody>
      </p:sp>
      <p:sp>
        <p:nvSpPr>
          <p:cNvPr id="15363" name="Rectangle 3"/>
          <p:cNvSpPr>
            <a:spLocks noGrp="1" noChangeArrowheads="1"/>
          </p:cNvSpPr>
          <p:nvPr>
            <p:ph idx="1"/>
          </p:nvPr>
        </p:nvSpPr>
        <p:spPr>
          <a:xfrm>
            <a:off x="577516" y="1676400"/>
            <a:ext cx="8033084" cy="4997450"/>
          </a:xfrm>
        </p:spPr>
        <p:txBody>
          <a:bodyPr/>
          <a:lstStyle/>
          <a:p>
            <a:pPr marL="609600" indent="-609600">
              <a:lnSpc>
                <a:spcPct val="90000"/>
              </a:lnSpc>
              <a:buFont typeface="Arial" charset="0"/>
              <a:buNone/>
            </a:pPr>
            <a:r>
              <a:rPr lang="en-US" sz="3600" b="1" dirty="0">
                <a:solidFill>
                  <a:schemeClr val="tx2"/>
                </a:solidFill>
              </a:rPr>
              <a:t>Group Responses</a:t>
            </a:r>
            <a:endParaRPr lang="en-US" sz="3600" b="1" dirty="0"/>
          </a:p>
          <a:p>
            <a:pPr marL="609600" indent="-609600">
              <a:lnSpc>
                <a:spcPct val="90000"/>
              </a:lnSpc>
              <a:buFont typeface="Arial" charset="0"/>
              <a:buNone/>
            </a:pPr>
            <a:r>
              <a:rPr lang="en-US" sz="2800" b="1" dirty="0"/>
              <a:t>Rationale:</a:t>
            </a:r>
          </a:p>
          <a:p>
            <a:pPr marL="349250" indent="-349250">
              <a:lnSpc>
                <a:spcPct val="90000"/>
              </a:lnSpc>
              <a:buClr>
                <a:schemeClr val="accent1"/>
              </a:buClr>
              <a:buSzPct val="80000"/>
              <a:buFont typeface="Wingdings" charset="2"/>
              <a:buChar char="ü"/>
            </a:pPr>
            <a:r>
              <a:rPr lang="en-US" sz="2800" dirty="0"/>
              <a:t>Gives many opportunities for </a:t>
            </a:r>
            <a:r>
              <a:rPr lang="en-US" sz="2800" dirty="0" smtClean="0"/>
              <a:t>many students </a:t>
            </a:r>
            <a:r>
              <a:rPr lang="en-US" sz="2800" dirty="0"/>
              <a:t>to respond.</a:t>
            </a:r>
          </a:p>
          <a:p>
            <a:pPr marL="349250" indent="-349250">
              <a:lnSpc>
                <a:spcPct val="90000"/>
              </a:lnSpc>
              <a:buClr>
                <a:schemeClr val="accent1"/>
              </a:buClr>
              <a:buSzPct val="80000"/>
              <a:buFont typeface="Wingdings" charset="2"/>
              <a:buChar char="ü"/>
            </a:pPr>
            <a:r>
              <a:rPr lang="en-US" sz="2800" dirty="0"/>
              <a:t>Provides teacher with frequent feedback regarding every student’s progress.</a:t>
            </a:r>
          </a:p>
          <a:p>
            <a:pPr marL="349250" indent="-349250">
              <a:lnSpc>
                <a:spcPct val="90000"/>
              </a:lnSpc>
              <a:buClr>
                <a:schemeClr val="accent1"/>
              </a:buClr>
              <a:buSzPct val="80000"/>
              <a:buFont typeface="Wingdings" charset="2"/>
              <a:buChar char="ü"/>
            </a:pPr>
            <a:r>
              <a:rPr lang="en-US" sz="2800" dirty="0"/>
              <a:t>If teacher does not require unison responding, the higher performing students are the ones most likely to </a:t>
            </a:r>
            <a:r>
              <a:rPr lang="en-US" sz="2800" dirty="0" smtClean="0"/>
              <a:t>respond and response first.</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60E8986F-C0F0-2347-A5A3-63167C0E9F42}" type="slidenum">
              <a:rPr lang="en-US" smtClean="0"/>
              <a:pPr/>
              <a:t>13</a:t>
            </a:fld>
            <a:endParaRPr lang="en-US" dirty="0"/>
          </a:p>
        </p:txBody>
      </p:sp>
    </p:spTree>
    <p:extLst>
      <p:ext uri="{BB962C8B-B14F-4D97-AF65-F5344CB8AC3E}">
        <p14:creationId xmlns:p14="http://schemas.microsoft.com/office/powerpoint/2010/main" val="1819571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50838" y="-222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2CA3B5E6-F075-714C-9D58-8E263A1FF752}" type="slidenum">
              <a:rPr lang="en-US" altLang="en-US" sz="1400"/>
              <a:pPr/>
              <a:t>14</a:t>
            </a:fld>
            <a:endParaRPr lang="en-US" altLang="en-US" sz="140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0" y="0"/>
            <a:ext cx="9111803" cy="6858000"/>
          </a:xfrm>
          <a:prstGeom prst="rect">
            <a:avLst/>
          </a:prstGeom>
          <a:solidFill>
            <a:schemeClr val="bg1"/>
          </a:solidFill>
          <a:ln>
            <a:solidFill>
              <a:schemeClr val="dk1"/>
            </a:solidFill>
            <a:prstDash val="sysDot"/>
          </a:ln>
        </p:spPr>
      </p:pic>
      <p:cxnSp>
        <p:nvCxnSpPr>
          <p:cNvPr id="4" name="Straight Connector 3"/>
          <p:cNvCxnSpPr/>
          <p:nvPr/>
        </p:nvCxnSpPr>
        <p:spPr>
          <a:xfrm>
            <a:off x="1828800" y="1828800"/>
            <a:ext cx="0" cy="4419600"/>
          </a:xfrm>
          <a:prstGeom prst="line">
            <a:avLst/>
          </a:prstGeom>
          <a:ln>
            <a:solidFill>
              <a:schemeClr val="dk1">
                <a:alpha val="24000"/>
              </a:schemeClr>
            </a:solidFill>
            <a:prstDash val="sysDash"/>
          </a:ln>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7391400" y="1828800"/>
            <a:ext cx="0" cy="4419600"/>
          </a:xfrm>
          <a:prstGeom prst="line">
            <a:avLst/>
          </a:prstGeom>
          <a:ln>
            <a:solidFill>
              <a:schemeClr val="dk1">
                <a:alpha val="24000"/>
              </a:schemeClr>
            </a:solidFill>
            <a:prstDash val="sysDash"/>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486400" y="1828800"/>
            <a:ext cx="0" cy="4419600"/>
          </a:xfrm>
          <a:prstGeom prst="line">
            <a:avLst/>
          </a:prstGeom>
          <a:ln>
            <a:solidFill>
              <a:schemeClr val="dk1">
                <a:alpha val="24000"/>
              </a:schemeClr>
            </a:solidFill>
            <a:prstDash val="sysDash"/>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3657600" y="1828800"/>
            <a:ext cx="0" cy="4419600"/>
          </a:xfrm>
          <a:prstGeom prst="line">
            <a:avLst/>
          </a:prstGeom>
          <a:ln>
            <a:solidFill>
              <a:schemeClr val="dk1">
                <a:alpha val="24000"/>
              </a:schemeClr>
            </a:solidFill>
            <a:prstDash val="sys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69828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3730" y="1938524"/>
            <a:ext cx="7467600" cy="351278"/>
          </a:xfrm>
        </p:spPr>
        <p:txBody>
          <a:bodyPr>
            <a:noAutofit/>
          </a:bodyPr>
          <a:lstStyle/>
          <a:p>
            <a:pPr eaLnBrk="1" hangingPunct="1"/>
            <a:r>
              <a:rPr lang="en-US" sz="3600" b="1" dirty="0"/>
              <a:t>Partner Responses</a:t>
            </a:r>
          </a:p>
        </p:txBody>
      </p:sp>
      <p:sp>
        <p:nvSpPr>
          <p:cNvPr id="39939" name="Rectangle 3"/>
          <p:cNvSpPr>
            <a:spLocks noGrp="1" noChangeArrowheads="1"/>
          </p:cNvSpPr>
          <p:nvPr>
            <p:ph idx="1"/>
          </p:nvPr>
        </p:nvSpPr>
        <p:spPr>
          <a:xfrm>
            <a:off x="683730" y="2425130"/>
            <a:ext cx="7298371" cy="3567096"/>
          </a:xfrm>
        </p:spPr>
        <p:txBody>
          <a:bodyPr>
            <a:normAutofit/>
          </a:bodyPr>
          <a:lstStyle/>
          <a:p>
            <a:pPr marL="0" indent="0" eaLnBrk="1" hangingPunct="1">
              <a:buNone/>
            </a:pPr>
            <a:r>
              <a:rPr lang="en-US" sz="2800" b="1" dirty="0"/>
              <a:t>Think-Pair-Share</a:t>
            </a:r>
          </a:p>
          <a:p>
            <a:pPr marL="474662" lvl="1" indent="-457200" eaLnBrk="1" hangingPunct="1">
              <a:buSzPct val="100000"/>
              <a:buFont typeface="Wingdings" charset="2"/>
              <a:buChar char="ü"/>
            </a:pPr>
            <a:r>
              <a:rPr lang="en-US" sz="2800" dirty="0"/>
              <a:t>Gives everyone the opportunity to share ideas with a partner before sharing them with the class</a:t>
            </a:r>
          </a:p>
          <a:p>
            <a:pPr eaLnBrk="1" hangingPunct="1">
              <a:buFontTx/>
              <a:buNone/>
            </a:pPr>
            <a:endParaRPr lang="en-US" dirty="0"/>
          </a:p>
        </p:txBody>
      </p:sp>
      <p:sp>
        <p:nvSpPr>
          <p:cNvPr id="39940" name="Slide Number Placeholder 5"/>
          <p:cNvSpPr>
            <a:spLocks noGrp="1"/>
          </p:cNvSpPr>
          <p:nvPr>
            <p:ph type="sldNum" sz="quarter" idx="12"/>
          </p:nvPr>
        </p:nvSpPr>
        <p:spPr>
          <a:xfrm>
            <a:off x="6553200" y="6248400"/>
            <a:ext cx="1905000" cy="457200"/>
          </a:xfrm>
          <a:prstGeom prst="rect">
            <a:avLst/>
          </a:prstGeom>
          <a:noFill/>
        </p:spPr>
        <p:txBody>
          <a:bodyPr/>
          <a:lstStyle/>
          <a:p>
            <a:fld id="{AC34962F-5051-C648-830A-0597821687B3}" type="slidenum">
              <a:rPr lang="en-US" smtClean="0"/>
              <a:pPr/>
              <a:t>15</a:t>
            </a:fld>
            <a:endParaRPr lang="en-US" dirty="0" smtClean="0"/>
          </a:p>
        </p:txBody>
      </p:sp>
      <p:sp>
        <p:nvSpPr>
          <p:cNvPr id="7" name="Rectangle 2"/>
          <p:cNvSpPr txBox="1">
            <a:spLocks noChangeArrowheads="1"/>
          </p:cNvSpPr>
          <p:nvPr/>
        </p:nvSpPr>
        <p:spPr>
          <a:xfrm>
            <a:off x="561474" y="92029"/>
            <a:ext cx="7558480" cy="1180193"/>
          </a:xfrm>
          <a:prstGeom prst="rect">
            <a:avLst/>
          </a:prstGeom>
          <a:noFill/>
          <a:ln>
            <a:noFill/>
          </a:ln>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fontAlgn="auto">
              <a:spcAft>
                <a:spcPts val="0"/>
              </a:spcAft>
            </a:pPr>
            <a:r>
              <a:rPr lang="en-US" sz="4000" b="1" smtClean="0">
                <a:solidFill>
                  <a:srgbClr val="A63212"/>
                </a:solidFill>
                <a:effectLst>
                  <a:outerShdw blurRad="38100" dist="38100" dir="2700000" algn="tl">
                    <a:srgbClr val="000000">
                      <a:alpha val="43137"/>
                    </a:srgbClr>
                  </a:outerShdw>
                </a:effectLst>
              </a:rPr>
              <a:t>Multiple Opportunities to Practice</a:t>
            </a:r>
            <a:endParaRPr lang="en-US" sz="4000" dirty="0">
              <a:solidFill>
                <a:srgbClr val="A63212"/>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4208679"/>
            <a:ext cx="1948729" cy="1938632"/>
          </a:xfrm>
          <a:prstGeom prst="rect">
            <a:avLst/>
          </a:prstGeom>
        </p:spPr>
      </p:pic>
    </p:spTree>
    <p:extLst>
      <p:ext uri="{BB962C8B-B14F-4D97-AF65-F5344CB8AC3E}">
        <p14:creationId xmlns:p14="http://schemas.microsoft.com/office/powerpoint/2010/main" val="1052564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52354" y="1731521"/>
            <a:ext cx="7467600" cy="572503"/>
          </a:xfrm>
        </p:spPr>
        <p:txBody>
          <a:bodyPr>
            <a:noAutofit/>
          </a:bodyPr>
          <a:lstStyle/>
          <a:p>
            <a:pPr eaLnBrk="1" hangingPunct="1"/>
            <a:r>
              <a:rPr lang="en-US" sz="3600" b="1" dirty="0">
                <a:solidFill>
                  <a:schemeClr val="accent1"/>
                </a:solidFill>
              </a:rPr>
              <a:t>Individual Responses</a:t>
            </a:r>
          </a:p>
        </p:txBody>
      </p:sp>
      <p:sp>
        <p:nvSpPr>
          <p:cNvPr id="41987" name="Rectangle 3"/>
          <p:cNvSpPr>
            <a:spLocks noGrp="1" noChangeArrowheads="1"/>
          </p:cNvSpPr>
          <p:nvPr>
            <p:ph sz="half" idx="1"/>
          </p:nvPr>
        </p:nvSpPr>
        <p:spPr>
          <a:xfrm>
            <a:off x="683114" y="2344460"/>
            <a:ext cx="3657600" cy="3988080"/>
          </a:xfrm>
        </p:spPr>
        <p:txBody>
          <a:bodyPr>
            <a:normAutofit fontScale="92500"/>
          </a:bodyPr>
          <a:lstStyle/>
          <a:p>
            <a:pPr eaLnBrk="1" hangingPunct="1">
              <a:buClr>
                <a:schemeClr val="accent1"/>
              </a:buClr>
              <a:buSzPct val="100000"/>
              <a:buFont typeface="Wingdings" charset="2"/>
              <a:buChar char="§"/>
            </a:pPr>
            <a:r>
              <a:rPr lang="en-US" b="1" dirty="0">
                <a:solidFill>
                  <a:schemeClr val="accent1">
                    <a:lumMod val="75000"/>
                  </a:schemeClr>
                </a:solidFill>
              </a:rPr>
              <a:t>More Effective:</a:t>
            </a:r>
          </a:p>
          <a:p>
            <a:pPr lvl="1" eaLnBrk="1" hangingPunct="1">
              <a:buSzPct val="100000"/>
              <a:buFont typeface="Wingdings" charset="2"/>
              <a:buChar char="ü"/>
            </a:pPr>
            <a:r>
              <a:rPr lang="en-US" dirty="0"/>
              <a:t>Ask a question</a:t>
            </a:r>
          </a:p>
          <a:p>
            <a:pPr lvl="1" eaLnBrk="1" hangingPunct="1">
              <a:buSzPct val="100000"/>
              <a:buFont typeface="Wingdings" charset="2"/>
              <a:buChar char="ü"/>
            </a:pPr>
            <a:r>
              <a:rPr lang="en-US" dirty="0"/>
              <a:t>Give think time</a:t>
            </a:r>
          </a:p>
          <a:p>
            <a:pPr lvl="1" eaLnBrk="1" hangingPunct="1">
              <a:buSzPct val="100000"/>
              <a:buFont typeface="Wingdings" charset="2"/>
              <a:buChar char="ü"/>
            </a:pPr>
            <a:r>
              <a:rPr lang="en-US" dirty="0"/>
              <a:t>Call on a student randomly</a:t>
            </a:r>
          </a:p>
          <a:p>
            <a:pPr lvl="1" eaLnBrk="1" hangingPunct="1">
              <a:buSzPct val="100000"/>
              <a:buFont typeface="Wingdings" charset="2"/>
              <a:buChar char="ü"/>
            </a:pPr>
            <a:r>
              <a:rPr lang="en-US" dirty="0"/>
              <a:t>OR, have students first share their answer with partner, then call on a student randomly</a:t>
            </a:r>
          </a:p>
        </p:txBody>
      </p:sp>
      <p:sp>
        <p:nvSpPr>
          <p:cNvPr id="41988" name="Rectangle 4"/>
          <p:cNvSpPr>
            <a:spLocks noGrp="1" noChangeArrowheads="1"/>
          </p:cNvSpPr>
          <p:nvPr>
            <p:ph sz="half" idx="2"/>
          </p:nvPr>
        </p:nvSpPr>
        <p:spPr>
          <a:xfrm>
            <a:off x="4965013" y="2353519"/>
            <a:ext cx="3657600" cy="3988080"/>
          </a:xfrm>
        </p:spPr>
        <p:txBody>
          <a:bodyPr>
            <a:normAutofit fontScale="92500"/>
          </a:bodyPr>
          <a:lstStyle/>
          <a:p>
            <a:pPr eaLnBrk="1" hangingPunct="1">
              <a:buClr>
                <a:schemeClr val="accent6">
                  <a:lumMod val="50000"/>
                </a:schemeClr>
              </a:buClr>
              <a:buSzPct val="100000"/>
              <a:buFont typeface="Wingdings" charset="2"/>
              <a:buChar char="§"/>
            </a:pPr>
            <a:r>
              <a:rPr lang="en-US" b="1" dirty="0">
                <a:solidFill>
                  <a:srgbClr val="C00000"/>
                </a:solidFill>
              </a:rPr>
              <a:t>Less Effective</a:t>
            </a:r>
          </a:p>
          <a:p>
            <a:pPr lvl="1" eaLnBrk="1" hangingPunct="1">
              <a:buClr>
                <a:schemeClr val="accent6">
                  <a:lumMod val="50000"/>
                </a:schemeClr>
              </a:buClr>
              <a:buSzPct val="100000"/>
              <a:buFont typeface="Wingdings" charset="2"/>
              <a:buChar char="ü"/>
            </a:pPr>
            <a:r>
              <a:rPr lang="en-US" dirty="0"/>
              <a:t>Ask a question</a:t>
            </a:r>
          </a:p>
          <a:p>
            <a:pPr lvl="1" eaLnBrk="1" hangingPunct="1">
              <a:buClr>
                <a:schemeClr val="accent6">
                  <a:lumMod val="50000"/>
                </a:schemeClr>
              </a:buClr>
              <a:buSzPct val="100000"/>
              <a:buFont typeface="Wingdings" charset="2"/>
              <a:buChar char="ü"/>
            </a:pPr>
            <a:r>
              <a:rPr lang="en-US" dirty="0"/>
              <a:t>Students raise hands</a:t>
            </a:r>
          </a:p>
          <a:p>
            <a:pPr lvl="1" eaLnBrk="1" hangingPunct="1">
              <a:buClr>
                <a:schemeClr val="accent6">
                  <a:lumMod val="50000"/>
                </a:schemeClr>
              </a:buClr>
              <a:buSzPct val="100000"/>
              <a:buFont typeface="Wingdings" charset="2"/>
              <a:buChar char="ü"/>
            </a:pPr>
            <a:r>
              <a:rPr lang="en-US" dirty="0"/>
              <a:t>Teacher calls on a student with hand raised</a:t>
            </a:r>
          </a:p>
        </p:txBody>
      </p:sp>
      <p:sp>
        <p:nvSpPr>
          <p:cNvPr id="41989" name="Slide Number Placeholder 6"/>
          <p:cNvSpPr>
            <a:spLocks noGrp="1"/>
          </p:cNvSpPr>
          <p:nvPr>
            <p:ph type="sldNum" sz="quarter" idx="4294967295"/>
          </p:nvPr>
        </p:nvSpPr>
        <p:spPr>
          <a:xfrm>
            <a:off x="8613648" y="6305550"/>
            <a:ext cx="457200" cy="476250"/>
          </a:xfrm>
          <a:prstGeom prst="rect">
            <a:avLst/>
          </a:prstGeom>
          <a:noFill/>
        </p:spPr>
        <p:txBody>
          <a:bodyPr/>
          <a:lstStyle/>
          <a:p>
            <a:fld id="{76B17D5F-3085-CF4F-A611-1DF5B21A0FBE}" type="slidenum">
              <a:rPr lang="en-US" smtClean="0"/>
              <a:pPr/>
              <a:t>16</a:t>
            </a:fld>
            <a:endParaRPr lang="en-US" dirty="0" smtClean="0"/>
          </a:p>
        </p:txBody>
      </p:sp>
      <p:sp>
        <p:nvSpPr>
          <p:cNvPr id="8" name="Rectangle 2"/>
          <p:cNvSpPr txBox="1">
            <a:spLocks noChangeArrowheads="1"/>
          </p:cNvSpPr>
          <p:nvPr/>
        </p:nvSpPr>
        <p:spPr>
          <a:xfrm>
            <a:off x="561474" y="92029"/>
            <a:ext cx="7558480" cy="1180193"/>
          </a:xfrm>
          <a:prstGeom prst="rect">
            <a:avLst/>
          </a:prstGeom>
          <a:noFill/>
          <a:ln>
            <a:noFill/>
          </a:ln>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fontAlgn="auto">
              <a:spcAft>
                <a:spcPts val="0"/>
              </a:spcAft>
            </a:pPr>
            <a:r>
              <a:rPr lang="en-US" sz="4000" b="1" smtClean="0">
                <a:solidFill>
                  <a:srgbClr val="A63212"/>
                </a:solidFill>
                <a:effectLst>
                  <a:outerShdw blurRad="38100" dist="38100" dir="2700000" algn="tl">
                    <a:srgbClr val="000000">
                      <a:alpha val="43137"/>
                    </a:srgbClr>
                  </a:outerShdw>
                </a:effectLst>
              </a:rPr>
              <a:t>Multiple Opportunities to Practice</a:t>
            </a:r>
            <a:endParaRPr lang="en-US" sz="4000" dirty="0">
              <a:solidFill>
                <a:srgbClr val="A6321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7261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idx="1"/>
          </p:nvPr>
        </p:nvSpPr>
        <p:spPr>
          <a:xfrm>
            <a:off x="612648" y="1752600"/>
            <a:ext cx="8229600" cy="4572000"/>
          </a:xfrm>
        </p:spPr>
        <p:txBody>
          <a:bodyPr>
            <a:normAutofit lnSpcReduction="10000"/>
          </a:bodyPr>
          <a:lstStyle/>
          <a:p>
            <a:pPr marL="514350" indent="-514350">
              <a:buClr>
                <a:schemeClr val="accent1"/>
              </a:buClr>
              <a:buSzPct val="100000"/>
              <a:buFont typeface="+mj-lt"/>
              <a:buAutoNum type="arabicPeriod"/>
            </a:pPr>
            <a:r>
              <a:rPr lang="en-US" sz="3200" dirty="0" smtClean="0"/>
              <a:t>Stop the presentation.  </a:t>
            </a:r>
          </a:p>
          <a:p>
            <a:pPr marL="514350" indent="-514350">
              <a:buClr>
                <a:schemeClr val="accent1"/>
              </a:buClr>
              <a:buSzPct val="100000"/>
              <a:buFont typeface="+mj-lt"/>
              <a:buAutoNum type="arabicPeriod"/>
            </a:pPr>
            <a:endParaRPr lang="en-US" sz="3200" dirty="0"/>
          </a:p>
          <a:p>
            <a:pPr marL="514350" indent="-514350">
              <a:buClr>
                <a:schemeClr val="accent1"/>
              </a:buClr>
              <a:buSzPct val="100000"/>
              <a:buFont typeface="+mj-lt"/>
              <a:buAutoNum type="arabicPeriod"/>
            </a:pPr>
            <a:r>
              <a:rPr lang="en-US" sz="3200" dirty="0" smtClean="0"/>
              <a:t>Watch the video entitled, “Group Responses.” </a:t>
            </a:r>
          </a:p>
          <a:p>
            <a:pPr marL="514350" indent="-514350">
              <a:buClr>
                <a:schemeClr val="accent1"/>
              </a:buClr>
              <a:buSzPct val="100000"/>
              <a:buFont typeface="+mj-lt"/>
              <a:buAutoNum type="arabicPeriod"/>
            </a:pPr>
            <a:endParaRPr lang="en-US" sz="3200" dirty="0"/>
          </a:p>
          <a:p>
            <a:pPr marL="514350" indent="-514350">
              <a:buClr>
                <a:schemeClr val="accent1"/>
              </a:buClr>
              <a:buSzPct val="100000"/>
              <a:buFont typeface="+mj-lt"/>
              <a:buAutoNum type="arabicPeriod"/>
            </a:pPr>
            <a:r>
              <a:rPr lang="en-US" sz="3200" dirty="0" smtClean="0"/>
              <a:t>Take note of </a:t>
            </a:r>
            <a:r>
              <a:rPr lang="en-US" sz="3200" dirty="0"/>
              <a:t>h</a:t>
            </a:r>
            <a:r>
              <a:rPr lang="en-US" sz="3200" dirty="0" smtClean="0"/>
              <a:t>ow many opportunities each student had to respond during the short video and how the teacher used the the I Do It, We Do It, You Do It method of instruction.  Discuss your notes with others in your group.  </a:t>
            </a:r>
            <a:endParaRPr lang="en-US" sz="3200" dirty="0"/>
          </a:p>
        </p:txBody>
      </p:sp>
      <p:sp>
        <p:nvSpPr>
          <p:cNvPr id="7" name="Slide Number Placeholder 6"/>
          <p:cNvSpPr>
            <a:spLocks noGrp="1"/>
          </p:cNvSpPr>
          <p:nvPr>
            <p:ph type="sldNum" sz="quarter" idx="12"/>
          </p:nvPr>
        </p:nvSpPr>
        <p:spPr/>
        <p:txBody>
          <a:bodyPr>
            <a:normAutofit fontScale="85000" lnSpcReduction="20000"/>
          </a:bodyPr>
          <a:lstStyle/>
          <a:p>
            <a:fld id="{60E8986F-C0F0-2347-A5A3-63167C0E9F42}" type="slidenum">
              <a:rPr lang="en-US" smtClean="0"/>
              <a:pPr/>
              <a:t>17</a:t>
            </a:fld>
            <a:endParaRPr lang="en-US" dirty="0"/>
          </a:p>
        </p:txBody>
      </p:sp>
      <p:sp>
        <p:nvSpPr>
          <p:cNvPr id="6" name="Title 1"/>
          <p:cNvSpPr txBox="1">
            <a:spLocks/>
          </p:cNvSpPr>
          <p:nvPr/>
        </p:nvSpPr>
        <p:spPr>
          <a:xfrm>
            <a:off x="609600" y="228600"/>
            <a:ext cx="8232648" cy="990600"/>
          </a:xfrm>
          <a:prstGeom prst="rect">
            <a:avLst/>
          </a:prstGeom>
        </p:spPr>
        <p:txBody>
          <a:bodyPr vert="horz" anchor="ctr">
            <a:normAutofit fontScale="90000" lnSpcReduction="20000"/>
          </a:bodyPr>
          <a:lstStyle>
            <a:lvl1pPr algn="l" rtl="0" eaLnBrk="1" latinLnBrk="0" hangingPunct="1">
              <a:spcBef>
                <a:spcPct val="0"/>
              </a:spcBef>
              <a:buNone/>
              <a:defRPr kumimoji="0" sz="4400" kern="1200">
                <a:solidFill>
                  <a:schemeClr val="tx2"/>
                </a:solidFill>
                <a:latin typeface="+mj-lt"/>
                <a:ea typeface="+mj-ea"/>
                <a:cs typeface="+mj-cs"/>
              </a:defRPr>
            </a:lvl1pPr>
          </a:lstStyle>
          <a:p>
            <a:pPr fontAlgn="auto">
              <a:spcAft>
                <a:spcPts val="0"/>
              </a:spcAft>
            </a:pPr>
            <a:r>
              <a:rPr lang="en-US" b="1" i="1" dirty="0" smtClean="0">
                <a:solidFill>
                  <a:srgbClr val="676A55"/>
                </a:solidFill>
              </a:rPr>
              <a:t>Activity </a:t>
            </a:r>
            <a:r>
              <a:rPr lang="en-US" b="1" i="1" dirty="0">
                <a:solidFill>
                  <a:srgbClr val="676A55"/>
                </a:solidFill>
              </a:rPr>
              <a:t>2</a:t>
            </a:r>
            <a:r>
              <a:rPr lang="en-US" b="1" i="1" dirty="0" smtClean="0">
                <a:solidFill>
                  <a:srgbClr val="676A55"/>
                </a:solidFill>
              </a:rPr>
              <a:t/>
            </a:r>
            <a:br>
              <a:rPr lang="en-US" b="1" i="1" dirty="0" smtClean="0">
                <a:solidFill>
                  <a:srgbClr val="676A55"/>
                </a:solidFill>
              </a:rPr>
            </a:br>
            <a:r>
              <a:rPr lang="en-US" sz="3600" b="1" i="1" dirty="0" smtClean="0">
                <a:solidFill>
                  <a:srgbClr val="676A55"/>
                </a:solidFill>
              </a:rPr>
              <a:t>Multiple Opportunities to Respond</a:t>
            </a:r>
            <a:endParaRPr lang="en-US" sz="3600" b="1" i="1" dirty="0">
              <a:solidFill>
                <a:srgbClr val="676A55"/>
              </a:solidFill>
            </a:endParaRPr>
          </a:p>
        </p:txBody>
      </p:sp>
      <p:pic>
        <p:nvPicPr>
          <p:cNvPr id="9" name="Picture 8" descr="Screen Shot 2014-09-18 at 3.23.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13279"/>
            <a:ext cx="1371600" cy="1190998"/>
          </a:xfrm>
          <a:prstGeom prst="rect">
            <a:avLst/>
          </a:prstGeom>
        </p:spPr>
      </p:pic>
    </p:spTree>
    <p:extLst>
      <p:ext uri="{BB962C8B-B14F-4D97-AF65-F5344CB8AC3E}">
        <p14:creationId xmlns:p14="http://schemas.microsoft.com/office/powerpoint/2010/main" val="1857941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833123" y="1752600"/>
            <a:ext cx="7558480" cy="4028618"/>
          </a:xfrm>
        </p:spPr>
        <p:txBody>
          <a:bodyPr>
            <a:noAutofit/>
          </a:bodyPr>
          <a:lstStyle/>
          <a:p>
            <a:pPr>
              <a:buClr>
                <a:schemeClr val="accent1"/>
              </a:buClr>
              <a:buSzPct val="100000"/>
              <a:buFont typeface="Wingdings" charset="2"/>
              <a:buChar char="§"/>
            </a:pPr>
            <a:r>
              <a:rPr lang="en-US" sz="3200" dirty="0"/>
              <a:t>Provides affirmations for correct responses</a:t>
            </a:r>
          </a:p>
          <a:p>
            <a:pPr>
              <a:buClr>
                <a:schemeClr val="accent1"/>
              </a:buClr>
              <a:buSzPct val="100000"/>
              <a:buFont typeface="Wingdings" charset="2"/>
              <a:buChar char="§"/>
            </a:pPr>
            <a:r>
              <a:rPr lang="en-US" sz="3200" dirty="0" smtClean="0"/>
              <a:t>Promptly </a:t>
            </a:r>
            <a:r>
              <a:rPr lang="en-US" sz="3200" dirty="0"/>
              <a:t>corrects errors with provision of correct model</a:t>
            </a:r>
          </a:p>
          <a:p>
            <a:pPr>
              <a:buClr>
                <a:schemeClr val="accent1"/>
              </a:buClr>
              <a:buSzPct val="100000"/>
              <a:buFont typeface="Wingdings" charset="2"/>
              <a:buChar char="§"/>
            </a:pPr>
            <a:r>
              <a:rPr lang="en-US" sz="3200" dirty="0"/>
              <a:t>Limits corrective feedback language to the task at hand</a:t>
            </a:r>
          </a:p>
          <a:p>
            <a:pPr>
              <a:buClr>
                <a:schemeClr val="accent1"/>
              </a:buClr>
              <a:buSzPct val="100000"/>
              <a:buFont typeface="Wingdings" charset="2"/>
              <a:buChar char="§"/>
            </a:pPr>
            <a:r>
              <a:rPr lang="en-US" sz="3200" dirty="0"/>
              <a:t>Ensures mastery of all students before moving </a:t>
            </a:r>
            <a:r>
              <a:rPr lang="en-US" sz="3200" dirty="0" smtClean="0"/>
              <a:t>on</a:t>
            </a:r>
          </a:p>
        </p:txBody>
      </p:sp>
      <p:sp>
        <p:nvSpPr>
          <p:cNvPr id="4" name="Slide Number Placeholder 3"/>
          <p:cNvSpPr>
            <a:spLocks noGrp="1"/>
          </p:cNvSpPr>
          <p:nvPr>
            <p:ph type="sldNum" sz="quarter" idx="12"/>
          </p:nvPr>
        </p:nvSpPr>
        <p:spPr/>
        <p:txBody>
          <a:bodyPr>
            <a:normAutofit fontScale="85000" lnSpcReduction="20000"/>
          </a:bodyPr>
          <a:lstStyle/>
          <a:p>
            <a:fld id="{60E8986F-C0F0-2347-A5A3-63167C0E9F42}" type="slidenum">
              <a:rPr lang="en-US" smtClean="0"/>
              <a:pPr/>
              <a:t>18</a:t>
            </a:fld>
            <a:endParaRPr lang="en-US" dirty="0"/>
          </a:p>
        </p:txBody>
      </p:sp>
      <p:sp>
        <p:nvSpPr>
          <p:cNvPr id="5" name="Rectangle 2"/>
          <p:cNvSpPr txBox="1">
            <a:spLocks noChangeArrowheads="1"/>
          </p:cNvSpPr>
          <p:nvPr/>
        </p:nvSpPr>
        <p:spPr>
          <a:xfrm>
            <a:off x="381001" y="228600"/>
            <a:ext cx="8462724" cy="909090"/>
          </a:xfrm>
          <a:prstGeom prst="rect">
            <a:avLst/>
          </a:prstGeom>
          <a:noFill/>
          <a:ln>
            <a:noFill/>
          </a:ln>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fontAlgn="auto">
              <a:spcAft>
                <a:spcPts val="0"/>
              </a:spcAft>
            </a:pPr>
            <a:r>
              <a:rPr lang="en-US" sz="3200" b="1" dirty="0">
                <a:solidFill>
                  <a:srgbClr val="C00000"/>
                </a:solidFill>
              </a:rPr>
              <a:t>4</a:t>
            </a:r>
            <a:r>
              <a:rPr lang="en-US" sz="3200" b="1" dirty="0" smtClean="0">
                <a:solidFill>
                  <a:srgbClr val="C00000"/>
                </a:solidFill>
              </a:rPr>
              <a:t>.  Provide Corrective Feedback on All Student  </a:t>
            </a:r>
          </a:p>
          <a:p>
            <a:pPr fontAlgn="auto">
              <a:spcAft>
                <a:spcPts val="0"/>
              </a:spcAft>
            </a:pPr>
            <a:r>
              <a:rPr lang="en-US" sz="3200" b="1" dirty="0">
                <a:solidFill>
                  <a:srgbClr val="C00000"/>
                </a:solidFill>
              </a:rPr>
              <a:t> </a:t>
            </a:r>
            <a:r>
              <a:rPr lang="en-US" sz="3200" b="1" dirty="0" smtClean="0">
                <a:solidFill>
                  <a:srgbClr val="C00000"/>
                </a:solidFill>
              </a:rPr>
              <a:t>    Responses</a:t>
            </a:r>
            <a:endParaRPr lang="en-US" sz="3200" b="1" dirty="0">
              <a:solidFill>
                <a:srgbClr val="C00000"/>
              </a:solidFill>
            </a:endParaRPr>
          </a:p>
        </p:txBody>
      </p:sp>
    </p:spTree>
    <p:extLst>
      <p:ext uri="{BB962C8B-B14F-4D97-AF65-F5344CB8AC3E}">
        <p14:creationId xmlns:p14="http://schemas.microsoft.com/office/powerpoint/2010/main" val="2017655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50748" y="228600"/>
            <a:ext cx="7300786" cy="862680"/>
          </a:xfrm>
          <a:noFill/>
          <a:ln>
            <a:noFill/>
          </a:ln>
        </p:spPr>
        <p:txBody>
          <a:bodyPr>
            <a:noAutofit/>
          </a:bodyPr>
          <a:lstStyle/>
          <a:p>
            <a:r>
              <a:rPr lang="en-US" sz="4000" b="1" dirty="0" smtClean="0">
                <a:solidFill>
                  <a:srgbClr val="A63212"/>
                </a:solidFill>
                <a:effectLst>
                  <a:outerShdw blurRad="38100" dist="38100" dir="2700000" algn="tl">
                    <a:srgbClr val="000000">
                      <a:alpha val="43137"/>
                    </a:srgbClr>
                  </a:outerShdw>
                </a:effectLst>
              </a:rPr>
              <a:t>Provide Corrective Feedback</a:t>
            </a:r>
            <a:endParaRPr lang="en-US" sz="4000" dirty="0">
              <a:solidFill>
                <a:srgbClr val="A63212"/>
              </a:solidFill>
              <a:effectLst>
                <a:outerShdw blurRad="38100" dist="38100" dir="2700000" algn="tl">
                  <a:srgbClr val="000000">
                    <a:alpha val="43137"/>
                  </a:srgbClr>
                </a:outerShdw>
              </a:effectLst>
            </a:endParaRPr>
          </a:p>
        </p:txBody>
      </p:sp>
      <p:sp>
        <p:nvSpPr>
          <p:cNvPr id="96259" name="Rectangle 3"/>
          <p:cNvSpPr>
            <a:spLocks noGrp="1" noChangeArrowheads="1"/>
          </p:cNvSpPr>
          <p:nvPr>
            <p:ph idx="1"/>
          </p:nvPr>
        </p:nvSpPr>
        <p:spPr/>
        <p:txBody>
          <a:bodyPr/>
          <a:lstStyle/>
          <a:p>
            <a:pPr>
              <a:buClr>
                <a:schemeClr val="accent1"/>
              </a:buClr>
              <a:buSzPct val="100000"/>
              <a:buFont typeface="Wingdings" charset="2"/>
              <a:buChar char="§"/>
            </a:pPr>
            <a:r>
              <a:rPr lang="en-US" sz="3600" b="1" dirty="0">
                <a:solidFill>
                  <a:srgbClr val="A63212"/>
                </a:solidFill>
              </a:rPr>
              <a:t>Affirmations</a:t>
            </a:r>
          </a:p>
          <a:p>
            <a:pPr>
              <a:buFont typeface="Arial" charset="0"/>
              <a:buNone/>
            </a:pPr>
            <a:r>
              <a:rPr lang="en-US" sz="2800" dirty="0"/>
              <a:t>√ </a:t>
            </a:r>
            <a:r>
              <a:rPr lang="en-US" sz="2800" b="1" dirty="0"/>
              <a:t>Go beyond a simple “yes,” “good job” or </a:t>
            </a:r>
            <a:r>
              <a:rPr lang="en-US" sz="2800" b="1" dirty="0" smtClean="0"/>
              <a:t>“OK.”</a:t>
            </a:r>
            <a:endParaRPr lang="en-US" sz="2800" b="1" dirty="0"/>
          </a:p>
          <a:p>
            <a:pPr>
              <a:buFont typeface="Arial" charset="0"/>
              <a:buNone/>
            </a:pPr>
            <a:endParaRPr lang="en-US" sz="2800" dirty="0"/>
          </a:p>
          <a:p>
            <a:pPr>
              <a:buClr>
                <a:schemeClr val="accent1"/>
              </a:buClr>
              <a:buSzPct val="100000"/>
              <a:buFont typeface="Wingdings" charset="2"/>
              <a:buChar char="§"/>
            </a:pPr>
            <a:r>
              <a:rPr lang="en-US" sz="3600" b="1" dirty="0" smtClean="0">
                <a:solidFill>
                  <a:srgbClr val="A63212"/>
                </a:solidFill>
              </a:rPr>
              <a:t>Be </a:t>
            </a:r>
            <a:r>
              <a:rPr lang="en-US" sz="3600" b="1" dirty="0">
                <a:solidFill>
                  <a:srgbClr val="A63212"/>
                </a:solidFill>
              </a:rPr>
              <a:t>specific!</a:t>
            </a:r>
          </a:p>
          <a:p>
            <a:pPr>
              <a:buFont typeface="Arial" charset="0"/>
              <a:buNone/>
            </a:pPr>
            <a:r>
              <a:rPr lang="en-US" sz="2800" dirty="0"/>
              <a:t>	“Yes, </a:t>
            </a:r>
            <a:r>
              <a:rPr lang="en-US" sz="2800" dirty="0" smtClean="0"/>
              <a:t>/</a:t>
            </a:r>
            <a:r>
              <a:rPr lang="en-US" sz="2800" dirty="0" err="1" smtClean="0"/>
              <a:t>iiiiiiii</a:t>
            </a:r>
            <a:r>
              <a:rPr lang="en-US" sz="2800" dirty="0" smtClean="0"/>
              <a:t>/.”</a:t>
            </a:r>
            <a:endParaRPr lang="en-US" sz="2800" dirty="0"/>
          </a:p>
          <a:p>
            <a:pPr>
              <a:buFont typeface="Arial" charset="0"/>
              <a:buNone/>
            </a:pPr>
            <a:r>
              <a:rPr lang="en-US" sz="2800" dirty="0"/>
              <a:t>	“Yes, that word is </a:t>
            </a:r>
            <a:r>
              <a:rPr lang="en-US" sz="2800" i="1" dirty="0" smtClean="0"/>
              <a:t>boat</a:t>
            </a:r>
            <a:r>
              <a:rPr lang="en-US" sz="2800" dirty="0"/>
              <a:t>.”</a:t>
            </a:r>
          </a:p>
          <a:p>
            <a:pPr marL="287338" indent="-168275">
              <a:buFont typeface="Arial" charset="0"/>
              <a:buNone/>
            </a:pPr>
            <a:r>
              <a:rPr lang="en-US" sz="2800" dirty="0"/>
              <a:t>	</a:t>
            </a:r>
            <a:r>
              <a:rPr lang="en-US" sz="2800" dirty="0" smtClean="0"/>
              <a:t> “</a:t>
            </a:r>
            <a:r>
              <a:rPr lang="en-US" sz="2800" dirty="0"/>
              <a:t>Right, the fox was trying to come up with </a:t>
            </a:r>
            <a:r>
              <a:rPr lang="en-US" sz="2800" dirty="0" smtClean="0"/>
              <a:t>a plan </a:t>
            </a:r>
            <a:r>
              <a:rPr lang="en-US" sz="2800" dirty="0"/>
              <a:t>to trick the </a:t>
            </a:r>
            <a:r>
              <a:rPr lang="en-US" sz="2800" dirty="0" smtClean="0"/>
              <a:t>hen.”</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60E8986F-C0F0-2347-A5A3-63167C0E9F42}" type="slidenum">
              <a:rPr lang="en-US" smtClean="0"/>
              <a:pPr/>
              <a:t>19</a:t>
            </a:fld>
            <a:endParaRPr lang="en-US" dirty="0"/>
          </a:p>
        </p:txBody>
      </p:sp>
    </p:spTree>
    <p:extLst>
      <p:ext uri="{BB962C8B-B14F-4D97-AF65-F5344CB8AC3E}">
        <p14:creationId xmlns:p14="http://schemas.microsoft.com/office/powerpoint/2010/main" val="1972126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dirty="0">
                <a:ea typeface="ＭＳ Ｐゴシック" charset="0"/>
                <a:cs typeface="ＭＳ Ｐゴシック" charset="0"/>
              </a:rPr>
              <a:t>Effective Teacher Delivery</a:t>
            </a:r>
          </a:p>
        </p:txBody>
      </p:sp>
      <p:sp>
        <p:nvSpPr>
          <p:cNvPr id="15363" name="Rectangle 3"/>
          <p:cNvSpPr>
            <a:spLocks noGrp="1" noChangeArrowheads="1"/>
          </p:cNvSpPr>
          <p:nvPr>
            <p:ph type="body" idx="1"/>
          </p:nvPr>
        </p:nvSpPr>
        <p:spPr>
          <a:xfrm>
            <a:off x="533400" y="1905000"/>
            <a:ext cx="8153400" cy="4495800"/>
          </a:xfrm>
        </p:spPr>
        <p:txBody>
          <a:bodyPr>
            <a:normAutofit/>
          </a:bodyPr>
          <a:lstStyle/>
          <a:p>
            <a:pPr marL="523875" indent="-523875" eaLnBrk="1" hangingPunct="1">
              <a:buClr>
                <a:schemeClr val="accent1"/>
              </a:buClr>
              <a:buSzPct val="80000"/>
              <a:buFont typeface="Wingdings" charset="2"/>
              <a:buChar char="q"/>
            </a:pPr>
            <a:r>
              <a:rPr lang="en-US" sz="4000" dirty="0">
                <a:latin typeface="+mj-lt"/>
                <a:ea typeface="ＭＳ Ｐゴシック" charset="0"/>
                <a:cs typeface="ＭＳ Ｐゴシック" charset="0"/>
              </a:rPr>
              <a:t>Quality of teaching</a:t>
            </a:r>
          </a:p>
          <a:p>
            <a:pPr marL="523875" indent="-523875" eaLnBrk="1" hangingPunct="1">
              <a:buClr>
                <a:schemeClr val="accent1"/>
              </a:buClr>
              <a:buSzPct val="80000"/>
              <a:buFont typeface="Wingdings" charset="2"/>
              <a:buChar char="q"/>
            </a:pPr>
            <a:r>
              <a:rPr lang="en-US" sz="4000" dirty="0" smtClean="0">
                <a:latin typeface="+mj-lt"/>
                <a:ea typeface="ＭＳ Ｐゴシック" charset="0"/>
                <a:cs typeface="ＭＳ Ｐゴシック" charset="0"/>
              </a:rPr>
              <a:t>Effective </a:t>
            </a:r>
            <a:r>
              <a:rPr lang="en-US" sz="4000" dirty="0">
                <a:latin typeface="+mj-lt"/>
                <a:ea typeface="ＭＳ Ｐゴシック" charset="0"/>
                <a:cs typeface="ＭＳ Ｐゴシック" charset="0"/>
              </a:rPr>
              <a:t>teacher-student interactions</a:t>
            </a:r>
          </a:p>
          <a:p>
            <a:pPr marL="523875" indent="-523875" eaLnBrk="1" hangingPunct="1">
              <a:buClr>
                <a:schemeClr val="accent1"/>
              </a:buClr>
              <a:buSzPct val="80000"/>
              <a:buFont typeface="Wingdings" charset="2"/>
              <a:buChar char="q"/>
            </a:pPr>
            <a:r>
              <a:rPr lang="en-US" sz="4000" dirty="0">
                <a:latin typeface="+mj-lt"/>
                <a:ea typeface="ＭＳ Ｐゴシック" charset="0"/>
                <a:cs typeface="ＭＳ Ｐゴシック" charset="0"/>
              </a:rPr>
              <a:t>Methods for delivering the content</a:t>
            </a:r>
          </a:p>
          <a:p>
            <a:pPr marL="523875" indent="-523875" eaLnBrk="1" hangingPunct="1">
              <a:buClr>
                <a:schemeClr val="accent1"/>
              </a:buClr>
              <a:buSzPct val="80000"/>
              <a:buFont typeface="Wingdings" charset="2"/>
              <a:buChar char="q"/>
            </a:pPr>
            <a:r>
              <a:rPr lang="en-US" sz="4000" dirty="0">
                <a:latin typeface="+mj-lt"/>
                <a:ea typeface="ＭＳ Ｐゴシック" charset="0"/>
                <a:cs typeface="ＭＳ Ｐゴシック" charset="0"/>
              </a:rPr>
              <a:t>In </a:t>
            </a:r>
            <a:r>
              <a:rPr lang="en-US" sz="4000" dirty="0" smtClean="0">
                <a:latin typeface="+mj-lt"/>
                <a:ea typeface="ＭＳ Ｐゴシック" charset="0"/>
                <a:cs typeface="ＭＳ Ｐゴシック" charset="0"/>
              </a:rPr>
              <a:t>combination </a:t>
            </a:r>
            <a:r>
              <a:rPr lang="en-US" sz="4000" dirty="0">
                <a:latin typeface="+mj-lt"/>
                <a:ea typeface="ＭＳ Ｐゴシック" charset="0"/>
                <a:cs typeface="ＭＳ Ｐゴシック" charset="0"/>
              </a:rPr>
              <a:t>with high quality curriculum </a:t>
            </a:r>
            <a:r>
              <a:rPr lang="en-US" sz="4000" dirty="0" smtClean="0">
                <a:latin typeface="+mj-lt"/>
                <a:ea typeface="ＭＳ Ｐゴシック" charset="0"/>
                <a:cs typeface="ＭＳ Ｐゴシック" charset="0"/>
              </a:rPr>
              <a:t>materials</a:t>
            </a:r>
            <a:endParaRPr lang="en-US" sz="4000" dirty="0">
              <a:latin typeface="+mj-lt"/>
              <a:ea typeface="ＭＳ Ｐゴシック" charset="0"/>
              <a:cs typeface="ＭＳ Ｐゴシック" charset="0"/>
            </a:endParaRPr>
          </a:p>
          <a:p>
            <a:pPr eaLnBrk="1" hangingPunct="1"/>
            <a:endParaRPr lang="en-US" sz="4000" dirty="0">
              <a:latin typeface="+mj-lt"/>
              <a:ea typeface="ＭＳ Ｐゴシック" charset="0"/>
              <a:cs typeface="ＭＳ Ｐゴシック" charset="0"/>
            </a:endParaRPr>
          </a:p>
        </p:txBody>
      </p:sp>
      <p:sp>
        <p:nvSpPr>
          <p:cNvPr id="1536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9EAE9845-5601-234B-8533-645BC3FD1D5D}" type="slidenum">
              <a:rPr lang="en-US" sz="1400">
                <a:latin typeface="+mj-lt"/>
              </a:rPr>
              <a:pPr/>
              <a:t>2</a:t>
            </a:fld>
            <a:endParaRPr lang="en-US" sz="1400" dirty="0">
              <a:latin typeface="+mj-lt"/>
            </a:endParaRPr>
          </a:p>
        </p:txBody>
      </p:sp>
      <p:pic>
        <p:nvPicPr>
          <p:cNvPr id="5" name="Picture 4" descr="Screen shot 2014-01-08 at 2.09.4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9723" y="4916905"/>
            <a:ext cx="1866325" cy="1836102"/>
          </a:xfrm>
          <a:prstGeom prst="rect">
            <a:avLst/>
          </a:prstGeom>
        </p:spPr>
      </p:pic>
    </p:spTree>
    <p:extLst>
      <p:ext uri="{BB962C8B-B14F-4D97-AF65-F5344CB8AC3E}">
        <p14:creationId xmlns:p14="http://schemas.microsoft.com/office/powerpoint/2010/main" val="41391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26162" y="1110330"/>
            <a:ext cx="7932038" cy="802770"/>
          </a:xfrm>
        </p:spPr>
        <p:txBody>
          <a:bodyPr>
            <a:normAutofit fontScale="90000"/>
          </a:bodyPr>
          <a:lstStyle/>
          <a:p>
            <a:pPr eaLnBrk="1" hangingPunct="1"/>
            <a:r>
              <a:rPr lang="en-US" dirty="0" smtClean="0"/>
              <a:t/>
            </a:r>
            <a:br>
              <a:rPr lang="en-US" dirty="0" smtClean="0"/>
            </a:br>
            <a:r>
              <a:rPr lang="en-US" sz="4000" b="1" dirty="0" smtClean="0">
                <a:solidFill>
                  <a:schemeClr val="accent1"/>
                </a:solidFill>
              </a:rPr>
              <a:t>When </a:t>
            </a:r>
            <a:r>
              <a:rPr lang="en-US" sz="4000" b="1" dirty="0">
                <a:solidFill>
                  <a:schemeClr val="accent1"/>
                </a:solidFill>
              </a:rPr>
              <a:t>there is one </a:t>
            </a:r>
            <a:r>
              <a:rPr lang="en-US" sz="4000" b="1" dirty="0" smtClean="0">
                <a:solidFill>
                  <a:schemeClr val="accent1"/>
                </a:solidFill>
              </a:rPr>
              <a:t>correct response</a:t>
            </a:r>
            <a:endParaRPr lang="en-US" sz="4000" b="1" dirty="0">
              <a:solidFill>
                <a:schemeClr val="accent1"/>
              </a:solidFill>
            </a:endParaRPr>
          </a:p>
        </p:txBody>
      </p:sp>
      <p:sp>
        <p:nvSpPr>
          <p:cNvPr id="50179" name="Rectangle 3"/>
          <p:cNvSpPr>
            <a:spLocks noGrp="1" noChangeArrowheads="1"/>
          </p:cNvSpPr>
          <p:nvPr>
            <p:ph idx="1"/>
          </p:nvPr>
        </p:nvSpPr>
        <p:spPr>
          <a:xfrm>
            <a:off x="631698" y="2209800"/>
            <a:ext cx="7604381" cy="4267200"/>
          </a:xfrm>
        </p:spPr>
        <p:txBody>
          <a:bodyPr/>
          <a:lstStyle/>
          <a:p>
            <a:pPr eaLnBrk="1" hangingPunct="1">
              <a:buClr>
                <a:schemeClr val="accent1"/>
              </a:buClr>
              <a:buSzPct val="100000"/>
              <a:buFont typeface="Courier New" charset="0"/>
              <a:buChar char="o"/>
            </a:pPr>
            <a:r>
              <a:rPr lang="en-US" sz="2800" dirty="0">
                <a:solidFill>
                  <a:schemeClr val="accent6">
                    <a:lumMod val="50000"/>
                  </a:schemeClr>
                </a:solidFill>
              </a:rPr>
              <a:t>“That word is </a:t>
            </a:r>
            <a:r>
              <a:rPr lang="en-US" sz="2800" b="1" i="1" dirty="0" smtClean="0">
                <a:solidFill>
                  <a:schemeClr val="accent6">
                    <a:lumMod val="50000"/>
                  </a:schemeClr>
                </a:solidFill>
              </a:rPr>
              <a:t>where</a:t>
            </a:r>
            <a:r>
              <a:rPr lang="en-US" sz="2800" dirty="0" smtClean="0">
                <a:solidFill>
                  <a:schemeClr val="accent6">
                    <a:lumMod val="50000"/>
                  </a:schemeClr>
                </a:solidFill>
              </a:rPr>
              <a:t>.”</a:t>
            </a:r>
            <a:r>
              <a:rPr lang="en-US" sz="2800" dirty="0" smtClean="0">
                <a:solidFill>
                  <a:srgbClr val="3F75A6"/>
                </a:solidFill>
              </a:rPr>
              <a:t>  </a:t>
            </a:r>
            <a:r>
              <a:rPr lang="en-US" sz="2800" dirty="0"/>
              <a:t>(model)</a:t>
            </a:r>
          </a:p>
          <a:p>
            <a:pPr eaLnBrk="1" hangingPunct="1">
              <a:buClr>
                <a:schemeClr val="accent1"/>
              </a:buClr>
              <a:buSzPct val="100000"/>
              <a:buFont typeface="Courier New" charset="0"/>
              <a:buChar char="o"/>
            </a:pPr>
            <a:r>
              <a:rPr lang="en-US" sz="2800" dirty="0">
                <a:solidFill>
                  <a:schemeClr val="accent6">
                    <a:lumMod val="50000"/>
                  </a:schemeClr>
                </a:solidFill>
              </a:rPr>
              <a:t>“Everybody, what word?” </a:t>
            </a:r>
            <a:r>
              <a:rPr lang="en-US" sz="2800" dirty="0"/>
              <a:t>(test) </a:t>
            </a:r>
            <a:r>
              <a:rPr lang="en-US" sz="1800" dirty="0"/>
              <a:t>(all students respond)</a:t>
            </a:r>
          </a:p>
          <a:p>
            <a:pPr eaLnBrk="1" hangingPunct="1">
              <a:buClr>
                <a:schemeClr val="accent1"/>
              </a:buClr>
              <a:buSzPct val="100000"/>
              <a:buFont typeface="Courier New" charset="0"/>
              <a:buChar char="o"/>
            </a:pPr>
            <a:r>
              <a:rPr lang="en-US" sz="2800" dirty="0">
                <a:solidFill>
                  <a:schemeClr val="accent6">
                    <a:lumMod val="50000"/>
                  </a:schemeClr>
                </a:solidFill>
              </a:rPr>
              <a:t>“Go back to the top of the list. Let’s see if we can get the whole list correct this time.” </a:t>
            </a:r>
            <a:r>
              <a:rPr lang="en-US" sz="2800" dirty="0"/>
              <a:t>(delayed test)</a:t>
            </a:r>
            <a:endParaRPr lang="en-US" sz="1800" dirty="0"/>
          </a:p>
          <a:p>
            <a:pPr eaLnBrk="1" hangingPunct="1">
              <a:buFontTx/>
              <a:buNone/>
            </a:pPr>
            <a:endParaRPr lang="en-US" sz="1800" dirty="0"/>
          </a:p>
          <a:p>
            <a:pPr eaLnBrk="1" hangingPunct="1">
              <a:buFontTx/>
              <a:buNone/>
            </a:pPr>
            <a:r>
              <a:rPr lang="en-US" sz="2800" dirty="0"/>
              <a:t>				Compared to:</a:t>
            </a:r>
          </a:p>
          <a:p>
            <a:pPr eaLnBrk="1" hangingPunct="1">
              <a:buClr>
                <a:schemeClr val="accent1"/>
              </a:buClr>
              <a:buSzPct val="100000"/>
              <a:buFont typeface="Courier New" charset="0"/>
              <a:buChar char="o"/>
            </a:pPr>
            <a:r>
              <a:rPr lang="en-US" sz="2800" dirty="0" smtClean="0">
                <a:solidFill>
                  <a:schemeClr val="accent6">
                    <a:lumMod val="50000"/>
                  </a:schemeClr>
                </a:solidFill>
              </a:rPr>
              <a:t>“John, </a:t>
            </a:r>
            <a:r>
              <a:rPr lang="en-US" sz="2800" dirty="0">
                <a:solidFill>
                  <a:schemeClr val="accent6">
                    <a:lumMod val="50000"/>
                  </a:schemeClr>
                </a:solidFill>
              </a:rPr>
              <a:t>that word is </a:t>
            </a:r>
            <a:r>
              <a:rPr lang="en-US" sz="2800" b="1" i="1" dirty="0" smtClean="0">
                <a:solidFill>
                  <a:schemeClr val="accent6">
                    <a:lumMod val="50000"/>
                  </a:schemeClr>
                </a:solidFill>
              </a:rPr>
              <a:t>where</a:t>
            </a:r>
            <a:r>
              <a:rPr lang="en-US" sz="2800" dirty="0" smtClean="0">
                <a:solidFill>
                  <a:schemeClr val="accent6">
                    <a:lumMod val="50000"/>
                  </a:schemeClr>
                </a:solidFill>
              </a:rPr>
              <a:t>. </a:t>
            </a:r>
            <a:r>
              <a:rPr lang="en-US" sz="2800" dirty="0">
                <a:solidFill>
                  <a:schemeClr val="accent6">
                    <a:lumMod val="50000"/>
                  </a:schemeClr>
                </a:solidFill>
              </a:rPr>
              <a:t>What word, </a:t>
            </a:r>
            <a:r>
              <a:rPr lang="en-US" sz="2800" dirty="0" smtClean="0">
                <a:solidFill>
                  <a:schemeClr val="accent6">
                    <a:lumMod val="50000"/>
                  </a:schemeClr>
                </a:solidFill>
              </a:rPr>
              <a:t>John? </a:t>
            </a:r>
            <a:r>
              <a:rPr lang="en-US" sz="2800" dirty="0">
                <a:solidFill>
                  <a:schemeClr val="accent6">
                    <a:lumMod val="50000"/>
                  </a:schemeClr>
                </a:solidFill>
              </a:rPr>
              <a:t>Everybody needs to start over.”</a:t>
            </a:r>
          </a:p>
        </p:txBody>
      </p:sp>
      <p:sp>
        <p:nvSpPr>
          <p:cNvPr id="50180" name="Slide Number Placeholder 5"/>
          <p:cNvSpPr>
            <a:spLocks noGrp="1"/>
          </p:cNvSpPr>
          <p:nvPr>
            <p:ph type="sldNum" sz="quarter" idx="12"/>
          </p:nvPr>
        </p:nvSpPr>
        <p:spPr>
          <a:xfrm>
            <a:off x="6553200" y="6248400"/>
            <a:ext cx="1905000" cy="457200"/>
          </a:xfrm>
          <a:prstGeom prst="rect">
            <a:avLst/>
          </a:prstGeom>
          <a:noFill/>
        </p:spPr>
        <p:txBody>
          <a:bodyPr/>
          <a:lstStyle/>
          <a:p>
            <a:fld id="{017BB5D3-121D-8043-8945-59FAE4D14F9C}" type="slidenum">
              <a:rPr lang="en-US" smtClean="0"/>
              <a:pPr/>
              <a:t>20</a:t>
            </a:fld>
            <a:endParaRPr lang="en-US" dirty="0" smtClean="0"/>
          </a:p>
        </p:txBody>
      </p:sp>
      <p:sp>
        <p:nvSpPr>
          <p:cNvPr id="6" name="Rectangle 2"/>
          <p:cNvSpPr txBox="1">
            <a:spLocks noChangeArrowheads="1"/>
          </p:cNvSpPr>
          <p:nvPr/>
        </p:nvSpPr>
        <p:spPr>
          <a:xfrm>
            <a:off x="650748" y="228600"/>
            <a:ext cx="7300786" cy="862680"/>
          </a:xfrm>
          <a:prstGeom prst="rect">
            <a:avLst/>
          </a:prstGeom>
          <a:noFill/>
          <a:ln>
            <a:noFill/>
          </a:ln>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fontAlgn="auto">
              <a:spcAft>
                <a:spcPts val="0"/>
              </a:spcAft>
            </a:pPr>
            <a:r>
              <a:rPr lang="en-US" sz="4000" b="1" smtClean="0">
                <a:solidFill>
                  <a:srgbClr val="A63212"/>
                </a:solidFill>
                <a:effectLst>
                  <a:outerShdw blurRad="38100" dist="38100" dir="2700000" algn="tl">
                    <a:srgbClr val="000000">
                      <a:alpha val="43137"/>
                    </a:srgbClr>
                  </a:outerShdw>
                </a:effectLst>
              </a:rPr>
              <a:t>Provide Corrective Feedback</a:t>
            </a:r>
            <a:endParaRPr lang="en-US" sz="4000" dirty="0">
              <a:solidFill>
                <a:srgbClr val="A6321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5936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91300" y="1828800"/>
            <a:ext cx="8271700" cy="4686608"/>
          </a:xfrm>
        </p:spPr>
        <p:txBody>
          <a:bodyPr/>
          <a:lstStyle/>
          <a:p>
            <a:pPr marL="455613" indent="-455613">
              <a:buSzPct val="100000"/>
              <a:buFont typeface="Arial"/>
              <a:buChar char="•"/>
            </a:pPr>
            <a:r>
              <a:rPr lang="en-US" sz="3600" dirty="0" smtClean="0"/>
              <a:t>Provide corrective feedback on </a:t>
            </a:r>
            <a:r>
              <a:rPr lang="en-US" sz="3600" b="1" dirty="0" smtClean="0"/>
              <a:t>all </a:t>
            </a:r>
            <a:r>
              <a:rPr lang="en-US" sz="3600" dirty="0" smtClean="0"/>
              <a:t>errors.  </a:t>
            </a:r>
          </a:p>
          <a:p>
            <a:pPr marL="455613" indent="-455613">
              <a:buSzPct val="100000"/>
              <a:buFont typeface="Arial"/>
              <a:buChar char="•"/>
            </a:pPr>
            <a:r>
              <a:rPr lang="en-US" sz="3600" dirty="0" smtClean="0"/>
              <a:t>If </a:t>
            </a:r>
            <a:r>
              <a:rPr lang="en-US" sz="3600" dirty="0"/>
              <a:t>students’ errors are missed or inadequate corrections are made today</a:t>
            </a:r>
            <a:r>
              <a:rPr lang="en-US" sz="3600" b="1" dirty="0"/>
              <a:t>, those errors will almost certainly be repeated tomorrow.</a:t>
            </a:r>
            <a:endParaRPr lang="en-US" b="1" dirty="0"/>
          </a:p>
        </p:txBody>
      </p:sp>
      <p:sp>
        <p:nvSpPr>
          <p:cNvPr id="5" name="Slide Number Placeholder 4"/>
          <p:cNvSpPr>
            <a:spLocks noGrp="1"/>
          </p:cNvSpPr>
          <p:nvPr>
            <p:ph type="sldNum" sz="quarter" idx="12"/>
          </p:nvPr>
        </p:nvSpPr>
        <p:spPr/>
        <p:txBody>
          <a:bodyPr>
            <a:normAutofit fontScale="85000" lnSpcReduction="20000"/>
          </a:bodyPr>
          <a:lstStyle/>
          <a:p>
            <a:fld id="{60E8986F-C0F0-2347-A5A3-63167C0E9F42}" type="slidenum">
              <a:rPr lang="en-US" smtClean="0"/>
              <a:pPr/>
              <a:t>21</a:t>
            </a:fld>
            <a:endParaRPr lang="en-US" dirty="0"/>
          </a:p>
        </p:txBody>
      </p:sp>
      <p:sp>
        <p:nvSpPr>
          <p:cNvPr id="6" name="Rectangle 2"/>
          <p:cNvSpPr txBox="1">
            <a:spLocks noChangeArrowheads="1"/>
          </p:cNvSpPr>
          <p:nvPr/>
        </p:nvSpPr>
        <p:spPr>
          <a:xfrm>
            <a:off x="650748" y="228600"/>
            <a:ext cx="7300786" cy="862680"/>
          </a:xfrm>
          <a:prstGeom prst="rect">
            <a:avLst/>
          </a:prstGeom>
          <a:noFill/>
          <a:ln>
            <a:noFill/>
          </a:ln>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fontAlgn="auto">
              <a:spcAft>
                <a:spcPts val="0"/>
              </a:spcAft>
            </a:pPr>
            <a:r>
              <a:rPr lang="en-US" sz="4000" b="1" smtClean="0">
                <a:solidFill>
                  <a:srgbClr val="A63212"/>
                </a:solidFill>
                <a:effectLst>
                  <a:outerShdw blurRad="38100" dist="38100" dir="2700000" algn="tl">
                    <a:srgbClr val="000000">
                      <a:alpha val="43137"/>
                    </a:srgbClr>
                  </a:outerShdw>
                </a:effectLst>
              </a:rPr>
              <a:t>Provide Corrective Feedback</a:t>
            </a:r>
            <a:endParaRPr lang="en-US" sz="4000" dirty="0">
              <a:solidFill>
                <a:srgbClr val="A6321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3608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567341" y="1828800"/>
            <a:ext cx="7467600" cy="3252370"/>
          </a:xfrm>
        </p:spPr>
        <p:txBody>
          <a:bodyPr>
            <a:noAutofit/>
          </a:bodyPr>
          <a:lstStyle/>
          <a:p>
            <a:pPr marL="415925" indent="-303213" eaLnBrk="1" hangingPunct="1">
              <a:buClr>
                <a:schemeClr val="accent1"/>
              </a:buClr>
              <a:buSzPct val="100000"/>
              <a:buFont typeface="Wingdings" charset="2"/>
              <a:buChar char="ü"/>
            </a:pPr>
            <a:r>
              <a:rPr lang="en-US" sz="3600" dirty="0"/>
              <a:t>Ensures student mastery</a:t>
            </a:r>
          </a:p>
          <a:p>
            <a:pPr marL="415925" indent="-303213" eaLnBrk="1" hangingPunct="1">
              <a:buClr>
                <a:schemeClr val="accent1"/>
              </a:buClr>
              <a:buSzPct val="100000"/>
              <a:buFont typeface="Wingdings" charset="2"/>
              <a:buChar char="ü"/>
            </a:pPr>
            <a:r>
              <a:rPr lang="en-US" sz="3600" dirty="0"/>
              <a:t>Decreases likelihood that the same error will be made again</a:t>
            </a:r>
          </a:p>
          <a:p>
            <a:pPr marL="415925" indent="-303213" eaLnBrk="1" hangingPunct="1">
              <a:buClr>
                <a:schemeClr val="accent1"/>
              </a:buClr>
              <a:buSzPct val="100000"/>
              <a:buFont typeface="Wingdings" charset="2"/>
              <a:buChar char="ü"/>
            </a:pPr>
            <a:r>
              <a:rPr lang="en-US" sz="3600" dirty="0"/>
              <a:t>Is given with appropriate tone and encouragement</a:t>
            </a:r>
          </a:p>
          <a:p>
            <a:pPr marL="415925" indent="-303213" eaLnBrk="1" hangingPunct="1">
              <a:buClr>
                <a:schemeClr val="accent1"/>
              </a:buClr>
              <a:buSzPct val="100000"/>
              <a:buFont typeface="Wingdings" charset="2"/>
              <a:buChar char="ü"/>
            </a:pPr>
            <a:r>
              <a:rPr lang="en-US" sz="3600" dirty="0"/>
              <a:t>Ends with students giving the correct response</a:t>
            </a:r>
          </a:p>
        </p:txBody>
      </p:sp>
      <p:sp>
        <p:nvSpPr>
          <p:cNvPr id="54276" name="Slide Number Placeholder 5"/>
          <p:cNvSpPr>
            <a:spLocks noGrp="1"/>
          </p:cNvSpPr>
          <p:nvPr>
            <p:ph type="sldNum" sz="quarter" idx="12"/>
          </p:nvPr>
        </p:nvSpPr>
        <p:spPr>
          <a:xfrm>
            <a:off x="6553200" y="6248400"/>
            <a:ext cx="1905000" cy="457200"/>
          </a:xfrm>
          <a:prstGeom prst="rect">
            <a:avLst/>
          </a:prstGeom>
          <a:noFill/>
        </p:spPr>
        <p:txBody>
          <a:bodyPr/>
          <a:lstStyle/>
          <a:p>
            <a:fld id="{415B0B41-4FE9-3043-8F12-2AA96BBC43C5}" type="slidenum">
              <a:rPr lang="en-US" smtClean="0"/>
              <a:pPr/>
              <a:t>22</a:t>
            </a:fld>
            <a:endParaRPr lang="en-US" dirty="0" smtClean="0"/>
          </a:p>
        </p:txBody>
      </p:sp>
      <p:sp>
        <p:nvSpPr>
          <p:cNvPr id="6" name="Rectangle 2"/>
          <p:cNvSpPr txBox="1">
            <a:spLocks noChangeArrowheads="1"/>
          </p:cNvSpPr>
          <p:nvPr/>
        </p:nvSpPr>
        <p:spPr>
          <a:xfrm>
            <a:off x="650748" y="228600"/>
            <a:ext cx="7300786" cy="862680"/>
          </a:xfrm>
          <a:prstGeom prst="rect">
            <a:avLst/>
          </a:prstGeom>
          <a:noFill/>
          <a:ln>
            <a:noFill/>
          </a:ln>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fontAlgn="auto">
              <a:spcAft>
                <a:spcPts val="0"/>
              </a:spcAft>
            </a:pPr>
            <a:r>
              <a:rPr lang="en-US" sz="4000" b="1" smtClean="0">
                <a:solidFill>
                  <a:srgbClr val="A63212"/>
                </a:solidFill>
                <a:effectLst>
                  <a:outerShdw blurRad="38100" dist="38100" dir="2700000" algn="tl">
                    <a:srgbClr val="000000">
                      <a:alpha val="43137"/>
                    </a:srgbClr>
                  </a:outerShdw>
                </a:effectLst>
              </a:rPr>
              <a:t>Provide Corrective Feedback</a:t>
            </a:r>
            <a:endParaRPr lang="en-US" sz="4000" dirty="0">
              <a:solidFill>
                <a:srgbClr val="A6321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5962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66700" y="148272"/>
            <a:ext cx="8666988" cy="1143000"/>
          </a:xfrm>
        </p:spPr>
        <p:txBody>
          <a:bodyPr>
            <a:normAutofit fontScale="90000"/>
          </a:bodyPr>
          <a:lstStyle/>
          <a:p>
            <a:pPr eaLnBrk="1" hangingPunct="1"/>
            <a:r>
              <a:rPr lang="en-US" dirty="0" smtClean="0">
                <a:solidFill>
                  <a:schemeClr val="accent6">
                    <a:lumMod val="50000"/>
                  </a:schemeClr>
                </a:solidFill>
                <a:ea typeface="ＭＳ Ｐゴシック" charset="0"/>
                <a:cs typeface="ＭＳ Ｐゴシック" charset="0"/>
              </a:rPr>
              <a:t>5.  Ensure Students are Engaged During </a:t>
            </a:r>
            <a:br>
              <a:rPr lang="en-US" dirty="0" smtClean="0">
                <a:solidFill>
                  <a:schemeClr val="accent6">
                    <a:lumMod val="50000"/>
                  </a:schemeClr>
                </a:solidFill>
                <a:ea typeface="ＭＳ Ｐゴシック" charset="0"/>
                <a:cs typeface="ＭＳ Ｐゴシック" charset="0"/>
              </a:rPr>
            </a:br>
            <a:r>
              <a:rPr lang="en-US" dirty="0">
                <a:solidFill>
                  <a:schemeClr val="accent6">
                    <a:lumMod val="50000"/>
                  </a:schemeClr>
                </a:solidFill>
                <a:ea typeface="ＭＳ Ｐゴシック" charset="0"/>
                <a:cs typeface="ＭＳ Ｐゴシック" charset="0"/>
              </a:rPr>
              <a:t> </a:t>
            </a:r>
            <a:r>
              <a:rPr lang="en-US" dirty="0" smtClean="0">
                <a:solidFill>
                  <a:schemeClr val="accent6">
                    <a:lumMod val="50000"/>
                  </a:schemeClr>
                </a:solidFill>
                <a:ea typeface="ＭＳ Ｐゴシック" charset="0"/>
                <a:cs typeface="ＭＳ Ｐゴシック" charset="0"/>
              </a:rPr>
              <a:t>    Independent </a:t>
            </a:r>
            <a:r>
              <a:rPr lang="en-US" dirty="0">
                <a:solidFill>
                  <a:schemeClr val="accent6">
                    <a:lumMod val="50000"/>
                  </a:schemeClr>
                </a:solidFill>
                <a:ea typeface="ＭＳ Ｐゴシック" charset="0"/>
                <a:cs typeface="ＭＳ Ｐゴシック" charset="0"/>
              </a:rPr>
              <a:t>Work</a:t>
            </a:r>
          </a:p>
        </p:txBody>
      </p:sp>
      <p:sp>
        <p:nvSpPr>
          <p:cNvPr id="56323" name="Rectangle 3"/>
          <p:cNvSpPr>
            <a:spLocks noGrp="1" noChangeArrowheads="1"/>
          </p:cNvSpPr>
          <p:nvPr>
            <p:ph type="body" idx="1"/>
          </p:nvPr>
        </p:nvSpPr>
        <p:spPr>
          <a:xfrm>
            <a:off x="533400" y="1752600"/>
            <a:ext cx="8153400" cy="4495800"/>
          </a:xfrm>
        </p:spPr>
        <p:txBody>
          <a:bodyPr>
            <a:normAutofit lnSpcReduction="10000"/>
          </a:bodyPr>
          <a:lstStyle/>
          <a:p>
            <a:pPr eaLnBrk="1" hangingPunct="1">
              <a:buClr>
                <a:schemeClr val="accent1"/>
              </a:buClr>
              <a:buSzPct val="100000"/>
              <a:buFont typeface="Wingdings" charset="2"/>
              <a:buChar char="§"/>
            </a:pPr>
            <a:r>
              <a:rPr lang="en-US" sz="3600" dirty="0">
                <a:ea typeface="ＭＳ Ｐゴシック" charset="0"/>
                <a:cs typeface="ＭＳ Ｐゴシック" charset="0"/>
              </a:rPr>
              <a:t>Establish and teach routines and procedures that encourage independence and on-task </a:t>
            </a:r>
            <a:r>
              <a:rPr lang="en-US" sz="3600" dirty="0" smtClean="0">
                <a:ea typeface="ＭＳ Ｐゴシック" charset="0"/>
                <a:cs typeface="ＭＳ Ｐゴシック" charset="0"/>
              </a:rPr>
              <a:t>behavior</a:t>
            </a:r>
          </a:p>
          <a:p>
            <a:pPr>
              <a:buClr>
                <a:schemeClr val="accent1"/>
              </a:buClr>
              <a:buSzPct val="100000"/>
              <a:buFont typeface="Wingdings" charset="2"/>
              <a:buChar char="§"/>
            </a:pPr>
            <a:r>
              <a:rPr lang="en-US" sz="3600" dirty="0">
                <a:ea typeface="ＭＳ Ｐゴシック" charset="0"/>
                <a:cs typeface="ＭＳ Ｐゴシック" charset="0"/>
              </a:rPr>
              <a:t>Align content with the lesson</a:t>
            </a:r>
          </a:p>
          <a:p>
            <a:pPr>
              <a:buClr>
                <a:schemeClr val="accent1"/>
              </a:buClr>
              <a:buSzPct val="100000"/>
              <a:buFont typeface="Wingdings" charset="2"/>
              <a:buChar char="§"/>
            </a:pPr>
            <a:r>
              <a:rPr lang="en-US" sz="3600" dirty="0">
                <a:ea typeface="ＭＳ Ｐゴシック" charset="0"/>
                <a:cs typeface="ＭＳ Ｐゴシック" charset="0"/>
              </a:rPr>
              <a:t>Provide needed </a:t>
            </a:r>
            <a:r>
              <a:rPr lang="en-US" sz="3600" dirty="0" smtClean="0">
                <a:ea typeface="ＭＳ Ｐゴシック" charset="0"/>
                <a:cs typeface="ＭＳ Ｐゴシック" charset="0"/>
              </a:rPr>
              <a:t>practice</a:t>
            </a:r>
          </a:p>
          <a:p>
            <a:pPr>
              <a:buClr>
                <a:schemeClr val="accent1"/>
              </a:buClr>
              <a:buSzPct val="100000"/>
              <a:buFont typeface="Wingdings" charset="2"/>
              <a:buChar char="§"/>
            </a:pPr>
            <a:r>
              <a:rPr lang="en-US" sz="3600" dirty="0">
                <a:ea typeface="ＭＳ Ｐゴシック" charset="0"/>
                <a:cs typeface="ＭＳ Ｐゴシック" charset="0"/>
              </a:rPr>
              <a:t>Monitor student behavior</a:t>
            </a:r>
          </a:p>
          <a:p>
            <a:pPr marL="757238" lvl="1" indent="-390525">
              <a:buSzPct val="100000"/>
              <a:buFont typeface="Courier New" charset="0"/>
              <a:buChar char="o"/>
            </a:pPr>
            <a:r>
              <a:rPr lang="en-US" sz="2800" dirty="0">
                <a:latin typeface="Arial" charset="0"/>
                <a:ea typeface="ＭＳ Ｐゴシック" charset="0"/>
              </a:rPr>
              <a:t>Reinforce appropriate behavior</a:t>
            </a:r>
          </a:p>
          <a:p>
            <a:pPr marL="757238" lvl="1" indent="-390525">
              <a:buSzPct val="100000"/>
              <a:buFont typeface="Courier New" charset="0"/>
              <a:buChar char="o"/>
            </a:pPr>
            <a:r>
              <a:rPr lang="en-US" sz="2800" dirty="0">
                <a:latin typeface="Arial" charset="0"/>
                <a:ea typeface="ＭＳ Ｐゴシック" charset="0"/>
              </a:rPr>
              <a:t>Redirect inappropriate behavior </a:t>
            </a:r>
          </a:p>
          <a:p>
            <a:endParaRPr lang="en-US" dirty="0">
              <a:latin typeface="Arial" charset="0"/>
              <a:ea typeface="ＭＳ Ｐゴシック" charset="0"/>
              <a:cs typeface="ＭＳ Ｐゴシック" charset="0"/>
            </a:endParaRPr>
          </a:p>
          <a:p>
            <a:pPr eaLnBrk="1" hangingPunct="1"/>
            <a:endParaRPr lang="en-US" dirty="0">
              <a:latin typeface="Arial" charset="0"/>
              <a:ea typeface="ＭＳ Ｐゴシック" charset="0"/>
              <a:cs typeface="ＭＳ Ｐゴシック" charset="0"/>
            </a:endParaRPr>
          </a:p>
        </p:txBody>
      </p:sp>
      <p:sp>
        <p:nvSpPr>
          <p:cNvPr id="5632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4D61B3CB-854C-FA4C-B688-ECC8BB64723B}" type="slidenum">
              <a:rPr lang="en-US" sz="1400"/>
              <a:pPr/>
              <a:t>23</a:t>
            </a:fld>
            <a:endParaRPr lang="en-US" sz="1400" dirty="0"/>
          </a:p>
        </p:txBody>
      </p:sp>
    </p:spTree>
    <p:extLst>
      <p:ext uri="{BB962C8B-B14F-4D97-AF65-F5344CB8AC3E}">
        <p14:creationId xmlns:p14="http://schemas.microsoft.com/office/powerpoint/2010/main" val="1211282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B4BECB16-7DE4-034D-A2DA-B8134DA00D5C}" type="slidenum">
              <a:rPr lang="en-US" smtClean="0"/>
              <a:pPr/>
              <a:t>24</a:t>
            </a:fld>
            <a:endParaRPr lang="en-US" dirty="0"/>
          </a:p>
        </p:txBody>
      </p:sp>
      <p:sp>
        <p:nvSpPr>
          <p:cNvPr id="4" name="Content Placeholder 3"/>
          <p:cNvSpPr>
            <a:spLocks noGrp="1"/>
          </p:cNvSpPr>
          <p:nvPr>
            <p:ph sz="quarter" idx="1"/>
          </p:nvPr>
        </p:nvSpPr>
        <p:spPr/>
        <p:txBody>
          <a:bodyPr>
            <a:normAutofit/>
          </a:bodyPr>
          <a:lstStyle/>
          <a:p>
            <a:r>
              <a:rPr lang="en-US" sz="3600" dirty="0" smtClean="0"/>
              <a:t>For a final activity, please download Activity 3 from this training module.  </a:t>
            </a:r>
          </a:p>
          <a:p>
            <a:r>
              <a:rPr lang="en-US" sz="3600" dirty="0" smtClean="0"/>
              <a:t>Follow the directions for </a:t>
            </a:r>
            <a:r>
              <a:rPr lang="en-US" sz="3600" dirty="0" err="1" smtClean="0"/>
              <a:t>completition</a:t>
            </a:r>
            <a:r>
              <a:rPr lang="en-US" sz="3600" dirty="0" smtClean="0"/>
              <a:t> of the activity.  </a:t>
            </a:r>
          </a:p>
          <a:p>
            <a:r>
              <a:rPr lang="en-US" sz="3600" dirty="0" smtClean="0"/>
              <a:t>This activity will take approximately 45 minutes to complete.  </a:t>
            </a:r>
            <a:endParaRPr lang="en-US" sz="3300" dirty="0"/>
          </a:p>
        </p:txBody>
      </p:sp>
      <p:pic>
        <p:nvPicPr>
          <p:cNvPr id="6" name="Picture 5" descr="Screen Shot 2014-09-18 at 3.23.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228599"/>
            <a:ext cx="1093043" cy="949119"/>
          </a:xfrm>
          <a:prstGeom prst="rect">
            <a:avLst/>
          </a:prstGeom>
        </p:spPr>
      </p:pic>
      <p:sp>
        <p:nvSpPr>
          <p:cNvPr id="7" name="Title 1"/>
          <p:cNvSpPr txBox="1">
            <a:spLocks/>
          </p:cNvSpPr>
          <p:nvPr/>
        </p:nvSpPr>
        <p:spPr>
          <a:xfrm>
            <a:off x="609600" y="228600"/>
            <a:ext cx="8232648" cy="990600"/>
          </a:xfrm>
          <a:prstGeom prst="rect">
            <a:avLst/>
          </a:prstGeom>
        </p:spPr>
        <p:txBody>
          <a:bodyPr vert="horz" anchor="ctr">
            <a:normAutofit fontScale="90000" lnSpcReduction="20000"/>
          </a:bodyPr>
          <a:lstStyle>
            <a:lvl1pPr algn="l" rtl="0" eaLnBrk="1" latinLnBrk="0" hangingPunct="1">
              <a:spcBef>
                <a:spcPct val="0"/>
              </a:spcBef>
              <a:buNone/>
              <a:defRPr kumimoji="0" sz="4400" kern="1200">
                <a:solidFill>
                  <a:schemeClr val="tx2"/>
                </a:solidFill>
                <a:latin typeface="+mj-lt"/>
                <a:ea typeface="+mj-ea"/>
                <a:cs typeface="+mj-cs"/>
              </a:defRPr>
            </a:lvl1pPr>
          </a:lstStyle>
          <a:p>
            <a:pPr fontAlgn="auto">
              <a:spcAft>
                <a:spcPts val="0"/>
              </a:spcAft>
            </a:pPr>
            <a:r>
              <a:rPr lang="en-US" b="1" i="1" dirty="0" smtClean="0">
                <a:solidFill>
                  <a:srgbClr val="676A55"/>
                </a:solidFill>
              </a:rPr>
              <a:t>Activity </a:t>
            </a:r>
            <a:r>
              <a:rPr lang="en-US" b="1" i="1" dirty="0" smtClean="0">
                <a:solidFill>
                  <a:srgbClr val="676A55"/>
                </a:solidFill>
              </a:rPr>
              <a:t>3</a:t>
            </a:r>
            <a:r>
              <a:rPr lang="en-US" b="1" i="1" dirty="0" smtClean="0">
                <a:solidFill>
                  <a:srgbClr val="676A55"/>
                </a:solidFill>
              </a:rPr>
              <a:t/>
            </a:r>
            <a:br>
              <a:rPr lang="en-US" b="1" i="1" dirty="0" smtClean="0">
                <a:solidFill>
                  <a:srgbClr val="676A55"/>
                </a:solidFill>
              </a:rPr>
            </a:br>
            <a:r>
              <a:rPr lang="en-US" sz="3600" b="1" i="1" dirty="0" smtClean="0">
                <a:solidFill>
                  <a:srgbClr val="676A55"/>
                </a:solidFill>
              </a:rPr>
              <a:t>Putting It All Together</a:t>
            </a:r>
            <a:endParaRPr lang="en-US" sz="3600" b="1" i="1" dirty="0">
              <a:solidFill>
                <a:srgbClr val="676A55"/>
              </a:solidFill>
            </a:endParaRPr>
          </a:p>
        </p:txBody>
      </p:sp>
    </p:spTree>
    <p:extLst>
      <p:ext uri="{BB962C8B-B14F-4D97-AF65-F5344CB8AC3E}">
        <p14:creationId xmlns:p14="http://schemas.microsoft.com/office/powerpoint/2010/main" val="3122482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n-US" b="1" dirty="0" smtClean="0">
                <a:ea typeface="ＭＳ Ｐゴシック" charset="0"/>
                <a:cs typeface="ＭＳ Ｐゴシック" charset="0"/>
              </a:rPr>
              <a:t>Effective </a:t>
            </a:r>
            <a:r>
              <a:rPr lang="en-US" b="1" dirty="0">
                <a:ea typeface="ＭＳ Ｐゴシック" charset="0"/>
                <a:cs typeface="ＭＳ Ｐゴシック" charset="0"/>
              </a:rPr>
              <a:t>Features of Instruction</a:t>
            </a:r>
          </a:p>
        </p:txBody>
      </p:sp>
      <p:sp>
        <p:nvSpPr>
          <p:cNvPr id="17411" name="Rectangle 3"/>
          <p:cNvSpPr>
            <a:spLocks noGrp="1" noChangeArrowheads="1"/>
          </p:cNvSpPr>
          <p:nvPr>
            <p:ph type="body" idx="1"/>
          </p:nvPr>
        </p:nvSpPr>
        <p:spPr>
          <a:xfrm>
            <a:off x="612648" y="1532740"/>
            <a:ext cx="8004048" cy="4572000"/>
          </a:xfrm>
        </p:spPr>
        <p:txBody>
          <a:bodyPr>
            <a:noAutofit/>
          </a:bodyPr>
          <a:lstStyle/>
          <a:p>
            <a:pPr marL="609600" indent="-609600" eaLnBrk="1" hangingPunct="1">
              <a:lnSpc>
                <a:spcPct val="90000"/>
              </a:lnSpc>
              <a:buClr>
                <a:schemeClr val="accent1"/>
              </a:buClr>
              <a:buSzPct val="80000"/>
              <a:buFontTx/>
              <a:buAutoNum type="arabicPeriod"/>
            </a:pPr>
            <a:r>
              <a:rPr lang="en-US" sz="3200" b="1" dirty="0" smtClean="0">
                <a:latin typeface="+mj-lt"/>
                <a:ea typeface="ＭＳ Ｐゴシック" charset="0"/>
                <a:cs typeface="ＭＳ Ｐゴシック" charset="0"/>
              </a:rPr>
              <a:t>Model</a:t>
            </a:r>
            <a:r>
              <a:rPr lang="en-US" sz="3200" dirty="0" smtClean="0">
                <a:latin typeface="+mj-lt"/>
                <a:ea typeface="ＭＳ Ｐゴシック" charset="0"/>
                <a:cs typeface="ＭＳ Ｐゴシック" charset="0"/>
              </a:rPr>
              <a:t>/Demonstrate </a:t>
            </a:r>
            <a:r>
              <a:rPr lang="en-US" sz="3200" b="1" dirty="0" smtClean="0">
                <a:latin typeface="+mj-lt"/>
                <a:ea typeface="ＭＳ Ｐゴシック" charset="0"/>
                <a:cs typeface="ＭＳ Ｐゴシック" charset="0"/>
              </a:rPr>
              <a:t>new </a:t>
            </a:r>
            <a:r>
              <a:rPr lang="en-US" sz="3200" b="1" dirty="0">
                <a:latin typeface="+mj-lt"/>
                <a:ea typeface="ＭＳ Ｐゴシック" charset="0"/>
                <a:cs typeface="ＭＳ Ｐゴシック" charset="0"/>
              </a:rPr>
              <a:t>instructional tasks </a:t>
            </a:r>
            <a:r>
              <a:rPr lang="en-US" sz="3200" dirty="0">
                <a:latin typeface="+mj-lt"/>
                <a:ea typeface="ＭＳ Ｐゴシック" charset="0"/>
                <a:cs typeface="ＭＳ Ｐゴシック" charset="0"/>
              </a:rPr>
              <a:t>and provide explicit instruction.</a:t>
            </a:r>
          </a:p>
          <a:p>
            <a:pPr marL="609600" indent="-609600" eaLnBrk="1" hangingPunct="1">
              <a:lnSpc>
                <a:spcPct val="90000"/>
              </a:lnSpc>
              <a:buClr>
                <a:schemeClr val="accent1"/>
              </a:buClr>
              <a:buSzPct val="80000"/>
              <a:buFontTx/>
              <a:buAutoNum type="arabicPeriod"/>
            </a:pPr>
            <a:r>
              <a:rPr lang="en-US" sz="3200" b="1" dirty="0" smtClean="0">
                <a:latin typeface="+mj-lt"/>
                <a:ea typeface="ＭＳ Ｐゴシック" charset="0"/>
                <a:cs typeface="ＭＳ Ｐゴシック" charset="0"/>
              </a:rPr>
              <a:t>Actively engage </a:t>
            </a:r>
            <a:r>
              <a:rPr lang="en-US" sz="3200" b="1" dirty="0">
                <a:latin typeface="+mj-lt"/>
                <a:ea typeface="ＭＳ Ｐゴシック" charset="0"/>
                <a:cs typeface="ＭＳ Ｐゴシック" charset="0"/>
              </a:rPr>
              <a:t>students </a:t>
            </a:r>
            <a:r>
              <a:rPr lang="en-US" sz="3200" dirty="0">
                <a:latin typeface="+mj-lt"/>
                <a:ea typeface="ＭＳ Ｐゴシック" charset="0"/>
                <a:cs typeface="ＭＳ Ｐゴシック" charset="0"/>
              </a:rPr>
              <a:t>during teacher-led instruction and encourage student effort.</a:t>
            </a:r>
          </a:p>
          <a:p>
            <a:pPr marL="609600" indent="-609600" eaLnBrk="1" hangingPunct="1">
              <a:lnSpc>
                <a:spcPct val="90000"/>
              </a:lnSpc>
              <a:buClr>
                <a:schemeClr val="accent1"/>
              </a:buClr>
              <a:buSzPct val="80000"/>
              <a:buFontTx/>
              <a:buAutoNum type="arabicPeriod"/>
            </a:pPr>
            <a:r>
              <a:rPr lang="en-US" sz="3200" dirty="0">
                <a:latin typeface="+mj-lt"/>
                <a:ea typeface="ＭＳ Ｐゴシック" charset="0"/>
                <a:cs typeface="ＭＳ Ｐゴシック" charset="0"/>
              </a:rPr>
              <a:t>Provide </a:t>
            </a:r>
            <a:r>
              <a:rPr lang="en-US" sz="3200" b="1" dirty="0">
                <a:latin typeface="+mj-lt"/>
                <a:ea typeface="ＭＳ Ｐゴシック" charset="0"/>
                <a:cs typeface="ＭＳ Ｐゴシック" charset="0"/>
              </a:rPr>
              <a:t>multiple opportunities for students to respond </a:t>
            </a:r>
            <a:r>
              <a:rPr lang="en-US" sz="3200" dirty="0">
                <a:latin typeface="+mj-lt"/>
                <a:ea typeface="ＭＳ Ｐゴシック" charset="0"/>
                <a:cs typeface="ＭＳ Ｐゴシック" charset="0"/>
              </a:rPr>
              <a:t>and practice new skills.</a:t>
            </a:r>
          </a:p>
          <a:p>
            <a:pPr marL="609600" indent="-609600" eaLnBrk="1" hangingPunct="1">
              <a:lnSpc>
                <a:spcPct val="90000"/>
              </a:lnSpc>
              <a:buClr>
                <a:schemeClr val="accent1"/>
              </a:buClr>
              <a:buSzPct val="80000"/>
              <a:buFontTx/>
              <a:buAutoNum type="arabicPeriod"/>
            </a:pPr>
            <a:r>
              <a:rPr lang="en-US" sz="3200" dirty="0">
                <a:latin typeface="+mj-lt"/>
                <a:ea typeface="ＭＳ Ｐゴシック" charset="0"/>
                <a:cs typeface="ＭＳ Ｐゴシック" charset="0"/>
              </a:rPr>
              <a:t>Provide </a:t>
            </a:r>
            <a:r>
              <a:rPr lang="en-US" sz="3200" b="1" dirty="0">
                <a:latin typeface="+mj-lt"/>
                <a:ea typeface="ＭＳ Ｐゴシック" charset="0"/>
                <a:cs typeface="ＭＳ Ｐゴシック" charset="0"/>
              </a:rPr>
              <a:t>immediate error correction </a:t>
            </a:r>
            <a:r>
              <a:rPr lang="en-US" sz="3200" dirty="0">
                <a:latin typeface="+mj-lt"/>
                <a:ea typeface="ＭＳ Ｐゴシック" charset="0"/>
                <a:cs typeface="ＭＳ Ｐゴシック" charset="0"/>
              </a:rPr>
              <a:t>during instruction and independent work.</a:t>
            </a:r>
          </a:p>
          <a:p>
            <a:pPr marL="609600" indent="-609600" eaLnBrk="1" hangingPunct="1">
              <a:lnSpc>
                <a:spcPct val="90000"/>
              </a:lnSpc>
              <a:buClr>
                <a:schemeClr val="accent1"/>
              </a:buClr>
              <a:buSzPct val="80000"/>
              <a:buFontTx/>
              <a:buAutoNum type="arabicPeriod"/>
            </a:pPr>
            <a:r>
              <a:rPr lang="en-US" sz="3200" b="1" dirty="0">
                <a:latin typeface="+mj-lt"/>
                <a:ea typeface="ＭＳ Ｐゴシック" charset="0"/>
                <a:cs typeface="ＭＳ Ｐゴシック" charset="0"/>
              </a:rPr>
              <a:t>Engage students </a:t>
            </a:r>
            <a:r>
              <a:rPr lang="en-US" sz="3200" dirty="0">
                <a:latin typeface="+mj-lt"/>
                <a:ea typeface="ＭＳ Ｐゴシック" charset="0"/>
                <a:cs typeface="ＭＳ Ｐゴシック" charset="0"/>
              </a:rPr>
              <a:t>during independent work.</a:t>
            </a:r>
          </a:p>
          <a:p>
            <a:pPr marL="990600" lvl="1" indent="-533400" eaLnBrk="1" hangingPunct="1">
              <a:lnSpc>
                <a:spcPct val="90000"/>
              </a:lnSpc>
            </a:pPr>
            <a:endParaRPr lang="en-US" sz="3200" dirty="0">
              <a:latin typeface="+mj-lt"/>
              <a:ea typeface="ＭＳ Ｐゴシック" charset="0"/>
            </a:endParaRPr>
          </a:p>
          <a:p>
            <a:pPr marL="609600" indent="-609600" eaLnBrk="1" hangingPunct="1">
              <a:lnSpc>
                <a:spcPct val="90000"/>
              </a:lnSpc>
            </a:pPr>
            <a:endParaRPr lang="en-US" sz="3200" dirty="0">
              <a:latin typeface="+mj-lt"/>
              <a:ea typeface="ＭＳ Ｐゴシック" charset="0"/>
              <a:cs typeface="ＭＳ Ｐゴシック" charset="0"/>
            </a:endParaRP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D1A0B884-7AC5-384F-B236-B063401BE8FC}" type="slidenum">
              <a:rPr lang="en-US" sz="1400"/>
              <a:pPr/>
              <a:t>3</a:t>
            </a:fld>
            <a:endParaRPr lang="en-US" sz="1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9822" y="5791200"/>
            <a:ext cx="3949700" cy="990600"/>
          </a:xfrm>
          <a:prstGeom prst="rect">
            <a:avLst/>
          </a:prstGeom>
        </p:spPr>
      </p:pic>
    </p:spTree>
    <p:extLst>
      <p:ext uri="{BB962C8B-B14F-4D97-AF65-F5344CB8AC3E}">
        <p14:creationId xmlns:p14="http://schemas.microsoft.com/office/powerpoint/2010/main" val="161903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ssolve">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dissolve">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dissolve">
                                      <p:cBhvr>
                                        <p:cTn id="2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33400" y="304800"/>
            <a:ext cx="7467600" cy="647949"/>
          </a:xfrm>
          <a:noFill/>
          <a:ln>
            <a:noFill/>
          </a:ln>
        </p:spPr>
        <p:txBody>
          <a:bodyPr>
            <a:noAutofit/>
          </a:bodyPr>
          <a:lstStyle/>
          <a:p>
            <a:r>
              <a:rPr lang="en-US" sz="4000" b="1" dirty="0" smtClean="0">
                <a:solidFill>
                  <a:srgbClr val="C00000"/>
                </a:solidFill>
              </a:rPr>
              <a:t>1.  Provide Explicit </a:t>
            </a:r>
            <a:r>
              <a:rPr lang="en-US" sz="4000" b="1" dirty="0">
                <a:solidFill>
                  <a:srgbClr val="C00000"/>
                </a:solidFill>
              </a:rPr>
              <a:t>Instruction</a:t>
            </a:r>
          </a:p>
        </p:txBody>
      </p:sp>
      <p:sp>
        <p:nvSpPr>
          <p:cNvPr id="74755" name="Rectangle 3"/>
          <p:cNvSpPr>
            <a:spLocks noGrp="1" noChangeArrowheads="1"/>
          </p:cNvSpPr>
          <p:nvPr>
            <p:ph idx="1"/>
          </p:nvPr>
        </p:nvSpPr>
        <p:spPr>
          <a:xfrm>
            <a:off x="685800" y="1752600"/>
            <a:ext cx="7498080" cy="4800600"/>
          </a:xfrm>
        </p:spPr>
        <p:txBody>
          <a:bodyPr>
            <a:noAutofit/>
          </a:bodyPr>
          <a:lstStyle/>
          <a:p>
            <a:pPr>
              <a:buClr>
                <a:schemeClr val="accent6">
                  <a:lumMod val="50000"/>
                </a:schemeClr>
              </a:buClr>
              <a:buSzPct val="100000"/>
              <a:buFont typeface="Wingdings" charset="2"/>
              <a:buChar char="§"/>
            </a:pPr>
            <a:r>
              <a:rPr lang="en-US" sz="3200" dirty="0">
                <a:ea typeface="Arial" charset="0"/>
                <a:cs typeface="Arial" charset="0"/>
              </a:rPr>
              <a:t>Explicit instruction involves </a:t>
            </a:r>
            <a:r>
              <a:rPr lang="en-US" sz="3200" b="1" dirty="0">
                <a:ea typeface="Arial" charset="0"/>
                <a:cs typeface="Arial" charset="0"/>
              </a:rPr>
              <a:t>direct explanation.</a:t>
            </a:r>
            <a:r>
              <a:rPr lang="en-US" sz="3200" dirty="0">
                <a:ea typeface="Arial" charset="0"/>
                <a:cs typeface="Arial" charset="0"/>
              </a:rPr>
              <a:t> Concepts are </a:t>
            </a:r>
            <a:r>
              <a:rPr lang="en-US" sz="3200" u="sng" dirty="0">
                <a:ea typeface="Arial" charset="0"/>
                <a:cs typeface="Arial" charset="0"/>
              </a:rPr>
              <a:t>clearly explained</a:t>
            </a:r>
            <a:r>
              <a:rPr lang="en-US" sz="3200" dirty="0">
                <a:ea typeface="Arial" charset="0"/>
                <a:cs typeface="Arial" charset="0"/>
              </a:rPr>
              <a:t> and skills are </a:t>
            </a:r>
            <a:r>
              <a:rPr lang="en-US" sz="3200" u="sng" dirty="0">
                <a:ea typeface="Arial" charset="0"/>
                <a:cs typeface="Arial" charset="0"/>
              </a:rPr>
              <a:t>clearly modeled</a:t>
            </a:r>
            <a:r>
              <a:rPr lang="en-US" sz="3200" dirty="0">
                <a:ea typeface="Arial" charset="0"/>
                <a:cs typeface="Arial" charset="0"/>
              </a:rPr>
              <a:t>, without vagueness or ambiguity (Carnine, 2006). The teacher’s language is concise, specific, and related to the objective. </a:t>
            </a:r>
            <a:r>
              <a:rPr lang="en-US" sz="3200" dirty="0" smtClean="0">
                <a:ea typeface="Arial" charset="0"/>
                <a:cs typeface="Arial" charset="0"/>
              </a:rPr>
              <a:t>This </a:t>
            </a:r>
            <a:r>
              <a:rPr lang="en-US" sz="3200" dirty="0">
                <a:ea typeface="Arial" charset="0"/>
                <a:cs typeface="Arial" charset="0"/>
              </a:rPr>
              <a:t>makes it clear what the students are to do and learn. Nothing is left to guess work.</a:t>
            </a:r>
          </a:p>
        </p:txBody>
      </p:sp>
      <p:sp>
        <p:nvSpPr>
          <p:cNvPr id="4" name="Slide Number Placeholder 3"/>
          <p:cNvSpPr>
            <a:spLocks noGrp="1"/>
          </p:cNvSpPr>
          <p:nvPr>
            <p:ph type="sldNum" sz="quarter" idx="12"/>
          </p:nvPr>
        </p:nvSpPr>
        <p:spPr/>
        <p:txBody>
          <a:bodyPr>
            <a:normAutofit fontScale="85000" lnSpcReduction="20000"/>
          </a:bodyPr>
          <a:lstStyle/>
          <a:p>
            <a:fld id="{60E8986F-C0F0-2347-A5A3-63167C0E9F42}" type="slidenum">
              <a:rPr lang="en-US" smtClean="0"/>
              <a:pPr/>
              <a:t>4</a:t>
            </a:fld>
            <a:endParaRPr lang="en-US" dirty="0"/>
          </a:p>
        </p:txBody>
      </p:sp>
    </p:spTree>
    <p:extLst>
      <p:ext uri="{BB962C8B-B14F-4D97-AF65-F5344CB8AC3E}">
        <p14:creationId xmlns:p14="http://schemas.microsoft.com/office/powerpoint/2010/main" val="2133606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517358" y="1831848"/>
            <a:ext cx="8093242" cy="4873752"/>
          </a:xfrm>
        </p:spPr>
        <p:txBody>
          <a:bodyPr/>
          <a:lstStyle/>
          <a:p>
            <a:pPr>
              <a:buSzPct val="100000"/>
              <a:buFont typeface="Wingdings" charset="2"/>
              <a:buChar char="§"/>
            </a:pPr>
            <a:r>
              <a:rPr lang="en-US" sz="3600" dirty="0" smtClean="0"/>
              <a:t>Model </a:t>
            </a:r>
            <a:r>
              <a:rPr lang="en-US" sz="3600" dirty="0"/>
              <a:t>the concept or </a:t>
            </a:r>
            <a:r>
              <a:rPr lang="en-US" sz="3600" dirty="0" smtClean="0"/>
              <a:t>skill</a:t>
            </a:r>
          </a:p>
          <a:p>
            <a:pPr>
              <a:buSzPct val="100000"/>
              <a:buFont typeface="Wingdings" charset="2"/>
              <a:buChar char="§"/>
            </a:pPr>
            <a:r>
              <a:rPr lang="en-US" sz="3600" dirty="0" smtClean="0"/>
              <a:t>Practice </a:t>
            </a:r>
            <a:r>
              <a:rPr lang="en-US" sz="3600" dirty="0"/>
              <a:t>applying the concept or skill </a:t>
            </a:r>
            <a:r>
              <a:rPr lang="en-US" sz="3600" dirty="0" smtClean="0"/>
              <a:t>together</a:t>
            </a:r>
          </a:p>
          <a:p>
            <a:pPr>
              <a:buSzPct val="100000"/>
              <a:buFont typeface="Wingdings" charset="2"/>
              <a:buChar char="§"/>
            </a:pPr>
            <a:r>
              <a:rPr lang="en-US" sz="3600" dirty="0" smtClean="0"/>
              <a:t>Have </a:t>
            </a:r>
            <a:r>
              <a:rPr lang="en-US" sz="3600" dirty="0"/>
              <a:t>students apply the concept or skill on their own</a:t>
            </a:r>
          </a:p>
          <a:p>
            <a:endParaRPr lang="en-US" sz="2800" dirty="0"/>
          </a:p>
          <a:p>
            <a:pPr>
              <a:buFont typeface="Arial" charset="0"/>
              <a:buNone/>
            </a:pPr>
            <a:endParaRPr lang="en-US" sz="2800" dirty="0"/>
          </a:p>
        </p:txBody>
      </p:sp>
      <p:sp>
        <p:nvSpPr>
          <p:cNvPr id="9" name="Slide Number Placeholder 8"/>
          <p:cNvSpPr>
            <a:spLocks noGrp="1"/>
          </p:cNvSpPr>
          <p:nvPr>
            <p:ph type="sldNum" sz="quarter" idx="12"/>
          </p:nvPr>
        </p:nvSpPr>
        <p:spPr/>
        <p:txBody>
          <a:bodyPr>
            <a:normAutofit fontScale="85000" lnSpcReduction="20000"/>
          </a:bodyPr>
          <a:lstStyle/>
          <a:p>
            <a:fld id="{60E8986F-C0F0-2347-A5A3-63167C0E9F42}" type="slidenum">
              <a:rPr lang="en-US" smtClean="0"/>
              <a:pPr/>
              <a:t>5</a:t>
            </a:fld>
            <a:endParaRPr lang="en-US" dirty="0"/>
          </a:p>
        </p:txBody>
      </p:sp>
      <p:sp>
        <p:nvSpPr>
          <p:cNvPr id="5" name="TextBox 4"/>
          <p:cNvSpPr txBox="1"/>
          <p:nvPr/>
        </p:nvSpPr>
        <p:spPr>
          <a:xfrm>
            <a:off x="517358" y="5257800"/>
            <a:ext cx="8077200" cy="769441"/>
          </a:xfrm>
          <a:prstGeom prst="rect">
            <a:avLst/>
          </a:prstGeom>
          <a:solidFill>
            <a:schemeClr val="accent1">
              <a:lumMod val="40000"/>
              <a:lumOff val="60000"/>
            </a:schemeClr>
          </a:solidFill>
          <a:ln>
            <a:solidFill>
              <a:srgbClr val="000000"/>
            </a:solidFill>
          </a:ln>
        </p:spPr>
        <p:txBody>
          <a:bodyPr wrap="square" rtlCol="0">
            <a:spAutoFit/>
          </a:bodyPr>
          <a:lstStyle/>
          <a:p>
            <a:pPr algn="ctr"/>
            <a:r>
              <a:rPr lang="en-US" sz="4400" b="1" dirty="0" smtClean="0">
                <a:solidFill>
                  <a:schemeClr val="accent6">
                    <a:lumMod val="50000"/>
                  </a:schemeClr>
                </a:solidFill>
                <a:effectLst>
                  <a:outerShdw blurRad="38100" dist="38100" dir="2700000" algn="tl">
                    <a:srgbClr val="000000">
                      <a:alpha val="43137"/>
                    </a:srgbClr>
                  </a:outerShdw>
                </a:effectLst>
                <a:latin typeface="+mj-lt"/>
              </a:rPr>
              <a:t>I Do It.     We Do It.     You Do It.  </a:t>
            </a:r>
            <a:endParaRPr lang="en-US" sz="4400" b="1" dirty="0">
              <a:solidFill>
                <a:schemeClr val="accent6">
                  <a:lumMod val="50000"/>
                </a:schemeClr>
              </a:solidFill>
              <a:effectLst>
                <a:outerShdw blurRad="38100" dist="38100" dir="2700000" algn="tl">
                  <a:srgbClr val="000000">
                    <a:alpha val="43137"/>
                  </a:srgbClr>
                </a:outerShdw>
              </a:effectLst>
              <a:latin typeface="+mj-lt"/>
            </a:endParaRPr>
          </a:p>
        </p:txBody>
      </p:sp>
      <p:sp>
        <p:nvSpPr>
          <p:cNvPr id="2" name="Title 1"/>
          <p:cNvSpPr>
            <a:spLocks noGrp="1"/>
          </p:cNvSpPr>
          <p:nvPr>
            <p:ph type="title"/>
          </p:nvPr>
        </p:nvSpPr>
        <p:spPr>
          <a:xfrm>
            <a:off x="266700" y="136358"/>
            <a:ext cx="8153400" cy="990600"/>
          </a:xfrm>
        </p:spPr>
        <p:txBody>
          <a:bodyPr>
            <a:normAutofit fontScale="90000"/>
          </a:bodyPr>
          <a:lstStyle/>
          <a:p>
            <a:r>
              <a:rPr lang="en-US" sz="4400" b="1" dirty="0">
                <a:solidFill>
                  <a:schemeClr val="tx1"/>
                </a:solidFill>
              </a:rPr>
              <a:t>Follow the </a:t>
            </a:r>
            <a:r>
              <a:rPr lang="en-US" sz="4400" b="1" dirty="0" smtClean="0">
                <a:solidFill>
                  <a:schemeClr val="accent6">
                    <a:lumMod val="50000"/>
                  </a:schemeClr>
                </a:solidFill>
              </a:rPr>
              <a:t>Model-Lead-Test </a:t>
            </a:r>
            <a:r>
              <a:rPr lang="en-US" sz="4400" b="1" dirty="0" smtClean="0">
                <a:solidFill>
                  <a:srgbClr val="000000"/>
                </a:solidFill>
              </a:rPr>
              <a:t>Procedure</a:t>
            </a:r>
            <a:r>
              <a:rPr lang="en-US" sz="4400" b="1" dirty="0">
                <a:solidFill>
                  <a:srgbClr val="000000"/>
                </a:solidFill>
              </a:rPr>
              <a:t>:</a:t>
            </a:r>
            <a:endParaRPr lang="en-US" dirty="0">
              <a:solidFill>
                <a:srgbClr val="000000"/>
              </a:solidFill>
            </a:endParaRPr>
          </a:p>
        </p:txBody>
      </p:sp>
      <p:pic>
        <p:nvPicPr>
          <p:cNvPr id="6" name="Picture 5"/>
          <p:cNvPicPr>
            <a:picLocks noChangeAspect="1"/>
          </p:cNvPicPr>
          <p:nvPr/>
        </p:nvPicPr>
        <p:blipFill>
          <a:blip r:embed="rId3"/>
          <a:stretch>
            <a:fillRect/>
          </a:stretch>
        </p:blipFill>
        <p:spPr>
          <a:xfrm>
            <a:off x="7543800" y="136358"/>
            <a:ext cx="1398991" cy="921878"/>
          </a:xfrm>
          <a:prstGeom prst="rect">
            <a:avLst/>
          </a:prstGeom>
        </p:spPr>
      </p:pic>
    </p:spTree>
    <p:extLst>
      <p:ext uri="{BB962C8B-B14F-4D97-AF65-F5344CB8AC3E}">
        <p14:creationId xmlns:p14="http://schemas.microsoft.com/office/powerpoint/2010/main" val="1135768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990600" y="228600"/>
            <a:ext cx="6932838" cy="754845"/>
          </a:xfrm>
          <a:solidFill>
            <a:schemeClr val="bg1"/>
          </a:solidFill>
          <a:ln>
            <a:solidFill>
              <a:schemeClr val="accent6">
                <a:lumMod val="50000"/>
              </a:schemeClr>
            </a:solidFill>
          </a:ln>
        </p:spPr>
        <p:txBody>
          <a:bodyPr>
            <a:noAutofit/>
          </a:bodyPr>
          <a:lstStyle/>
          <a:p>
            <a:pPr algn="ctr"/>
            <a:r>
              <a:rPr lang="en-US" sz="4000" b="1" dirty="0" smtClean="0">
                <a:solidFill>
                  <a:schemeClr val="tx1"/>
                </a:solidFill>
                <a:effectLst>
                  <a:outerShdw blurRad="38100" dist="38100" dir="2700000" algn="tl">
                    <a:srgbClr val="000000">
                      <a:alpha val="43137"/>
                    </a:srgbClr>
                  </a:outerShdw>
                </a:effectLst>
              </a:rPr>
              <a:t>Modeling </a:t>
            </a:r>
            <a:r>
              <a:rPr lang="en-US" sz="4000" b="1" dirty="0">
                <a:solidFill>
                  <a:schemeClr val="tx1"/>
                </a:solidFill>
                <a:effectLst>
                  <a:outerShdw blurRad="38100" dist="38100" dir="2700000" algn="tl">
                    <a:srgbClr val="000000">
                      <a:alpha val="43137"/>
                    </a:srgbClr>
                  </a:outerShdw>
                </a:effectLst>
              </a:rPr>
              <a:t>I</a:t>
            </a:r>
            <a:r>
              <a:rPr lang="en-US" sz="4000" b="1" dirty="0" smtClean="0">
                <a:solidFill>
                  <a:schemeClr val="tx1"/>
                </a:solidFill>
                <a:effectLst>
                  <a:outerShdw blurRad="38100" dist="38100" dir="2700000" algn="tl">
                    <a:srgbClr val="000000">
                      <a:alpha val="43137"/>
                    </a:srgbClr>
                  </a:outerShdw>
                </a:effectLst>
              </a:rPr>
              <a:t>nstructional </a:t>
            </a:r>
            <a:r>
              <a:rPr lang="en-US" sz="4000" b="1" dirty="0">
                <a:solidFill>
                  <a:schemeClr val="tx1"/>
                </a:solidFill>
                <a:effectLst>
                  <a:outerShdw blurRad="38100" dist="38100" dir="2700000" algn="tl">
                    <a:srgbClr val="000000">
                      <a:alpha val="43137"/>
                    </a:srgbClr>
                  </a:outerShdw>
                </a:effectLst>
              </a:rPr>
              <a:t>T</a:t>
            </a:r>
            <a:r>
              <a:rPr lang="en-US" sz="4000" b="1" dirty="0" smtClean="0">
                <a:solidFill>
                  <a:schemeClr val="tx1"/>
                </a:solidFill>
                <a:effectLst>
                  <a:outerShdw blurRad="38100" dist="38100" dir="2700000" algn="tl">
                    <a:srgbClr val="000000">
                      <a:alpha val="43137"/>
                    </a:srgbClr>
                  </a:outerShdw>
                </a:effectLst>
              </a:rPr>
              <a:t>asks</a:t>
            </a:r>
            <a:endParaRPr lang="en-US" sz="4000" b="1" dirty="0">
              <a:solidFill>
                <a:schemeClr val="tx1"/>
              </a:solidFill>
              <a:effectLst>
                <a:outerShdw blurRad="38100" dist="38100" dir="2700000" algn="tl">
                  <a:srgbClr val="000000">
                    <a:alpha val="43137"/>
                  </a:srgbClr>
                </a:outerShdw>
              </a:effectLst>
            </a:endParaRPr>
          </a:p>
        </p:txBody>
      </p:sp>
      <p:sp>
        <p:nvSpPr>
          <p:cNvPr id="62467" name="Rectangle 3"/>
          <p:cNvSpPr>
            <a:spLocks noGrp="1" noChangeArrowheads="1"/>
          </p:cNvSpPr>
          <p:nvPr>
            <p:ph idx="1"/>
          </p:nvPr>
        </p:nvSpPr>
        <p:spPr>
          <a:xfrm>
            <a:off x="560420" y="1631292"/>
            <a:ext cx="8053355" cy="5150507"/>
          </a:xfrm>
        </p:spPr>
        <p:txBody>
          <a:bodyPr>
            <a:normAutofit/>
          </a:bodyPr>
          <a:lstStyle/>
          <a:p>
            <a:pPr marL="609600" indent="-609600" eaLnBrk="1" hangingPunct="1">
              <a:lnSpc>
                <a:spcPct val="90000"/>
              </a:lnSpc>
              <a:buNone/>
            </a:pPr>
            <a:r>
              <a:rPr lang="en-US" sz="2800" b="1" dirty="0"/>
              <a:t>Demonstrate or model the task:</a:t>
            </a:r>
          </a:p>
          <a:p>
            <a:pPr marL="609600" indent="-609600" eaLnBrk="1" hangingPunct="1">
              <a:lnSpc>
                <a:spcPct val="90000"/>
              </a:lnSpc>
              <a:buSzPct val="100000"/>
              <a:buFontTx/>
              <a:buAutoNum type="arabicPeriod"/>
            </a:pPr>
            <a:r>
              <a:rPr lang="en-US" sz="2800" dirty="0">
                <a:solidFill>
                  <a:srgbClr val="FF0000"/>
                </a:solidFill>
              </a:rPr>
              <a:t>“</a:t>
            </a:r>
            <a:r>
              <a:rPr lang="en-US" sz="2800" u="sng" dirty="0">
                <a:solidFill>
                  <a:srgbClr val="FF0000"/>
                </a:solidFill>
              </a:rPr>
              <a:t>I’ll</a:t>
            </a:r>
            <a:r>
              <a:rPr lang="en-US" sz="2800" dirty="0">
                <a:solidFill>
                  <a:srgbClr val="FF0000"/>
                </a:solidFill>
              </a:rPr>
              <a:t> say the sounds in </a:t>
            </a:r>
            <a:r>
              <a:rPr lang="en-US" sz="2000" dirty="0"/>
              <a:t>(pause) </a:t>
            </a:r>
            <a:r>
              <a:rPr lang="en-US" sz="2800" i="1" dirty="0" smtClean="0">
                <a:solidFill>
                  <a:srgbClr val="FF0000"/>
                </a:solidFill>
              </a:rPr>
              <a:t>mat</a:t>
            </a:r>
            <a:r>
              <a:rPr lang="en-US" sz="2800" dirty="0" smtClean="0">
                <a:solidFill>
                  <a:srgbClr val="FF0000"/>
                </a:solidFill>
              </a:rPr>
              <a:t> </a:t>
            </a:r>
            <a:r>
              <a:rPr lang="en-US" sz="2800" dirty="0">
                <a:solidFill>
                  <a:srgbClr val="FF0000"/>
                </a:solidFill>
              </a:rPr>
              <a:t>- </a:t>
            </a:r>
            <a:r>
              <a:rPr lang="en-US" sz="2800" dirty="0" smtClean="0">
                <a:solidFill>
                  <a:srgbClr val="FF0000"/>
                </a:solidFill>
              </a:rPr>
              <a:t>/m/-/</a:t>
            </a:r>
            <a:r>
              <a:rPr lang="en-US" sz="2800" dirty="0">
                <a:solidFill>
                  <a:srgbClr val="FF0000"/>
                </a:solidFill>
              </a:rPr>
              <a:t>a/-/t/</a:t>
            </a:r>
            <a:r>
              <a:rPr lang="en-US" sz="2800" dirty="0" smtClean="0"/>
              <a:t>”</a:t>
            </a:r>
          </a:p>
          <a:p>
            <a:pPr marL="0" indent="0" eaLnBrk="1" hangingPunct="1">
              <a:lnSpc>
                <a:spcPct val="90000"/>
              </a:lnSpc>
              <a:buNone/>
            </a:pPr>
            <a:endParaRPr lang="en-US" sz="2800" dirty="0"/>
          </a:p>
          <a:p>
            <a:pPr marL="609600" indent="-609600" eaLnBrk="1" hangingPunct="1">
              <a:lnSpc>
                <a:spcPct val="90000"/>
              </a:lnSpc>
              <a:buNone/>
            </a:pPr>
            <a:r>
              <a:rPr lang="en-US" sz="2800" b="1" dirty="0"/>
              <a:t>Guided practice:</a:t>
            </a:r>
          </a:p>
          <a:p>
            <a:pPr marL="609600" indent="-609600" eaLnBrk="1" hangingPunct="1">
              <a:lnSpc>
                <a:spcPct val="90000"/>
              </a:lnSpc>
              <a:buSzPct val="100000"/>
              <a:buFontTx/>
              <a:buAutoNum type="arabicPeriod" startAt="2"/>
            </a:pPr>
            <a:r>
              <a:rPr lang="en-US" sz="2800" dirty="0">
                <a:solidFill>
                  <a:srgbClr val="FF0000"/>
                </a:solidFill>
              </a:rPr>
              <a:t>“Say the sounds in </a:t>
            </a:r>
            <a:r>
              <a:rPr lang="en-US" sz="2000" dirty="0"/>
              <a:t>(pause)</a:t>
            </a:r>
            <a:r>
              <a:rPr lang="en-US" sz="2800" dirty="0"/>
              <a:t> </a:t>
            </a:r>
            <a:r>
              <a:rPr lang="en-US" sz="2800" i="1" dirty="0" smtClean="0">
                <a:solidFill>
                  <a:srgbClr val="FF0000"/>
                </a:solidFill>
              </a:rPr>
              <a:t>mat</a:t>
            </a:r>
            <a:r>
              <a:rPr lang="en-US" sz="2800" dirty="0" smtClean="0">
                <a:solidFill>
                  <a:srgbClr val="FF0000"/>
                </a:solidFill>
              </a:rPr>
              <a:t> </a:t>
            </a:r>
            <a:r>
              <a:rPr lang="en-US" sz="2800" u="sng" dirty="0">
                <a:solidFill>
                  <a:srgbClr val="FF0000"/>
                </a:solidFill>
              </a:rPr>
              <a:t>with</a:t>
            </a:r>
            <a:r>
              <a:rPr lang="en-US" sz="2800" dirty="0">
                <a:solidFill>
                  <a:srgbClr val="FF0000"/>
                </a:solidFill>
              </a:rPr>
              <a:t> me - </a:t>
            </a:r>
          </a:p>
          <a:p>
            <a:pPr marL="609600" indent="-609600" eaLnBrk="1" hangingPunct="1">
              <a:lnSpc>
                <a:spcPct val="90000"/>
              </a:lnSpc>
              <a:buSzPct val="100000"/>
              <a:buFontTx/>
              <a:buNone/>
            </a:pPr>
            <a:r>
              <a:rPr lang="en-US" sz="2800" dirty="0">
                <a:solidFill>
                  <a:srgbClr val="FF0000"/>
                </a:solidFill>
              </a:rPr>
              <a:t>      </a:t>
            </a:r>
            <a:r>
              <a:rPr lang="en-US" sz="2800" dirty="0" smtClean="0">
                <a:solidFill>
                  <a:srgbClr val="FF0000"/>
                </a:solidFill>
              </a:rPr>
              <a:t>/m/-/</a:t>
            </a:r>
            <a:r>
              <a:rPr lang="en-US" sz="2800" dirty="0">
                <a:solidFill>
                  <a:srgbClr val="FF0000"/>
                </a:solidFill>
              </a:rPr>
              <a:t>a/-/t/” </a:t>
            </a:r>
            <a:endParaRPr lang="en-US" sz="2800" dirty="0" smtClean="0">
              <a:solidFill>
                <a:srgbClr val="FF0000"/>
              </a:solidFill>
            </a:endParaRPr>
          </a:p>
          <a:p>
            <a:pPr marL="609600" indent="-609600" eaLnBrk="1" hangingPunct="1">
              <a:lnSpc>
                <a:spcPct val="90000"/>
              </a:lnSpc>
              <a:buFontTx/>
              <a:buNone/>
            </a:pPr>
            <a:endParaRPr lang="en-US" sz="2800" dirty="0">
              <a:solidFill>
                <a:srgbClr val="FF0000"/>
              </a:solidFill>
            </a:endParaRPr>
          </a:p>
          <a:p>
            <a:pPr marL="609600" indent="-609600" eaLnBrk="1" hangingPunct="1">
              <a:lnSpc>
                <a:spcPct val="90000"/>
              </a:lnSpc>
              <a:buNone/>
            </a:pPr>
            <a:r>
              <a:rPr lang="en-US" sz="2800" b="1" dirty="0"/>
              <a:t>Independent practice:</a:t>
            </a:r>
          </a:p>
          <a:p>
            <a:pPr marL="609600" indent="-609600" eaLnBrk="1" hangingPunct="1">
              <a:lnSpc>
                <a:spcPct val="90000"/>
              </a:lnSpc>
              <a:buFontTx/>
              <a:buNone/>
            </a:pPr>
            <a:r>
              <a:rPr lang="en-US" sz="2800" dirty="0">
                <a:solidFill>
                  <a:schemeClr val="accent1"/>
                </a:solidFill>
              </a:rPr>
              <a:t>3.   </a:t>
            </a:r>
            <a:r>
              <a:rPr lang="en-US" sz="2800" dirty="0"/>
              <a:t>“</a:t>
            </a:r>
            <a:r>
              <a:rPr lang="en-US" sz="2800" u="sng" dirty="0">
                <a:solidFill>
                  <a:srgbClr val="FF0000"/>
                </a:solidFill>
              </a:rPr>
              <a:t>Your turn</a:t>
            </a:r>
            <a:r>
              <a:rPr lang="en-US" sz="2800" dirty="0">
                <a:solidFill>
                  <a:srgbClr val="FF0000"/>
                </a:solidFill>
              </a:rPr>
              <a:t>.  Say the sounds in </a:t>
            </a:r>
            <a:r>
              <a:rPr lang="en-US" sz="2000" dirty="0"/>
              <a:t>(pause)</a:t>
            </a:r>
            <a:r>
              <a:rPr lang="en-US" sz="2800" dirty="0">
                <a:solidFill>
                  <a:srgbClr val="FF0000"/>
                </a:solidFill>
              </a:rPr>
              <a:t> </a:t>
            </a:r>
            <a:r>
              <a:rPr lang="en-US" sz="2800" i="1" dirty="0" smtClean="0">
                <a:solidFill>
                  <a:srgbClr val="FF0000"/>
                </a:solidFill>
              </a:rPr>
              <a:t>mat</a:t>
            </a:r>
            <a:r>
              <a:rPr lang="en-US" sz="2800" dirty="0"/>
              <a:t>.”</a:t>
            </a:r>
          </a:p>
          <a:p>
            <a:pPr marL="609600" indent="-609600" eaLnBrk="1" hangingPunct="1">
              <a:lnSpc>
                <a:spcPct val="90000"/>
              </a:lnSpc>
              <a:buFontTx/>
              <a:buNone/>
            </a:pPr>
            <a:r>
              <a:rPr lang="en-US" sz="2800" dirty="0"/>
              <a:t>      (only students respond - </a:t>
            </a:r>
            <a:r>
              <a:rPr lang="en-US" sz="2800" dirty="0" smtClean="0"/>
              <a:t>/m/-/</a:t>
            </a:r>
            <a:r>
              <a:rPr lang="en-US" sz="2800" dirty="0"/>
              <a:t>a/-/t/)</a:t>
            </a:r>
          </a:p>
          <a:p>
            <a:pPr marL="609600" indent="-609600" eaLnBrk="1" hangingPunct="1">
              <a:lnSpc>
                <a:spcPct val="90000"/>
              </a:lnSpc>
            </a:pPr>
            <a:endParaRPr lang="en-US" sz="2800" dirty="0"/>
          </a:p>
        </p:txBody>
      </p:sp>
      <p:sp>
        <p:nvSpPr>
          <p:cNvPr id="5" name="Slide Number Placeholder 4"/>
          <p:cNvSpPr>
            <a:spLocks noGrp="1"/>
          </p:cNvSpPr>
          <p:nvPr>
            <p:ph type="sldNum" sz="quarter" idx="12"/>
          </p:nvPr>
        </p:nvSpPr>
        <p:spPr>
          <a:xfrm>
            <a:off x="8613775" y="6305550"/>
            <a:ext cx="457200" cy="476250"/>
          </a:xfrm>
          <a:prstGeom prst="rect">
            <a:avLst/>
          </a:prstGeom>
        </p:spPr>
        <p:txBody>
          <a:bodyPr/>
          <a:lstStyle/>
          <a:p>
            <a:pPr>
              <a:defRPr/>
            </a:pPr>
            <a:fld id="{14626284-E6EB-BC46-BA85-20CD17FAB39F}" type="slidenum">
              <a:rPr lang="en-US" smtClean="0"/>
              <a:pPr>
                <a:defRPr/>
              </a:pPr>
              <a:t>6</a:t>
            </a:fld>
            <a:endParaRPr lang="en-US" dirty="0"/>
          </a:p>
        </p:txBody>
      </p:sp>
    </p:spTree>
    <p:extLst>
      <p:ext uri="{BB962C8B-B14F-4D97-AF65-F5344CB8AC3E}">
        <p14:creationId xmlns:p14="http://schemas.microsoft.com/office/powerpoint/2010/main" val="2022255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549442" y="1541480"/>
            <a:ext cx="8213558" cy="5164120"/>
          </a:xfrm>
        </p:spPr>
        <p:txBody>
          <a:bodyPr>
            <a:normAutofit/>
          </a:bodyPr>
          <a:lstStyle/>
          <a:p>
            <a:pPr>
              <a:buClr>
                <a:schemeClr val="accent1"/>
              </a:buClr>
              <a:buSzPct val="100000"/>
              <a:buFont typeface="Wingdings" charset="2"/>
              <a:buChar char="§"/>
            </a:pPr>
            <a:r>
              <a:rPr lang="en-US" sz="3600" dirty="0" smtClean="0">
                <a:effectLst>
                  <a:outerShdw blurRad="38100" dist="38100" dir="2700000" algn="tl">
                    <a:srgbClr val="000000">
                      <a:alpha val="43137"/>
                    </a:srgbClr>
                  </a:outerShdw>
                </a:effectLst>
              </a:rPr>
              <a:t>Teacher use of consistent language is important</a:t>
            </a:r>
            <a:endParaRPr lang="en-US" sz="3600" dirty="0"/>
          </a:p>
          <a:p>
            <a:pPr lvl="1">
              <a:buSzPct val="100000"/>
              <a:buFont typeface="Wingdings" charset="2"/>
              <a:buChar char="§"/>
            </a:pPr>
            <a:r>
              <a:rPr lang="en-US" sz="3200" dirty="0" smtClean="0"/>
              <a:t>Research </a:t>
            </a:r>
            <a:r>
              <a:rPr lang="en-US" sz="3200" dirty="0"/>
              <a:t>has demonstrated that students learn more efficiently and more effectively when teachers use the same wording from example to example during initial teaching of concepts, rules and strategies</a:t>
            </a:r>
            <a:r>
              <a:rPr lang="en-US" sz="3200" dirty="0" smtClean="0"/>
              <a:t>.</a:t>
            </a:r>
          </a:p>
          <a:p>
            <a:pPr marL="395288" indent="-395288">
              <a:buFont typeface="Arial" charset="0"/>
              <a:buNone/>
            </a:pP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60E8986F-C0F0-2347-A5A3-63167C0E9F42}" type="slidenum">
              <a:rPr lang="en-US" smtClean="0"/>
              <a:pPr/>
              <a:t>7</a:t>
            </a:fld>
            <a:endParaRPr lang="en-US" dirty="0"/>
          </a:p>
        </p:txBody>
      </p:sp>
      <p:sp>
        <p:nvSpPr>
          <p:cNvPr id="8" name="Rectangle 2"/>
          <p:cNvSpPr>
            <a:spLocks noGrp="1" noChangeArrowheads="1"/>
          </p:cNvSpPr>
          <p:nvPr>
            <p:ph type="title"/>
          </p:nvPr>
        </p:nvSpPr>
        <p:spPr>
          <a:xfrm>
            <a:off x="990600" y="228600"/>
            <a:ext cx="6932838" cy="754845"/>
          </a:xfrm>
          <a:solidFill>
            <a:schemeClr val="bg1"/>
          </a:solidFill>
          <a:ln>
            <a:solidFill>
              <a:schemeClr val="accent6">
                <a:lumMod val="50000"/>
              </a:schemeClr>
            </a:solidFill>
          </a:ln>
        </p:spPr>
        <p:txBody>
          <a:bodyPr>
            <a:noAutofit/>
          </a:bodyPr>
          <a:lstStyle/>
          <a:p>
            <a:pPr algn="ctr"/>
            <a:r>
              <a:rPr lang="en-US" sz="4000" b="1" dirty="0" smtClean="0">
                <a:solidFill>
                  <a:schemeClr val="tx1"/>
                </a:solidFill>
                <a:effectLst>
                  <a:outerShdw blurRad="38100" dist="38100" dir="2700000" algn="tl">
                    <a:srgbClr val="000000">
                      <a:alpha val="43137"/>
                    </a:srgbClr>
                  </a:outerShdw>
                </a:effectLst>
              </a:rPr>
              <a:t>Modeling </a:t>
            </a:r>
            <a:r>
              <a:rPr lang="en-US" sz="4000" b="1" dirty="0">
                <a:solidFill>
                  <a:schemeClr val="tx1"/>
                </a:solidFill>
                <a:effectLst>
                  <a:outerShdw blurRad="38100" dist="38100" dir="2700000" algn="tl">
                    <a:srgbClr val="000000">
                      <a:alpha val="43137"/>
                    </a:srgbClr>
                  </a:outerShdw>
                </a:effectLst>
              </a:rPr>
              <a:t>I</a:t>
            </a:r>
            <a:r>
              <a:rPr lang="en-US" sz="4000" b="1" dirty="0" smtClean="0">
                <a:solidFill>
                  <a:schemeClr val="tx1"/>
                </a:solidFill>
                <a:effectLst>
                  <a:outerShdw blurRad="38100" dist="38100" dir="2700000" algn="tl">
                    <a:srgbClr val="000000">
                      <a:alpha val="43137"/>
                    </a:srgbClr>
                  </a:outerShdw>
                </a:effectLst>
              </a:rPr>
              <a:t>nstructional </a:t>
            </a:r>
            <a:r>
              <a:rPr lang="en-US" sz="4000" b="1" dirty="0">
                <a:solidFill>
                  <a:schemeClr val="tx1"/>
                </a:solidFill>
                <a:effectLst>
                  <a:outerShdw blurRad="38100" dist="38100" dir="2700000" algn="tl">
                    <a:srgbClr val="000000">
                      <a:alpha val="43137"/>
                    </a:srgbClr>
                  </a:outerShdw>
                </a:effectLst>
              </a:rPr>
              <a:t>T</a:t>
            </a:r>
            <a:r>
              <a:rPr lang="en-US" sz="4000" b="1" dirty="0" smtClean="0">
                <a:solidFill>
                  <a:schemeClr val="tx1"/>
                </a:solidFill>
                <a:effectLst>
                  <a:outerShdw blurRad="38100" dist="38100" dir="2700000" algn="tl">
                    <a:srgbClr val="000000">
                      <a:alpha val="43137"/>
                    </a:srgbClr>
                  </a:outerShdw>
                </a:effectLst>
              </a:rPr>
              <a:t>asks</a:t>
            </a:r>
            <a:endParaRPr lang="en-US" sz="4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2941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32701" y="152400"/>
            <a:ext cx="8153400" cy="990600"/>
          </a:xfrm>
        </p:spPr>
        <p:txBody>
          <a:bodyPr/>
          <a:lstStyle/>
          <a:p>
            <a:pPr eaLnBrk="1" hangingPunct="1"/>
            <a:r>
              <a:rPr lang="en-US" dirty="0" smtClean="0">
                <a:latin typeface="Arial" charset="0"/>
                <a:ea typeface="ＭＳ Ｐゴシック" charset="0"/>
                <a:cs typeface="ＭＳ Ｐゴシック" charset="0"/>
              </a:rPr>
              <a:t>Model-Lead-Test Procedure</a:t>
            </a:r>
            <a:endParaRPr lang="en-US" dirty="0">
              <a:latin typeface="Arial" charset="0"/>
              <a:ea typeface="ＭＳ Ｐゴシック" charset="0"/>
              <a:cs typeface="ＭＳ Ｐゴシック" charset="0"/>
            </a:endParaRPr>
          </a:p>
        </p:txBody>
      </p:sp>
      <p:sp>
        <p:nvSpPr>
          <p:cNvPr id="23555" name="Rectangle 3"/>
          <p:cNvSpPr>
            <a:spLocks noGrp="1" noChangeArrowheads="1"/>
          </p:cNvSpPr>
          <p:nvPr>
            <p:ph type="body" idx="1"/>
          </p:nvPr>
        </p:nvSpPr>
        <p:spPr/>
        <p:txBody>
          <a:bodyPr/>
          <a:lstStyle/>
          <a:p>
            <a:pPr>
              <a:buClr>
                <a:schemeClr val="accent1"/>
              </a:buClr>
              <a:buSzPct val="100000"/>
              <a:buFont typeface="Wingdings" charset="2"/>
              <a:buChar char="§"/>
            </a:pPr>
            <a:r>
              <a:rPr lang="en-US" sz="4000" dirty="0">
                <a:latin typeface="+mj-lt"/>
                <a:ea typeface="ＭＳ Ｐゴシック" charset="0"/>
                <a:cs typeface="ＭＳ Ｐゴシック" charset="0"/>
              </a:rPr>
              <a:t>Explicit Strategy </a:t>
            </a:r>
            <a:r>
              <a:rPr lang="en-US" sz="4000" dirty="0" smtClean="0">
                <a:latin typeface="+mj-lt"/>
                <a:ea typeface="ＭＳ Ｐゴシック" charset="0"/>
                <a:cs typeface="ＭＳ Ｐゴシック" charset="0"/>
              </a:rPr>
              <a:t>Instruction</a:t>
            </a:r>
          </a:p>
          <a:p>
            <a:pPr marL="809625" lvl="1" indent="-442913">
              <a:buFont typeface="Wingdings" charset="2"/>
              <a:buChar char="q"/>
            </a:pPr>
            <a:r>
              <a:rPr lang="en-US" sz="3200" b="1" dirty="0" smtClean="0">
                <a:ea typeface="ＭＳ Ｐゴシック" charset="0"/>
                <a:cs typeface="ＭＳ Ｐゴシック" charset="0"/>
              </a:rPr>
              <a:t>Define </a:t>
            </a:r>
            <a:r>
              <a:rPr lang="en-US" sz="3200" b="1" dirty="0">
                <a:ea typeface="ＭＳ Ｐゴシック" charset="0"/>
                <a:cs typeface="ＭＳ Ｐゴシック" charset="0"/>
              </a:rPr>
              <a:t>the strategy</a:t>
            </a:r>
          </a:p>
          <a:p>
            <a:pPr marL="809625" lvl="1" indent="-442913">
              <a:buFont typeface="Wingdings" charset="2"/>
              <a:buChar char="q"/>
            </a:pPr>
            <a:r>
              <a:rPr lang="en-US" sz="3200" dirty="0">
                <a:ea typeface="ＭＳ Ｐゴシック" charset="0"/>
                <a:cs typeface="ＭＳ Ｐゴシック" charset="0"/>
              </a:rPr>
              <a:t>Use </a:t>
            </a:r>
            <a:r>
              <a:rPr lang="en-US" sz="3200" b="1" dirty="0">
                <a:ea typeface="ＭＳ Ｐゴシック" charset="0"/>
                <a:cs typeface="ＭＳ Ｐゴシック" charset="0"/>
              </a:rPr>
              <a:t>think-alouds</a:t>
            </a:r>
            <a:r>
              <a:rPr lang="en-US" sz="3200" dirty="0">
                <a:ea typeface="ＭＳ Ｐゴシック" charset="0"/>
                <a:cs typeface="ＭＳ Ｐゴシック" charset="0"/>
              </a:rPr>
              <a:t> to explain the steps</a:t>
            </a:r>
          </a:p>
          <a:p>
            <a:pPr marL="809625" lvl="1" indent="-442913">
              <a:buFont typeface="Wingdings" charset="2"/>
              <a:buChar char="q"/>
            </a:pPr>
            <a:r>
              <a:rPr lang="en-US" sz="3200" b="1" dirty="0">
                <a:ea typeface="ＭＳ Ｐゴシック" charset="0"/>
                <a:cs typeface="ＭＳ Ｐゴシック" charset="0"/>
              </a:rPr>
              <a:t>Guided </a:t>
            </a:r>
            <a:r>
              <a:rPr lang="en-US" sz="3200" dirty="0">
                <a:ea typeface="ＭＳ Ｐゴシック" charset="0"/>
                <a:cs typeface="ＭＳ Ｐゴシック" charset="0"/>
              </a:rPr>
              <a:t>practice</a:t>
            </a:r>
          </a:p>
          <a:p>
            <a:pPr marL="809625" lvl="1" indent="-442913">
              <a:buFont typeface="Wingdings" charset="2"/>
              <a:buChar char="q"/>
            </a:pPr>
            <a:r>
              <a:rPr lang="en-US" sz="3200" dirty="0">
                <a:ea typeface="ＭＳ Ｐゴシック" charset="0"/>
                <a:cs typeface="ＭＳ Ｐゴシック" charset="0"/>
              </a:rPr>
              <a:t>Visual prompts and graphic organizers</a:t>
            </a:r>
          </a:p>
          <a:p>
            <a:pPr marL="809625" lvl="1" indent="-442913">
              <a:buFont typeface="Wingdings" charset="2"/>
              <a:buChar char="q"/>
            </a:pPr>
            <a:r>
              <a:rPr lang="en-US" sz="3200" b="1" dirty="0">
                <a:ea typeface="ＭＳ Ｐゴシック" charset="0"/>
                <a:cs typeface="ＭＳ Ｐゴシック" charset="0"/>
              </a:rPr>
              <a:t>Independent </a:t>
            </a:r>
            <a:r>
              <a:rPr lang="en-US" sz="3200" dirty="0">
                <a:ea typeface="ＭＳ Ｐゴシック" charset="0"/>
                <a:cs typeface="ＭＳ Ｐゴシック" charset="0"/>
              </a:rPr>
              <a:t>practice</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85000" lnSpcReduction="20000"/>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C14D450B-719F-CF46-BFD3-688FBBCE5509}" type="slidenum">
              <a:rPr lang="en-US" sz="1400"/>
              <a:pPr/>
              <a:t>8</a:t>
            </a:fld>
            <a:endParaRPr lang="en-US" sz="1400" dirty="0"/>
          </a:p>
        </p:txBody>
      </p:sp>
      <p:sp>
        <p:nvSpPr>
          <p:cNvPr id="2" name="Cloud Callout 1"/>
          <p:cNvSpPr/>
          <p:nvPr/>
        </p:nvSpPr>
        <p:spPr>
          <a:xfrm>
            <a:off x="6464005" y="4572000"/>
            <a:ext cx="2265948" cy="1804737"/>
          </a:xfrm>
          <a:prstGeom prst="cloud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solidFill>
                  <a:schemeClr val="tx1"/>
                </a:solidFill>
              </a:rPr>
              <a:t>The next step is to tell what happened next.  </a:t>
            </a:r>
            <a:endParaRPr lang="en-US" dirty="0">
              <a:solidFill>
                <a:schemeClr val="tx1"/>
              </a:solidFill>
            </a:endParaRPr>
          </a:p>
        </p:txBody>
      </p:sp>
    </p:spTree>
    <p:extLst>
      <p:ext uri="{BB962C8B-B14F-4D97-AF65-F5344CB8AC3E}">
        <p14:creationId xmlns:p14="http://schemas.microsoft.com/office/powerpoint/2010/main" val="163613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CCFB00A5-999E-F447-B8D4-FE21C0EAF589}" type="slidenum">
              <a:rPr lang="en-US" smtClean="0"/>
              <a:pPr/>
              <a:t>9</a:t>
            </a:fld>
            <a:endParaRPr lang="en-US" dirty="0"/>
          </a:p>
        </p:txBody>
      </p:sp>
      <p:sp>
        <p:nvSpPr>
          <p:cNvPr id="4" name="Content Placeholder 3"/>
          <p:cNvSpPr>
            <a:spLocks noGrp="1"/>
          </p:cNvSpPr>
          <p:nvPr>
            <p:ph sz="quarter" idx="1"/>
          </p:nvPr>
        </p:nvSpPr>
        <p:spPr/>
        <p:txBody>
          <a:bodyPr/>
          <a:lstStyle/>
          <a:p>
            <a:r>
              <a:rPr lang="en-US" dirty="0" smtClean="0"/>
              <a:t>Download Activity #1 – I Do It, We Do It, You Do It worksheet.  </a:t>
            </a:r>
          </a:p>
          <a:p>
            <a:r>
              <a:rPr lang="en-US" dirty="0" smtClean="0"/>
              <a:t>Watch video</a:t>
            </a:r>
          </a:p>
          <a:p>
            <a:r>
              <a:rPr lang="en-US" dirty="0" smtClean="0"/>
              <a:t>Answer Questions</a:t>
            </a:r>
          </a:p>
          <a:p>
            <a:r>
              <a:rPr lang="en-US" dirty="0" smtClean="0"/>
              <a:t>When completed, move on to the next slide</a:t>
            </a:r>
          </a:p>
          <a:p>
            <a:r>
              <a:rPr lang="en-US" dirty="0" smtClean="0"/>
              <a:t>Activity should take approximately 30 minutes.  </a:t>
            </a:r>
            <a:endParaRPr lang="en-US" dirty="0"/>
          </a:p>
        </p:txBody>
      </p:sp>
      <p:sp>
        <p:nvSpPr>
          <p:cNvPr id="5" name="Title 1"/>
          <p:cNvSpPr txBox="1">
            <a:spLocks/>
          </p:cNvSpPr>
          <p:nvPr/>
        </p:nvSpPr>
        <p:spPr>
          <a:xfrm>
            <a:off x="609600" y="228600"/>
            <a:ext cx="8232648" cy="990600"/>
          </a:xfrm>
          <a:prstGeom prst="rect">
            <a:avLst/>
          </a:prstGeom>
        </p:spPr>
        <p:txBody>
          <a:bodyPr vert="horz" anchor="ctr">
            <a:normAutofit fontScale="90000" lnSpcReduction="20000"/>
          </a:bodyPr>
          <a:lstStyle>
            <a:lvl1pPr algn="l" rtl="0" eaLnBrk="1" latinLnBrk="0" hangingPunct="1">
              <a:spcBef>
                <a:spcPct val="0"/>
              </a:spcBef>
              <a:buNone/>
              <a:defRPr kumimoji="0" sz="4400" kern="1200">
                <a:solidFill>
                  <a:schemeClr val="tx2"/>
                </a:solidFill>
                <a:latin typeface="+mj-lt"/>
                <a:ea typeface="+mj-ea"/>
                <a:cs typeface="+mj-cs"/>
              </a:defRPr>
            </a:lvl1pPr>
          </a:lstStyle>
          <a:p>
            <a:pPr fontAlgn="auto">
              <a:spcAft>
                <a:spcPts val="0"/>
              </a:spcAft>
            </a:pPr>
            <a:r>
              <a:rPr lang="en-US" b="1" i="1" dirty="0" smtClean="0">
                <a:solidFill>
                  <a:srgbClr val="676A55"/>
                </a:solidFill>
              </a:rPr>
              <a:t>Activity </a:t>
            </a:r>
            <a:r>
              <a:rPr lang="en-US" b="1" i="1" dirty="0">
                <a:solidFill>
                  <a:srgbClr val="676A55"/>
                </a:solidFill>
              </a:rPr>
              <a:t>1</a:t>
            </a:r>
            <a:r>
              <a:rPr lang="en-US" b="1" i="1" dirty="0" smtClean="0">
                <a:solidFill>
                  <a:srgbClr val="676A55"/>
                </a:solidFill>
              </a:rPr>
              <a:t/>
            </a:r>
            <a:br>
              <a:rPr lang="en-US" b="1" i="1" dirty="0" smtClean="0">
                <a:solidFill>
                  <a:srgbClr val="676A55"/>
                </a:solidFill>
              </a:rPr>
            </a:br>
            <a:r>
              <a:rPr lang="en-US" sz="3600" b="1" i="1" dirty="0" smtClean="0">
                <a:solidFill>
                  <a:srgbClr val="676A55"/>
                </a:solidFill>
              </a:rPr>
              <a:t>Tools:  I Do It – You Do It – We Do It</a:t>
            </a:r>
            <a:endParaRPr lang="en-US" sz="3600" b="1" i="1" dirty="0">
              <a:solidFill>
                <a:srgbClr val="676A55"/>
              </a:solidFill>
            </a:endParaRPr>
          </a:p>
        </p:txBody>
      </p:sp>
      <p:pic>
        <p:nvPicPr>
          <p:cNvPr id="6" name="Picture 5" descr="Screen Shot 2014-09-18 at 3.23.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400" y="-13279"/>
            <a:ext cx="1371600" cy="1190998"/>
          </a:xfrm>
          <a:prstGeom prst="rect">
            <a:avLst/>
          </a:prstGeom>
        </p:spPr>
      </p:pic>
      <p:sp>
        <p:nvSpPr>
          <p:cNvPr id="8" name="TextBox 7"/>
          <p:cNvSpPr txBox="1"/>
          <p:nvPr/>
        </p:nvSpPr>
        <p:spPr>
          <a:xfrm>
            <a:off x="517358" y="5257800"/>
            <a:ext cx="8077200" cy="769441"/>
          </a:xfrm>
          <a:prstGeom prst="rect">
            <a:avLst/>
          </a:prstGeom>
          <a:solidFill>
            <a:schemeClr val="accent1">
              <a:lumMod val="40000"/>
              <a:lumOff val="60000"/>
            </a:schemeClr>
          </a:solidFill>
          <a:ln>
            <a:solidFill>
              <a:srgbClr val="000000"/>
            </a:solidFill>
          </a:ln>
        </p:spPr>
        <p:txBody>
          <a:bodyPr wrap="square" rtlCol="0">
            <a:spAutoFit/>
          </a:bodyPr>
          <a:lstStyle/>
          <a:p>
            <a:pPr algn="ctr"/>
            <a:r>
              <a:rPr lang="en-US" sz="4400" b="1" dirty="0" smtClean="0">
                <a:solidFill>
                  <a:schemeClr val="accent6">
                    <a:lumMod val="50000"/>
                  </a:schemeClr>
                </a:solidFill>
                <a:effectLst>
                  <a:outerShdw blurRad="38100" dist="38100" dir="2700000" algn="tl">
                    <a:srgbClr val="000000">
                      <a:alpha val="43137"/>
                    </a:srgbClr>
                  </a:outerShdw>
                </a:effectLst>
                <a:latin typeface="+mj-lt"/>
              </a:rPr>
              <a:t>I Do It.     We Do It.     You Do It.  </a:t>
            </a:r>
            <a:endParaRPr lang="en-US" sz="4400" b="1" dirty="0">
              <a:solidFill>
                <a:schemeClr val="accent6">
                  <a:lumMod val="50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9607630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14532</TotalTime>
  <Words>4619</Words>
  <Application>Microsoft Macintosh PowerPoint</Application>
  <PresentationFormat>On-screen Show (4:3)</PresentationFormat>
  <Paragraphs>301</Paragraphs>
  <Slides>24</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 Narrow</vt:lpstr>
      <vt:lpstr>Courier New</vt:lpstr>
      <vt:lpstr>Helvetica</vt:lpstr>
      <vt:lpstr>ＭＳ Ｐゴシック</vt:lpstr>
      <vt:lpstr>Times New Roman</vt:lpstr>
      <vt:lpstr>Tw Cen MT</vt:lpstr>
      <vt:lpstr>Wingdings</vt:lpstr>
      <vt:lpstr>Wingdings 2</vt:lpstr>
      <vt:lpstr>Arial</vt:lpstr>
      <vt:lpstr>Median</vt:lpstr>
      <vt:lpstr>Characteristics of effective instruction </vt:lpstr>
      <vt:lpstr>Effective Teacher Delivery</vt:lpstr>
      <vt:lpstr>Effective Features of Instruction</vt:lpstr>
      <vt:lpstr>1.  Provide Explicit Instruction</vt:lpstr>
      <vt:lpstr>Follow the Model-Lead-Test Procedure:</vt:lpstr>
      <vt:lpstr>Modeling Instructional Tasks</vt:lpstr>
      <vt:lpstr>Modeling Instructional Tasks</vt:lpstr>
      <vt:lpstr>Model-Lead-Test Procedure</vt:lpstr>
      <vt:lpstr>PowerPoint Presentation</vt:lpstr>
      <vt:lpstr>2.  Engage Students During the Lesson</vt:lpstr>
      <vt:lpstr>PowerPoint Presentation</vt:lpstr>
      <vt:lpstr>Increasing Intensity of Instruction</vt:lpstr>
      <vt:lpstr>Multiple Opportunities to Practice</vt:lpstr>
      <vt:lpstr>PowerPoint Presentation</vt:lpstr>
      <vt:lpstr>Partner Responses</vt:lpstr>
      <vt:lpstr>Individual Responses</vt:lpstr>
      <vt:lpstr>PowerPoint Presentation</vt:lpstr>
      <vt:lpstr>PowerPoint Presentation</vt:lpstr>
      <vt:lpstr>Provide Corrective Feedback</vt:lpstr>
      <vt:lpstr> When there is one correct response</vt:lpstr>
      <vt:lpstr>PowerPoint Presentation</vt:lpstr>
      <vt:lpstr>PowerPoint Presentation</vt:lpstr>
      <vt:lpstr>5.  Ensure Students are Engaged During       Independent Work</vt:lpstr>
      <vt:lpstr>PowerPoint Presentation</vt:lpstr>
    </vt:vector>
  </TitlesOfParts>
  <Company>Deni Basaraba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90 Minute Reading Block</dc:title>
  <dc:creator>Deni Basaraba</dc:creator>
  <cp:lastModifiedBy>Microsoft Office User</cp:lastModifiedBy>
  <cp:revision>204</cp:revision>
  <cp:lastPrinted>2009-02-05T23:09:32Z</cp:lastPrinted>
  <dcterms:created xsi:type="dcterms:W3CDTF">2008-10-13T16:24:20Z</dcterms:created>
  <dcterms:modified xsi:type="dcterms:W3CDTF">2016-02-08T22:30:44Z</dcterms:modified>
</cp:coreProperties>
</file>