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3"/>
  </p:notesMasterIdLst>
  <p:handoutMasterIdLst>
    <p:handoutMasterId r:id="rId24"/>
  </p:handoutMasterIdLst>
  <p:sldIdLst>
    <p:sldId id="256" r:id="rId2"/>
    <p:sldId id="721" r:id="rId3"/>
    <p:sldId id="723" r:id="rId4"/>
    <p:sldId id="742" r:id="rId5"/>
    <p:sldId id="722" r:id="rId6"/>
    <p:sldId id="724" r:id="rId7"/>
    <p:sldId id="744" r:id="rId8"/>
    <p:sldId id="745" r:id="rId9"/>
    <p:sldId id="746" r:id="rId10"/>
    <p:sldId id="743" r:id="rId11"/>
    <p:sldId id="725" r:id="rId12"/>
    <p:sldId id="726" r:id="rId13"/>
    <p:sldId id="727" r:id="rId14"/>
    <p:sldId id="729" r:id="rId15"/>
    <p:sldId id="728" r:id="rId16"/>
    <p:sldId id="748" r:id="rId17"/>
    <p:sldId id="749" r:id="rId18"/>
    <p:sldId id="730" r:id="rId19"/>
    <p:sldId id="733" r:id="rId20"/>
    <p:sldId id="731" r:id="rId21"/>
    <p:sldId id="751" r:id="rId22"/>
  </p:sldIdLst>
  <p:sldSz cx="9144000" cy="6858000" type="screen4x3"/>
  <p:notesSz cx="90805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BCF"/>
    <a:srgbClr val="33CC33"/>
    <a:srgbClr val="0066FF"/>
    <a:srgbClr val="F2F6A8"/>
    <a:srgbClr val="C0C0C0"/>
    <a:srgbClr val="FF0000"/>
    <a:srgbClr val="EB67E2"/>
    <a:srgbClr val="FCFC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5" autoAdjust="0"/>
    <p:restoredTop sz="64112" autoAdjust="0"/>
  </p:normalViewPr>
  <p:slideViewPr>
    <p:cSldViewPr>
      <p:cViewPr>
        <p:scale>
          <a:sx n="50" d="100"/>
          <a:sy n="50" d="100"/>
        </p:scale>
        <p:origin x="-1520" y="-216"/>
      </p:cViewPr>
      <p:guideLst>
        <p:guide orient="horz" pos="2160"/>
        <p:guide pos="2880"/>
      </p:guideLst>
    </p:cSldViewPr>
  </p:slideViewPr>
  <p:outlineViewPr>
    <p:cViewPr>
      <p:scale>
        <a:sx n="33" d="100"/>
        <a:sy n="33" d="100"/>
      </p:scale>
      <p:origin x="0" y="1777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1392" y="-104"/>
      </p:cViewPr>
      <p:guideLst>
        <p:guide orient="horz" pos="2160"/>
        <p:guide pos="28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02" name="Rectangle 2"/>
          <p:cNvSpPr>
            <a:spLocks noGrp="1" noChangeArrowheads="1"/>
          </p:cNvSpPr>
          <p:nvPr>
            <p:ph type="hdr" sz="quarter"/>
          </p:nvPr>
        </p:nvSpPr>
        <p:spPr bwMode="auto">
          <a:xfrm>
            <a:off x="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03" name="Rectangle 3"/>
          <p:cNvSpPr>
            <a:spLocks noGrp="1" noChangeArrowheads="1"/>
          </p:cNvSpPr>
          <p:nvPr>
            <p:ph type="dt" sz="quarter" idx="1"/>
          </p:nvPr>
        </p:nvSpPr>
        <p:spPr bwMode="auto">
          <a:xfrm>
            <a:off x="514350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04" name="Rectangle 4"/>
          <p:cNvSpPr>
            <a:spLocks noGrp="1" noChangeArrowheads="1"/>
          </p:cNvSpPr>
          <p:nvPr>
            <p:ph type="ftr" sz="quarter" idx="2"/>
          </p:nvPr>
        </p:nvSpPr>
        <p:spPr bwMode="auto">
          <a:xfrm>
            <a:off x="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05" name="Rectangle 5"/>
          <p:cNvSpPr>
            <a:spLocks noGrp="1" noChangeArrowheads="1"/>
          </p:cNvSpPr>
          <p:nvPr>
            <p:ph type="sldNum" sz="quarter" idx="3"/>
          </p:nvPr>
        </p:nvSpPr>
        <p:spPr bwMode="auto">
          <a:xfrm>
            <a:off x="514350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DAE25F8D-32BD-0B4E-8A49-872697EB9156}" type="slidenum">
              <a:rPr lang="en-US"/>
              <a:pPr/>
              <a:t>‹#›</a:t>
            </a:fld>
            <a:endParaRPr lang="en-US"/>
          </a:p>
        </p:txBody>
      </p:sp>
    </p:spTree>
    <p:extLst>
      <p:ext uri="{BB962C8B-B14F-4D97-AF65-F5344CB8AC3E}">
        <p14:creationId xmlns:p14="http://schemas.microsoft.com/office/powerpoint/2010/main" val="3946471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idx="1"/>
          </p:nvPr>
        </p:nvSpPr>
        <p:spPr bwMode="auto">
          <a:xfrm>
            <a:off x="514350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Rot="1" noChangeAspect="1" noChangeArrowheads="1" noTextEdit="1"/>
          </p:cNvSpPr>
          <p:nvPr>
            <p:ph type="sldImg" idx="2"/>
          </p:nvPr>
        </p:nvSpPr>
        <p:spPr bwMode="auto">
          <a:xfrm>
            <a:off x="282575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08050" y="3257550"/>
            <a:ext cx="7264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4" name="Rectangle 6"/>
          <p:cNvSpPr>
            <a:spLocks noGrp="1" noChangeArrowheads="1"/>
          </p:cNvSpPr>
          <p:nvPr>
            <p:ph type="ftr" sz="quarter" idx="4"/>
          </p:nvPr>
        </p:nvSpPr>
        <p:spPr bwMode="auto">
          <a:xfrm>
            <a:off x="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5" name="Rectangle 7"/>
          <p:cNvSpPr>
            <a:spLocks noGrp="1" noChangeArrowheads="1"/>
          </p:cNvSpPr>
          <p:nvPr>
            <p:ph type="sldNum" sz="quarter" idx="5"/>
          </p:nvPr>
        </p:nvSpPr>
        <p:spPr bwMode="auto">
          <a:xfrm>
            <a:off x="514350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7F9A351-0A7A-BC4F-B299-47D55685FB74}" type="slidenum">
              <a:rPr lang="en-US"/>
              <a:pPr/>
              <a:t>‹#›</a:t>
            </a:fld>
            <a:endParaRPr lang="en-US"/>
          </a:p>
        </p:txBody>
      </p:sp>
    </p:spTree>
    <p:extLst>
      <p:ext uri="{BB962C8B-B14F-4D97-AF65-F5344CB8AC3E}">
        <p14:creationId xmlns:p14="http://schemas.microsoft.com/office/powerpoint/2010/main" val="65530384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is a follow-up to presentation on understanding phonological awareness and presents information on ideas for teaching phonological awareness skills – specifically rhyming, words segmentation and </a:t>
            </a:r>
            <a:r>
              <a:rPr lang="en-US" baseline="0" smtClean="0"/>
              <a:t>syllable segmentation.  </a:t>
            </a:r>
            <a:endParaRPr lang="en-US" baseline="0" dirty="0" smtClean="0"/>
          </a:p>
          <a:p>
            <a:endParaRPr lang="en-US" baseline="0" dirty="0" smtClean="0"/>
          </a:p>
          <a:p>
            <a:r>
              <a:rPr lang="en-US" baseline="0" dirty="0" smtClean="0"/>
              <a:t>Remember that you can go at your own pace, or you can view the overview with a group of other teachers to talk about what is presented.  Simply click the “Next” button to move on to the next slide.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charset="0"/>
                <a:cs typeface="+mn-cs"/>
              </a:rPr>
              <a:t>There are many activities that can build in these stages of rhyming.  One really good resource for activities can be found at the internet site </a:t>
            </a:r>
            <a:r>
              <a:rPr lang="en-US" sz="1200" b="0" i="0" u="none" strike="noStrike" kern="1200" baseline="0" dirty="0" err="1" smtClean="0">
                <a:solidFill>
                  <a:schemeClr val="tx1"/>
                </a:solidFill>
                <a:latin typeface="Arial" charset="0"/>
                <a:ea typeface="ＭＳ Ｐゴシック" charset="0"/>
                <a:cs typeface="+mn-cs"/>
              </a:rPr>
              <a:t>phonologicalawareness.org</a:t>
            </a:r>
            <a:r>
              <a:rPr lang="en-US" sz="1200" b="0" i="0" u="none" strike="noStrike" kern="1200" baseline="0" dirty="0" smtClean="0">
                <a:solidFill>
                  <a:schemeClr val="tx1"/>
                </a:solidFill>
                <a:latin typeface="Arial" charset="0"/>
                <a:ea typeface="ＭＳ Ｐゴシック" charset="0"/>
                <a:cs typeface="+mn-cs"/>
              </a:rPr>
              <a:t>.  The internet address is on the screen.  Let’s take a brief look at three types of the rhyming activities you’ll find on this site.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10</a:t>
            </a:fld>
            <a:endParaRPr lang="en-US"/>
          </a:p>
        </p:txBody>
      </p:sp>
    </p:spTree>
    <p:extLst>
      <p:ext uri="{BB962C8B-B14F-4D97-AF65-F5344CB8AC3E}">
        <p14:creationId xmlns:p14="http://schemas.microsoft.com/office/powerpoint/2010/main" val="217841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activity “Which one does not belong?” the teacher presents three pictures to the students.  The teacher reviews the names of the pictures with the students and then asks everyone to say the names the pictures altogether.  The teacher then asks which one does not belong or which one does not rhyme or sound like the others.  After giving a couple seconds of think time, the teacher then asks for a group response.  This is repeated with other sets of rhyming pictures.  </a:t>
            </a:r>
          </a:p>
          <a:p>
            <a:endParaRPr lang="en-US" baseline="0" dirty="0" smtClean="0"/>
          </a:p>
          <a:p>
            <a:r>
              <a:rPr lang="en-US" baseline="0" dirty="0" smtClean="0"/>
              <a:t>(Demonstrate with set two).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11</a:t>
            </a:fld>
            <a:endParaRPr lang="en-US"/>
          </a:p>
        </p:txBody>
      </p:sp>
    </p:spTree>
    <p:extLst>
      <p:ext uri="{BB962C8B-B14F-4D97-AF65-F5344CB8AC3E}">
        <p14:creationId xmlns:p14="http://schemas.microsoft.com/office/powerpoint/2010/main" val="113028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This is another activity that focuses on recognizing rhyming words.  In this activity a teacher places pairs of rhyming words in two different containers.  Either the teacher or a student selects one word from the container and states its name.  The teacher than selects a picture from the second container and states its name and then asks if the two names of the pictures rhyme, for example, dog and bed.  If the answer is no, the teacher or student places the picture back in the second container and selects another picture.  The picture is named, in this case log.  The teacher then states the names of the pictures together, dog and log, and asks if they rhyme.  If so, the two pictures are put to the side.  The activity repeats with the remaining pictures.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12</a:t>
            </a:fld>
            <a:endParaRPr lang="en-US"/>
          </a:p>
        </p:txBody>
      </p:sp>
    </p:spTree>
    <p:extLst>
      <p:ext uri="{BB962C8B-B14F-4D97-AF65-F5344CB8AC3E}">
        <p14:creationId xmlns:p14="http://schemas.microsoft.com/office/powerpoint/2010/main" val="125209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This activity asks students to produce rhyming words – a stage 3 activity.  The teacher places several familiar objects in a basket.  The teacher then tells the student the object he or she is feeling using the onset plus a rhyming words.  Students then guess the name of the object.  In this example, a spoon is one of the items in the basket.  The teacher asks the students to think of an object that starts with /</a:t>
            </a:r>
            <a:r>
              <a:rPr lang="en-US" sz="1200" kern="1200" dirty="0" err="1" smtClean="0">
                <a:solidFill>
                  <a:schemeClr val="tx1"/>
                </a:solidFill>
                <a:effectLst/>
                <a:latin typeface="Arial" charset="0"/>
                <a:ea typeface="ＭＳ Ｐゴシック" charset="0"/>
                <a:cs typeface="+mn-cs"/>
              </a:rPr>
              <a:t>sp</a:t>
            </a:r>
            <a:r>
              <a:rPr lang="en-US" sz="1200" kern="1200" dirty="0" smtClean="0">
                <a:solidFill>
                  <a:schemeClr val="tx1"/>
                </a:solidFill>
                <a:effectLst/>
                <a:latin typeface="Arial" charset="0"/>
                <a:ea typeface="ＭＳ Ｐゴシック" charset="0"/>
                <a:cs typeface="+mn-cs"/>
              </a:rPr>
              <a:t>/ and rhymes with moon.  The teacher might ask the students to put their thumb up when they think they know the answer and then ask for a group response.  The teacher then pulls the object out of the basket to see if they were correct in their response.  This activity is then repeated with other objects.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13</a:t>
            </a:fld>
            <a:endParaRPr lang="en-US"/>
          </a:p>
        </p:txBody>
      </p:sp>
    </p:spTree>
    <p:extLst>
      <p:ext uri="{BB962C8B-B14F-4D97-AF65-F5344CB8AC3E}">
        <p14:creationId xmlns:p14="http://schemas.microsoft.com/office/powerpoint/2010/main" val="167348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Arial" charset="0"/>
                <a:ea typeface="ＭＳ Ｐゴシック" charset="0"/>
                <a:cs typeface="+mn-cs"/>
              </a:rPr>
              <a:t>If you recall from our continuum, segmenting sentences is another type of very early phonological awareness skill.  Let’s take a look at an activity demonstrating this skill.  </a:t>
            </a:r>
          </a:p>
          <a:p>
            <a:pPr eaLnBrk="1" hangingPunct="1">
              <a:spcBef>
                <a:spcPct val="0"/>
              </a:spcBef>
            </a:pPr>
            <a:r>
              <a:rPr lang="en-US" dirty="0">
                <a:latin typeface="Calibri" charset="0"/>
              </a:rPr>
              <a:t>	</a:t>
            </a:r>
            <a:endParaRPr lang="en-US" u="sng" dirty="0">
              <a:latin typeface="Calibri" charset="0"/>
            </a:endParaRPr>
          </a:p>
          <a:p>
            <a:pPr eaLnBrk="1" hangingPunct="1">
              <a:spcBef>
                <a:spcPct val="0"/>
              </a:spcBef>
            </a:pPr>
            <a:endParaRPr lang="en-US" b="1" dirty="0">
              <a:latin typeface="Calibri"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F019FA7-1051-E842-8693-C3D0F14786BA}" type="slidenum">
              <a:rPr lang="en-US" sz="1200">
                <a:latin typeface="Calibri" charset="0"/>
                <a:cs typeface="ＭＳ Ｐゴシック" charset="0"/>
              </a:rPr>
              <a:pPr eaLnBrk="1" hangingPunct="1"/>
              <a:t>14</a:t>
            </a:fld>
            <a:endParaRPr lang="en-US" sz="1200">
              <a:latin typeface="Calibri"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In the third activity, a teacher divided up a sentence by writing by creating a picture for each word in the sentence.  Some words the students may already know such as I, a or the.  The cards are then laid out in random order, and selected students are asked to pick up one of the pictures.  The teacher then says the sentence out loud.  She repeats this asking the student with each picture card to come forward and stand in a row one by one.  The activity is finished when the class reads the sentence as a whole.  (A dog ate a bone.)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15</a:t>
            </a:fld>
            <a:endParaRPr lang="en-US"/>
          </a:p>
        </p:txBody>
      </p:sp>
    </p:spTree>
    <p:extLst>
      <p:ext uri="{BB962C8B-B14F-4D97-AF65-F5344CB8AC3E}">
        <p14:creationId xmlns:p14="http://schemas.microsoft.com/office/powerpoint/2010/main" val="69916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Arial" charset="0"/>
                <a:ea typeface="ＭＳ Ｐゴシック" charset="0"/>
                <a:cs typeface="+mn-cs"/>
              </a:rPr>
              <a:t>Now let’s talk about blending and</a:t>
            </a:r>
            <a:r>
              <a:rPr lang="en-US" sz="1200" kern="1200" baseline="0" dirty="0" smtClean="0">
                <a:solidFill>
                  <a:schemeClr val="tx1"/>
                </a:solidFill>
                <a:effectLst/>
                <a:latin typeface="Arial" charset="0"/>
                <a:ea typeface="ＭＳ Ｐゴシック" charset="0"/>
                <a:cs typeface="+mn-cs"/>
              </a:rPr>
              <a:t> segmenting.  We’ll start with the easier skills of blending and segmenting syllables and then moving on to blending and segmenting phonemes.  Again, here are several example activities to teach these skills.  </a:t>
            </a:r>
            <a:endParaRPr lang="en-US" sz="1200" kern="1200" dirty="0" smtClean="0">
              <a:solidFill>
                <a:schemeClr val="tx1"/>
              </a:solidFill>
              <a:effectLst/>
              <a:latin typeface="Arial" charset="0"/>
              <a:ea typeface="ＭＳ Ｐゴシック" charset="0"/>
              <a:cs typeface="+mn-cs"/>
            </a:endParaRPr>
          </a:p>
          <a:p>
            <a:pPr eaLnBrk="1" hangingPunct="1">
              <a:spcBef>
                <a:spcPct val="0"/>
              </a:spcBef>
            </a:pPr>
            <a:r>
              <a:rPr lang="en-US" dirty="0">
                <a:latin typeface="Calibri" charset="0"/>
              </a:rPr>
              <a:t>	</a:t>
            </a:r>
            <a:endParaRPr lang="en-US" u="sng" dirty="0">
              <a:latin typeface="Calibri" charset="0"/>
            </a:endParaRPr>
          </a:p>
          <a:p>
            <a:pPr eaLnBrk="1" hangingPunct="1">
              <a:spcBef>
                <a:spcPct val="0"/>
              </a:spcBef>
            </a:pPr>
            <a:endParaRPr lang="en-US" b="1" dirty="0">
              <a:latin typeface="Calibri"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F019FA7-1051-E842-8693-C3D0F14786BA}" type="slidenum">
              <a:rPr lang="en-US" sz="1200">
                <a:latin typeface="Calibri" charset="0"/>
                <a:cs typeface="ＭＳ Ｐゴシック" charset="0"/>
              </a:rPr>
              <a:pPr eaLnBrk="1" hangingPunct="1"/>
              <a:t>16</a:t>
            </a:fld>
            <a:endParaRPr lang="en-US" sz="1200">
              <a:latin typeface="Calibri"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Syllable blending can be as easy as the short script as</a:t>
            </a:r>
            <a:r>
              <a:rPr lang="en-US" baseline="0" dirty="0" smtClean="0"/>
              <a:t> seen on the slide and as discussed with clapping syllables in the previous presentation.  Here the activity proceeds as follows:  (follow script).  The activity should start with 2 syllable words but then move quickly to 3 and 4 syllable words.  </a:t>
            </a:r>
            <a:r>
              <a:rPr lang="en-US" baseline="0" dirty="0" smtClean="0"/>
              <a:t>For example, next a teacher might present the words taro, then mangrove, and then banana.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17</a:t>
            </a:fld>
            <a:endParaRPr lang="en-US"/>
          </a:p>
        </p:txBody>
      </p:sp>
    </p:spTree>
    <p:extLst>
      <p:ext uri="{BB962C8B-B14F-4D97-AF65-F5344CB8AC3E}">
        <p14:creationId xmlns:p14="http://schemas.microsoft.com/office/powerpoint/2010/main" val="10046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syllable segmentation activity that can be done as a large group.</a:t>
            </a:r>
            <a:r>
              <a:rPr lang="en-US" baseline="0" dirty="0" smtClean="0"/>
              <a:t>  The teacher creates four small containers labeled 1, 2, 3 and 4 syllables.  Various pictures of objectives with different numbers of syllables are prepared ahead of time.  The teacher pulls out a picture and asks the students to think about the number of syllables that word has.  Ask for a group response using think time of 2 seconds and a group response using signaling.  If all students are correct, ask a student to place the picture in the correct box.  In some students are unsure of the answer, demonstrate the number of syllables with claps.  Repeat with all words.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18</a:t>
            </a:fld>
            <a:endParaRPr lang="en-US"/>
          </a:p>
        </p:txBody>
      </p:sp>
    </p:spTree>
    <p:extLst>
      <p:ext uri="{BB962C8B-B14F-4D97-AF65-F5344CB8AC3E}">
        <p14:creationId xmlns:p14="http://schemas.microsoft.com/office/powerpoint/2010/main" val="1784868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smtClean="0">
                <a:latin typeface="Calibri" charset="0"/>
              </a:rPr>
              <a:t>As we climb up the continuum, we move to blending and segmenting with onset rhyme.  We</a:t>
            </a:r>
            <a:r>
              <a:rPr lang="en-US" b="0" baseline="0" dirty="0" smtClean="0">
                <a:latin typeface="Calibri" charset="0"/>
              </a:rPr>
              <a:t> </a:t>
            </a:r>
            <a:r>
              <a:rPr lang="en-US" b="0" baseline="0" dirty="0" smtClean="0">
                <a:latin typeface="Calibri" charset="0"/>
              </a:rPr>
              <a:t>discussed the concept of onsite-rime in the previous presentation.  Let’s take a look at one particular teaching routine that you can learn to help students with onset rime.  </a:t>
            </a:r>
            <a:endParaRPr lang="en-US" b="0" dirty="0">
              <a:latin typeface="Calibri"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F019FA7-1051-E842-8693-C3D0F14786BA}" type="slidenum">
              <a:rPr lang="en-US" sz="1200">
                <a:latin typeface="Calibri" charset="0"/>
                <a:cs typeface="ＭＳ Ｐゴシック" charset="0"/>
              </a:rPr>
              <a:pPr eaLnBrk="1" hangingPunct="1"/>
              <a:t>19</a:t>
            </a:fld>
            <a:endParaRPr lang="en-US" sz="1200">
              <a:latin typeface="Calibri"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phonemic awareness should be a warm up to daily reading</a:t>
            </a:r>
            <a:r>
              <a:rPr lang="en-US" baseline="0" dirty="0" smtClean="0"/>
              <a:t> lessons.  These activities will differ by grade level as well as the skill level of students in your classroom.  This presentation focuses on ideas for teaching these phonological awareness skills.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a:t>
            </a:fld>
            <a:endParaRPr lang="en-US"/>
          </a:p>
        </p:txBody>
      </p:sp>
    </p:spTree>
    <p:extLst>
      <p:ext uri="{BB962C8B-B14F-4D97-AF65-F5344CB8AC3E}">
        <p14:creationId xmlns:p14="http://schemas.microsoft.com/office/powerpoint/2010/main" val="3945065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template that demonstrates a routine for onset rime.  This is Card 4 (Template for Onset-Rime Blending) and should be downloaded</a:t>
            </a:r>
            <a:r>
              <a:rPr lang="en-US" baseline="0" dirty="0" smtClean="0"/>
              <a:t> from the Module 2 website.  Before we begin, let’s take a look at the component parts of each template card.  There will be more templates as we move to other skills as well.  </a:t>
            </a:r>
          </a:p>
          <a:p>
            <a:endParaRPr lang="en-US" baseline="0" dirty="0" smtClean="0"/>
          </a:p>
          <a:p>
            <a:r>
              <a:rPr lang="en-US" baseline="0" dirty="0" smtClean="0"/>
              <a:t>(Describe steps.)</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20</a:t>
            </a:fld>
            <a:endParaRPr lang="en-US"/>
          </a:p>
        </p:txBody>
      </p:sp>
    </p:spTree>
    <p:extLst>
      <p:ext uri="{BB962C8B-B14F-4D97-AF65-F5344CB8AC3E}">
        <p14:creationId xmlns:p14="http://schemas.microsoft.com/office/powerpoint/2010/main" val="6772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Onset-Rime blending in action.  Stop the presentation and watch the video demonstrating onsite rime.  Once you have completed this activity, please practice this teaching routine.  Take out Module 2, Activity 3 and complete the activity as written.</a:t>
            </a:r>
            <a:r>
              <a:rPr lang="en-US" baseline="0" dirty="0" smtClean="0"/>
              <a:t>  </a:t>
            </a:r>
            <a:r>
              <a:rPr lang="en-US" baseline="0" dirty="0" smtClean="0"/>
              <a:t>When completed you are ready to move on to the next presentation Module 2, Presentation 3 that includes strategies for blending and segmenting phonemes.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21</a:t>
            </a:fld>
            <a:endParaRPr lang="en-US"/>
          </a:p>
        </p:txBody>
      </p:sp>
    </p:spTree>
    <p:extLst>
      <p:ext uri="{BB962C8B-B14F-4D97-AF65-F5344CB8AC3E}">
        <p14:creationId xmlns:p14="http://schemas.microsoft.com/office/powerpoint/2010/main" val="419173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901950" y="514350"/>
            <a:ext cx="3276600" cy="245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xfrm>
            <a:off x="201789" y="3086100"/>
            <a:ext cx="8676922"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dirty="0" smtClean="0">
                <a:latin typeface="Calibri" charset="0"/>
              </a:rPr>
              <a:t>When teaching children phonemic </a:t>
            </a:r>
            <a:r>
              <a:rPr lang="en-US" sz="1000" dirty="0">
                <a:latin typeface="Calibri" charset="0"/>
              </a:rPr>
              <a:t>awareness </a:t>
            </a:r>
            <a:r>
              <a:rPr lang="en-US" sz="1000" dirty="0" smtClean="0">
                <a:latin typeface="Calibri" charset="0"/>
              </a:rPr>
              <a:t>skills, </a:t>
            </a:r>
            <a:r>
              <a:rPr lang="en-US" sz="1000" dirty="0">
                <a:latin typeface="Calibri" charset="0"/>
              </a:rPr>
              <a:t>teachers should keep some key ideas about instruction in mind. </a:t>
            </a:r>
            <a:r>
              <a:rPr lang="en-US" sz="1000" dirty="0" smtClean="0">
                <a:latin typeface="Calibri" charset="0"/>
              </a:rPr>
              <a:t> First, instruction </a:t>
            </a:r>
            <a:r>
              <a:rPr lang="en-US" sz="1000" dirty="0">
                <a:latin typeface="Calibri" charset="0"/>
              </a:rPr>
              <a:t>should be explicit. </a:t>
            </a:r>
            <a:r>
              <a:rPr lang="en-US" sz="1000" dirty="0" smtClean="0">
                <a:latin typeface="Calibri" charset="0"/>
              </a:rPr>
              <a:t>That means the </a:t>
            </a:r>
            <a:r>
              <a:rPr lang="en-US" sz="1000" dirty="0">
                <a:latin typeface="Calibri" charset="0"/>
              </a:rPr>
              <a:t>teacher should be very clear what he/she is asking the children to do and not only tell students what they want, but </a:t>
            </a:r>
            <a:r>
              <a:rPr lang="en-US" sz="1000" u="sng" dirty="0">
                <a:latin typeface="Calibri" charset="0"/>
              </a:rPr>
              <a:t>show</a:t>
            </a:r>
            <a:r>
              <a:rPr lang="en-US" sz="1000" dirty="0">
                <a:latin typeface="Calibri" charset="0"/>
              </a:rPr>
              <a:t> them by modeling the task. </a:t>
            </a:r>
            <a:r>
              <a:rPr lang="en-US" sz="1000" dirty="0" smtClean="0">
                <a:latin typeface="Calibri" charset="0"/>
              </a:rPr>
              <a:t> Additionally</a:t>
            </a:r>
            <a:r>
              <a:rPr lang="en-US" sz="1000" dirty="0">
                <a:latin typeface="Calibri" charset="0"/>
              </a:rPr>
              <a:t>, when teachers are saying the sounds in a word or even pronouncing an entire word, they should articulate the sounds clearly and not add an /uh/ sound after pronouncing the consonant sounds, e.g., /</a:t>
            </a:r>
            <a:r>
              <a:rPr lang="en-US" sz="1000" dirty="0" err="1">
                <a:latin typeface="Calibri" charset="0"/>
              </a:rPr>
              <a:t>kuh</a:t>
            </a:r>
            <a:r>
              <a:rPr lang="en-US" sz="1000" dirty="0">
                <a:latin typeface="Calibri" charset="0"/>
              </a:rPr>
              <a:t>/ instead of /k/ or /</a:t>
            </a:r>
            <a:r>
              <a:rPr lang="en-US" sz="1000" dirty="0" err="1">
                <a:latin typeface="Calibri" charset="0"/>
              </a:rPr>
              <a:t>tuh</a:t>
            </a:r>
            <a:r>
              <a:rPr lang="en-US" sz="1000" dirty="0">
                <a:latin typeface="Calibri" charset="0"/>
              </a:rPr>
              <a:t>/ instead of /t/. This distortion of the sounds can cause many </a:t>
            </a:r>
            <a:r>
              <a:rPr lang="ja-JP" altLang="en-US" sz="1000" dirty="0">
                <a:latin typeface="Calibri" charset="0"/>
              </a:rPr>
              <a:t>“</a:t>
            </a:r>
            <a:r>
              <a:rPr lang="en-US" sz="1000" dirty="0">
                <a:latin typeface="Calibri" charset="0"/>
              </a:rPr>
              <a:t>phonemically un-aware</a:t>
            </a:r>
            <a:r>
              <a:rPr lang="ja-JP" altLang="en-US" sz="1000" dirty="0">
                <a:latin typeface="Calibri" charset="0"/>
              </a:rPr>
              <a:t>”</a:t>
            </a:r>
            <a:r>
              <a:rPr lang="en-US" sz="1000" dirty="0">
                <a:latin typeface="Calibri" charset="0"/>
              </a:rPr>
              <a:t> students to not hear the word properly. For example, if a teacher distorts the sounds of </a:t>
            </a:r>
            <a:r>
              <a:rPr lang="en-US" sz="1000" i="1" dirty="0">
                <a:latin typeface="Calibri" charset="0"/>
              </a:rPr>
              <a:t>cat</a:t>
            </a:r>
            <a:r>
              <a:rPr lang="en-US" sz="1000" dirty="0">
                <a:latin typeface="Calibri" charset="0"/>
              </a:rPr>
              <a:t> by saying /</a:t>
            </a:r>
            <a:r>
              <a:rPr lang="en-US" sz="1000" dirty="0" err="1">
                <a:latin typeface="Calibri" charset="0"/>
              </a:rPr>
              <a:t>cuh</a:t>
            </a:r>
            <a:r>
              <a:rPr lang="en-US" sz="1000" dirty="0">
                <a:latin typeface="Calibri" charset="0"/>
              </a:rPr>
              <a:t>/ /a/ /</a:t>
            </a:r>
            <a:r>
              <a:rPr lang="en-US" sz="1000" dirty="0" err="1">
                <a:latin typeface="Calibri" charset="0"/>
              </a:rPr>
              <a:t>tuh</a:t>
            </a:r>
            <a:r>
              <a:rPr lang="en-US" sz="1000" dirty="0">
                <a:latin typeface="Calibri" charset="0"/>
              </a:rPr>
              <a:t>/, some children could very well think the word is </a:t>
            </a:r>
            <a:r>
              <a:rPr lang="en-US" sz="1000" dirty="0" err="1">
                <a:latin typeface="Calibri" charset="0"/>
              </a:rPr>
              <a:t>cuhahtuh</a:t>
            </a:r>
            <a:r>
              <a:rPr lang="en-US" sz="1000" dirty="0">
                <a:latin typeface="Calibri" charset="0"/>
              </a:rPr>
              <a:t>.</a:t>
            </a:r>
            <a:endParaRPr lang="en-US" sz="1000" i="1" dirty="0">
              <a:latin typeface="Calibri" charset="0"/>
            </a:endParaRPr>
          </a:p>
          <a:p>
            <a:pPr eaLnBrk="1" hangingPunct="1">
              <a:spcBef>
                <a:spcPct val="0"/>
              </a:spcBef>
            </a:pPr>
            <a:endParaRPr lang="en-US" sz="1000" dirty="0">
              <a:latin typeface="Calibri" charset="0"/>
            </a:endParaRPr>
          </a:p>
          <a:p>
            <a:pPr eaLnBrk="1" hangingPunct="1">
              <a:spcBef>
                <a:spcPct val="0"/>
              </a:spcBef>
            </a:pPr>
            <a:r>
              <a:rPr lang="en-US" sz="1000" dirty="0">
                <a:latin typeface="Calibri" charset="0"/>
              </a:rPr>
              <a:t>It is also important to have a clear visual signal to cue children when to respond. Whether the activity is taking place in whole group or small group, most of the time children should respond in unison. Bearing this in mind, it is good practice to pause for about half a second before teachers cue the children to answer. The reason for this pause is to provide the students who find the activity more challenging an opportunity to think and respond along with the other children. </a:t>
            </a:r>
            <a:r>
              <a:rPr lang="en-US" sz="1000" dirty="0" smtClean="0">
                <a:latin typeface="Calibri" charset="0"/>
              </a:rPr>
              <a:t>We call this “think time.”  </a:t>
            </a:r>
            <a:endParaRPr lang="en-US" sz="1000" dirty="0">
              <a:latin typeface="Calibri" charset="0"/>
            </a:endParaRPr>
          </a:p>
          <a:p>
            <a:pPr eaLnBrk="1" hangingPunct="1">
              <a:spcBef>
                <a:spcPct val="0"/>
              </a:spcBef>
            </a:pPr>
            <a:endParaRPr lang="en-US" sz="1000" dirty="0">
              <a:latin typeface="Calibri" charset="0"/>
            </a:endParaRPr>
          </a:p>
          <a:p>
            <a:pPr eaLnBrk="1" hangingPunct="1">
              <a:spcBef>
                <a:spcPct val="0"/>
              </a:spcBef>
            </a:pPr>
            <a:r>
              <a:rPr lang="en-US" sz="1000" dirty="0">
                <a:latin typeface="Calibri" charset="0"/>
              </a:rPr>
              <a:t>There should be sufficient opportunities for practice so children can have the opportunity to master the activity. Therefore, a sufficient number of words would be somewhere in the range of </a:t>
            </a:r>
            <a:r>
              <a:rPr lang="en-US" sz="1000" b="1" dirty="0">
                <a:latin typeface="Calibri" charset="0"/>
              </a:rPr>
              <a:t>10 words </a:t>
            </a:r>
            <a:r>
              <a:rPr lang="en-US" sz="1000" dirty="0">
                <a:latin typeface="Calibri" charset="0"/>
              </a:rPr>
              <a:t>for a particular blending or segmenting activity</a:t>
            </a:r>
            <a:r>
              <a:rPr lang="en-US" sz="1000" dirty="0">
                <a:solidFill>
                  <a:srgbClr val="FF0000"/>
                </a:solidFill>
                <a:latin typeface="Calibri" charset="0"/>
              </a:rPr>
              <a:t>.</a:t>
            </a:r>
          </a:p>
          <a:p>
            <a:pPr eaLnBrk="1" hangingPunct="1">
              <a:spcBef>
                <a:spcPct val="0"/>
              </a:spcBef>
            </a:pPr>
            <a:endParaRPr lang="en-US" sz="1000" b="1" dirty="0">
              <a:latin typeface="Calibri" charset="0"/>
            </a:endParaRPr>
          </a:p>
          <a:p>
            <a:pPr eaLnBrk="1" hangingPunct="1">
              <a:spcBef>
                <a:spcPct val="0"/>
              </a:spcBef>
            </a:pPr>
            <a:r>
              <a:rPr lang="en-US" sz="1000" dirty="0" smtClean="0">
                <a:latin typeface="Calibri" charset="0"/>
              </a:rPr>
              <a:t>Instruction </a:t>
            </a:r>
            <a:r>
              <a:rPr lang="en-US" sz="1000" dirty="0">
                <a:latin typeface="Calibri" charset="0"/>
              </a:rPr>
              <a:t>should also be </a:t>
            </a:r>
            <a:r>
              <a:rPr lang="en-US" sz="1000" dirty="0" smtClean="0">
                <a:latin typeface="Calibri" charset="0"/>
              </a:rPr>
              <a:t>systematic – that means we move from easier to harder skills. </a:t>
            </a:r>
            <a:r>
              <a:rPr lang="en-US" sz="1000" dirty="0">
                <a:latin typeface="Calibri" charset="0"/>
              </a:rPr>
              <a:t>Care should be taken when selecting words for phonemic awareness instruction. One rule of thumb is to have children blending and segmenting two syllable words before blending and segmenting 3 and 4 syllable words. </a:t>
            </a:r>
            <a:r>
              <a:rPr lang="en-US" sz="1000" baseline="0" dirty="0" smtClean="0">
                <a:latin typeface="Calibri" charset="0"/>
              </a:rPr>
              <a:t> </a:t>
            </a:r>
            <a:r>
              <a:rPr lang="en-US" sz="1000" dirty="0" smtClean="0">
                <a:latin typeface="Calibri" charset="0"/>
              </a:rPr>
              <a:t>Equally </a:t>
            </a:r>
            <a:r>
              <a:rPr lang="en-US" sz="1000" dirty="0">
                <a:latin typeface="Calibri" charset="0"/>
              </a:rPr>
              <a:t>important is the idea that continuous sounds are easier for children to </a:t>
            </a:r>
            <a:r>
              <a:rPr lang="ja-JP" altLang="en-US" sz="1000" dirty="0">
                <a:latin typeface="Calibri" charset="0"/>
              </a:rPr>
              <a:t>“</a:t>
            </a:r>
            <a:r>
              <a:rPr lang="en-US" sz="1000" dirty="0">
                <a:latin typeface="Calibri" charset="0"/>
              </a:rPr>
              <a:t>hear</a:t>
            </a:r>
            <a:r>
              <a:rPr lang="ja-JP" altLang="en-US" sz="1000" dirty="0">
                <a:latin typeface="Calibri" charset="0"/>
              </a:rPr>
              <a:t>”</a:t>
            </a:r>
            <a:r>
              <a:rPr lang="en-US" sz="1000" dirty="0">
                <a:latin typeface="Calibri" charset="0"/>
              </a:rPr>
              <a:t> during the early stages of phonemic awareness instruction. Continuous sounds like, /s/ /l/ /m/ /f/ and /r/ which can be sustained without distortion are better with which </a:t>
            </a:r>
            <a:r>
              <a:rPr lang="en-US" sz="1000" dirty="0" smtClean="0">
                <a:latin typeface="Calibri" charset="0"/>
              </a:rPr>
              <a:t>to </a:t>
            </a:r>
            <a:r>
              <a:rPr lang="en-US" sz="1000" dirty="0">
                <a:latin typeface="Calibri" charset="0"/>
              </a:rPr>
              <a:t>begin phonemic awareness </a:t>
            </a:r>
            <a:r>
              <a:rPr lang="en-US" sz="1000" dirty="0" smtClean="0">
                <a:latin typeface="Calibri" charset="0"/>
              </a:rPr>
              <a:t>instruction rather than stop sounds like /p/ /c/</a:t>
            </a:r>
            <a:r>
              <a:rPr lang="en-US" sz="1000" baseline="0" dirty="0" smtClean="0">
                <a:latin typeface="Calibri" charset="0"/>
              </a:rPr>
              <a:t> and /b/</a:t>
            </a:r>
            <a:r>
              <a:rPr lang="en-US" sz="1000" dirty="0" smtClean="0">
                <a:latin typeface="Calibri" charset="0"/>
              </a:rPr>
              <a:t>.</a:t>
            </a:r>
            <a:endParaRPr lang="en-US" sz="1000" dirty="0">
              <a:latin typeface="Calibri" charset="0"/>
            </a:endParaRPr>
          </a:p>
          <a:p>
            <a:pPr eaLnBrk="1" hangingPunct="1">
              <a:spcBef>
                <a:spcPct val="0"/>
              </a:spcBef>
            </a:pPr>
            <a:endParaRPr lang="en-US" sz="1000" dirty="0">
              <a:latin typeface="Calibri" charset="0"/>
            </a:endParaRPr>
          </a:p>
          <a:p>
            <a:pPr eaLnBrk="1" hangingPunct="1">
              <a:spcBef>
                <a:spcPct val="0"/>
              </a:spcBef>
            </a:pPr>
            <a:r>
              <a:rPr lang="en-US" sz="1000" dirty="0" smtClean="0">
                <a:latin typeface="Calibri" charset="0"/>
              </a:rPr>
              <a:t>Lastly</a:t>
            </a:r>
            <a:r>
              <a:rPr lang="en-US" sz="1000" dirty="0">
                <a:latin typeface="Calibri" charset="0"/>
              </a:rPr>
              <a:t>, the phonemic awareness activities should be briskly paced to keep students engaged. Quick, snappy, and game-like is the rule of thumb.</a:t>
            </a:r>
          </a:p>
          <a:p>
            <a:pPr eaLnBrk="1" hangingPunct="1">
              <a:spcBef>
                <a:spcPct val="0"/>
              </a:spcBef>
            </a:pPr>
            <a:endParaRPr lang="en-US" dirty="0">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4C51B18-9C7F-874A-B3FD-DC646C556C94}"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ＭＳ Ｐゴシック" charset="-128"/>
                <a:cs typeface="ＭＳ Ｐゴシック" charset="-128"/>
              </a:rPr>
              <a:t>Phonological awareness skills should be </a:t>
            </a:r>
            <a:r>
              <a:rPr lang="en-US" sz="1200" b="1" u="sng" kern="1200" dirty="0" smtClean="0">
                <a:solidFill>
                  <a:schemeClr val="tx1"/>
                </a:solidFill>
                <a:latin typeface="+mn-lt"/>
                <a:ea typeface="ＭＳ Ｐゴシック" charset="-128"/>
                <a:cs typeface="ＭＳ Ｐゴシック" charset="-128"/>
              </a:rPr>
              <a:t>systematically</a:t>
            </a:r>
            <a:r>
              <a:rPr lang="en-US" sz="1200" kern="1200" dirty="0" smtClean="0">
                <a:solidFill>
                  <a:schemeClr val="tx1"/>
                </a:solidFill>
                <a:latin typeface="+mn-lt"/>
                <a:ea typeface="ＭＳ Ｐゴシック" charset="-128"/>
                <a:cs typeface="ＭＳ Ｐゴシック" charset="-128"/>
              </a:rPr>
              <a:t> and </a:t>
            </a:r>
            <a:r>
              <a:rPr lang="en-US" sz="1200" b="0" u="sng" kern="1200" dirty="0" smtClean="0">
                <a:solidFill>
                  <a:schemeClr val="tx1"/>
                </a:solidFill>
                <a:latin typeface="+mn-lt"/>
                <a:ea typeface="ＭＳ Ｐゴシック" charset="-128"/>
                <a:cs typeface="ＭＳ Ｐゴシック" charset="-128"/>
              </a:rPr>
              <a:t>explicitly</a:t>
            </a:r>
            <a:r>
              <a:rPr lang="en-US" sz="1200" kern="1200" dirty="0" smtClean="0">
                <a:solidFill>
                  <a:schemeClr val="tx1"/>
                </a:solidFill>
                <a:latin typeface="+mn-lt"/>
                <a:ea typeface="ＭＳ Ｐゴシック" charset="-128"/>
                <a:cs typeface="ＭＳ Ｐゴシック" charset="-128"/>
              </a:rPr>
              <a:t> taught during reading/language instruction on a </a:t>
            </a:r>
            <a:r>
              <a:rPr lang="en-US" sz="1200" b="0" u="sng" kern="1200" dirty="0" smtClean="0">
                <a:solidFill>
                  <a:schemeClr val="tx1"/>
                </a:solidFill>
                <a:latin typeface="+mn-lt"/>
                <a:ea typeface="ＭＳ Ｐゴシック" charset="-128"/>
                <a:cs typeface="ＭＳ Ｐゴシック" charset="-128"/>
              </a:rPr>
              <a:t>daily</a:t>
            </a:r>
            <a:r>
              <a:rPr lang="en-US" sz="1200" kern="1200" dirty="0" smtClean="0">
                <a:solidFill>
                  <a:schemeClr val="tx1"/>
                </a:solidFill>
                <a:latin typeface="+mn-lt"/>
                <a:ea typeface="ＭＳ Ｐゴシック" charset="-128"/>
                <a:cs typeface="ＭＳ Ｐゴシック" charset="-128"/>
              </a:rPr>
              <a:t> basis. This systematic and explicit teaching should incorporate the effective instructional techniques discussed earlier – modeling, guided practice with error correction, and independent practice. These phonological awareness lessons can be </a:t>
            </a:r>
            <a:r>
              <a:rPr lang="en-US" sz="1200" b="1" u="sng" kern="1200" dirty="0" smtClean="0">
                <a:solidFill>
                  <a:schemeClr val="tx1"/>
                </a:solidFill>
                <a:latin typeface="+mn-lt"/>
                <a:ea typeface="ＭＳ Ｐゴシック" charset="-128"/>
                <a:cs typeface="ＭＳ Ｐゴシック" charset="-128"/>
              </a:rPr>
              <a:t>brief</a:t>
            </a:r>
            <a:r>
              <a:rPr lang="en-US" sz="1200" kern="1200" dirty="0" smtClean="0">
                <a:solidFill>
                  <a:schemeClr val="tx1"/>
                </a:solidFill>
                <a:latin typeface="+mn-lt"/>
                <a:ea typeface="ＭＳ Ｐゴシック" charset="-128"/>
                <a:cs typeface="ＭＳ Ｐゴシック" charset="-128"/>
              </a:rPr>
              <a:t>, lasting anywhere from 7-10minutes with </a:t>
            </a:r>
            <a:r>
              <a:rPr lang="en-US" sz="1200" b="1" kern="1200" dirty="0" smtClean="0">
                <a:solidFill>
                  <a:schemeClr val="tx1"/>
                </a:solidFill>
                <a:latin typeface="+mn-lt"/>
                <a:ea typeface="ＭＳ Ｐゴシック" charset="-128"/>
                <a:cs typeface="ＭＳ Ｐゴシック" charset="-128"/>
              </a:rPr>
              <a:t>informal practice</a:t>
            </a:r>
            <a:r>
              <a:rPr lang="en-US" sz="1200" kern="1200" dirty="0" smtClean="0">
                <a:solidFill>
                  <a:schemeClr val="tx1"/>
                </a:solidFill>
                <a:latin typeface="+mn-lt"/>
                <a:ea typeface="ＭＳ Ｐゴシック" charset="-128"/>
                <a:cs typeface="ＭＳ Ｐゴシック" charset="-128"/>
              </a:rPr>
              <a:t> occurring throughout the day whenever the opportunity presents itself.  Additionally, some phonological awareness instruction should be provided during </a:t>
            </a:r>
            <a:r>
              <a:rPr lang="en-US" sz="1200" u="sng" kern="1200" dirty="0" smtClean="0">
                <a:solidFill>
                  <a:schemeClr val="tx1"/>
                </a:solidFill>
                <a:latin typeface="+mn-lt"/>
                <a:ea typeface="ＭＳ Ｐゴシック" charset="-128"/>
                <a:cs typeface="ＭＳ Ｐゴシック" charset="-128"/>
              </a:rPr>
              <a:t>daily</a:t>
            </a:r>
            <a:r>
              <a:rPr lang="en-US" sz="1200" kern="1200" dirty="0" smtClean="0">
                <a:solidFill>
                  <a:schemeClr val="tx1"/>
                </a:solidFill>
                <a:latin typeface="+mn-lt"/>
                <a:ea typeface="ＭＳ Ｐゴシック" charset="-128"/>
                <a:cs typeface="ＭＳ Ｐゴシック" charset="-128"/>
              </a:rPr>
              <a:t> </a:t>
            </a:r>
            <a:r>
              <a:rPr lang="en-US" sz="1200" b="1" kern="1200" dirty="0" smtClean="0">
                <a:solidFill>
                  <a:schemeClr val="tx1"/>
                </a:solidFill>
                <a:latin typeface="+mn-lt"/>
                <a:ea typeface="ＭＳ Ｐゴシック" charset="-128"/>
                <a:cs typeface="ＭＳ Ｐゴシック" charset="-128"/>
              </a:rPr>
              <a:t>small group </a:t>
            </a:r>
            <a:r>
              <a:rPr lang="en-US" sz="1200" kern="1200" dirty="0" smtClean="0">
                <a:solidFill>
                  <a:schemeClr val="tx1"/>
                </a:solidFill>
                <a:latin typeface="+mn-lt"/>
                <a:ea typeface="ＭＳ Ｐゴシック" charset="-128"/>
                <a:cs typeface="ＭＳ Ｐゴシック" charset="-128"/>
              </a:rPr>
              <a:t>instruction to ensure that each student has the opportunity to hear the teacher’s production of sounds </a:t>
            </a:r>
            <a:r>
              <a:rPr lang="en-US" sz="1200" b="0" u="sng" kern="1200" dirty="0" smtClean="0">
                <a:solidFill>
                  <a:schemeClr val="tx1"/>
                </a:solidFill>
                <a:latin typeface="+mn-lt"/>
                <a:ea typeface="ＭＳ Ｐゴシック" charset="-128"/>
                <a:cs typeface="ＭＳ Ｐゴシック" charset="-128"/>
              </a:rPr>
              <a:t>clearly</a:t>
            </a:r>
            <a:r>
              <a:rPr lang="en-US" sz="1200" kern="1200" dirty="0" smtClean="0">
                <a:solidFill>
                  <a:schemeClr val="tx1"/>
                </a:solidFill>
                <a:latin typeface="+mn-lt"/>
                <a:ea typeface="ＭＳ Ｐゴシック" charset="-128"/>
                <a:cs typeface="ＭＳ Ｐゴシック" charset="-128"/>
              </a:rPr>
              <a:t> and to allow the teacher to listen to </a:t>
            </a:r>
            <a:r>
              <a:rPr lang="en-US" sz="1200" b="0" u="sng" kern="1200" dirty="0" smtClean="0">
                <a:solidFill>
                  <a:schemeClr val="tx1"/>
                </a:solidFill>
                <a:latin typeface="+mn-lt"/>
                <a:ea typeface="ＭＳ Ｐゴシック" charset="-128"/>
                <a:cs typeface="ＭＳ Ｐゴシック" charset="-128"/>
              </a:rPr>
              <a:t>each</a:t>
            </a:r>
            <a:r>
              <a:rPr lang="en-US" sz="1200" b="1" kern="1200" dirty="0" smtClean="0">
                <a:solidFill>
                  <a:schemeClr val="tx1"/>
                </a:solidFill>
                <a:latin typeface="+mn-lt"/>
                <a:ea typeface="ＭＳ Ｐゴシック" charset="-128"/>
                <a:cs typeface="ＭＳ Ｐゴシック" charset="-128"/>
              </a:rPr>
              <a:t> </a:t>
            </a:r>
            <a:r>
              <a:rPr lang="en-US" sz="1200" b="0" kern="1200" dirty="0" smtClean="0">
                <a:solidFill>
                  <a:schemeClr val="tx1"/>
                </a:solidFill>
                <a:latin typeface="+mn-lt"/>
                <a:ea typeface="ＭＳ Ｐゴシック" charset="-128"/>
                <a:cs typeface="ＭＳ Ｐゴシック" charset="-128"/>
              </a:rPr>
              <a:t>child’s</a:t>
            </a:r>
            <a:r>
              <a:rPr lang="en-US" sz="1200" kern="1200" dirty="0" smtClean="0">
                <a:solidFill>
                  <a:schemeClr val="tx1"/>
                </a:solidFill>
                <a:latin typeface="+mn-lt"/>
                <a:ea typeface="ＭＳ Ｐゴシック" charset="-128"/>
                <a:cs typeface="ＭＳ Ｐゴシック" charset="-128"/>
              </a:rPr>
              <a:t> production of the sounds to ensure they are correct. The content of small group instruction should be tailored to the needs of the students in the group and ought to </a:t>
            </a:r>
            <a:r>
              <a:rPr lang="en-US" sz="1200" b="1" kern="1200" dirty="0" smtClean="0">
                <a:solidFill>
                  <a:schemeClr val="tx1"/>
                </a:solidFill>
                <a:latin typeface="+mn-lt"/>
                <a:ea typeface="ＭＳ Ｐゴシック" charset="-128"/>
                <a:cs typeface="ＭＳ Ｐゴシック" charset="-128"/>
              </a:rPr>
              <a:t>follow the sequence of skills </a:t>
            </a:r>
            <a:r>
              <a:rPr lang="en-US" sz="1200" kern="1200" dirty="0" smtClean="0">
                <a:solidFill>
                  <a:schemeClr val="tx1"/>
                </a:solidFill>
                <a:latin typeface="+mn-lt"/>
                <a:ea typeface="ＭＳ Ｐゴシック" charset="-128"/>
                <a:cs typeface="ＭＳ Ｐゴシック" charset="-128"/>
              </a:rPr>
              <a:t>on the phonological awareness continuum to help students develop the </a:t>
            </a:r>
            <a:r>
              <a:rPr lang="en-US" sz="1200" b="0" u="sng" kern="1200" dirty="0" smtClean="0">
                <a:solidFill>
                  <a:schemeClr val="tx1"/>
                </a:solidFill>
                <a:latin typeface="+mn-lt"/>
                <a:ea typeface="ＭＳ Ｐゴシック" charset="-128"/>
                <a:cs typeface="ＭＳ Ｐゴシック" charset="-128"/>
              </a:rPr>
              <a:t>full range </a:t>
            </a:r>
            <a:r>
              <a:rPr lang="en-US" sz="1200" kern="1200" dirty="0" smtClean="0">
                <a:solidFill>
                  <a:schemeClr val="tx1"/>
                </a:solidFill>
                <a:latin typeface="+mn-lt"/>
                <a:ea typeface="ＭＳ Ｐゴシック" charset="-128"/>
                <a:cs typeface="ＭＳ Ｐゴシック" charset="-128"/>
              </a:rPr>
              <a:t>of phonological awareness skills before the </a:t>
            </a:r>
            <a:r>
              <a:rPr lang="en-US" sz="1200" b="0" u="sng" kern="1200" dirty="0" smtClean="0">
                <a:solidFill>
                  <a:schemeClr val="tx1"/>
                </a:solidFill>
                <a:latin typeface="+mn-lt"/>
                <a:ea typeface="ＭＳ Ｐゴシック" charset="-128"/>
                <a:cs typeface="ＭＳ Ｐゴシック" charset="-128"/>
              </a:rPr>
              <a:t>middle</a:t>
            </a:r>
            <a:r>
              <a:rPr lang="en-US" sz="1200" kern="1200" dirty="0" smtClean="0">
                <a:solidFill>
                  <a:schemeClr val="tx1"/>
                </a:solidFill>
                <a:latin typeface="+mn-lt"/>
                <a:ea typeface="ＭＳ Ｐゴシック" charset="-128"/>
                <a:cs typeface="ＭＳ Ｐゴシック" charset="-128"/>
              </a:rPr>
              <a:t> of first grade.</a:t>
            </a:r>
          </a:p>
          <a:p>
            <a:pPr eaLnBrk="1" hangingPunct="1">
              <a:spcBef>
                <a:spcPct val="0"/>
              </a:spcBef>
            </a:pPr>
            <a:endParaRPr lang="en-US" dirty="0" smtClean="0">
              <a:ea typeface="ＭＳ Ｐゴシック" pitchFamily="5" charset="-128"/>
              <a:cs typeface="ＭＳ Ｐゴシック" pitchFamily="5" charset="-128"/>
            </a:endParaRP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42A58F-0092-4CAA-989C-F496D6FBCC52}" type="slidenum">
              <a:rPr lang="en-US">
                <a:ea typeface="ＭＳ Ｐゴシック" charset="-128"/>
                <a:cs typeface="ＭＳ Ｐゴシック" charset="-128"/>
              </a:rPr>
              <a:pPr fontAlgn="base">
                <a:spcBef>
                  <a:spcPct val="0"/>
                </a:spcBef>
                <a:spcAft>
                  <a:spcPct val="0"/>
                </a:spcAft>
                <a:defRPr/>
              </a:pPr>
              <a:t>4</a:t>
            </a:fld>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You </a:t>
            </a:r>
            <a:r>
              <a:rPr lang="en-US" dirty="0">
                <a:latin typeface="Calibri" charset="0"/>
              </a:rPr>
              <a:t>may recall from </a:t>
            </a:r>
            <a:r>
              <a:rPr lang="en-US" u="sng" dirty="0">
                <a:latin typeface="Calibri" charset="0"/>
              </a:rPr>
              <a:t>Phonological Awareness Part 1 </a:t>
            </a:r>
            <a:r>
              <a:rPr lang="en-US" dirty="0">
                <a:latin typeface="Calibri" charset="0"/>
              </a:rPr>
              <a:t>that phonological awareness skills exist on a </a:t>
            </a:r>
            <a:r>
              <a:rPr lang="en-US" u="sng" dirty="0">
                <a:latin typeface="Calibri" charset="0"/>
              </a:rPr>
              <a:t>continuum</a:t>
            </a:r>
            <a:r>
              <a:rPr lang="en-US" dirty="0">
                <a:latin typeface="Calibri" charset="0"/>
              </a:rPr>
              <a:t> of difficulty. This continuum of difficulty is developmental which means that  teachers should introduce and develop easier skills related to sentence and words before expecting mastery of the more complex skills related to individual sounds.	</a:t>
            </a:r>
            <a:endParaRPr lang="en-US" u="sng"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smtClean="0">
                <a:latin typeface="Calibri" charset="0"/>
              </a:rPr>
              <a:t>Let’s show a</a:t>
            </a:r>
            <a:r>
              <a:rPr lang="en-US" baseline="0" dirty="0" smtClean="0">
                <a:latin typeface="Calibri" charset="0"/>
              </a:rPr>
              <a:t> few example activities a teacher could use to teach these skills.  </a:t>
            </a:r>
            <a:endParaRPr lang="en-US" dirty="0">
              <a:latin typeface="Calibri" charset="0"/>
            </a:endParaRPr>
          </a:p>
          <a:p>
            <a:pPr eaLnBrk="1" hangingPunct="1">
              <a:spcBef>
                <a:spcPct val="0"/>
              </a:spcBef>
            </a:pPr>
            <a:endParaRPr lang="en-US" b="1" dirty="0">
              <a:latin typeface="Calibri" charset="0"/>
            </a:endParaRPr>
          </a:p>
          <a:p>
            <a:pPr eaLnBrk="1" hangingPunct="1">
              <a:spcBef>
                <a:spcPct val="0"/>
              </a:spcBef>
            </a:pPr>
            <a:r>
              <a:rPr lang="en-US" b="1" dirty="0">
                <a:latin typeface="Calibri" charset="0"/>
              </a:rPr>
              <a:t>Citation</a:t>
            </a:r>
          </a:p>
          <a:p>
            <a:pPr eaLnBrk="1" hangingPunct="1">
              <a:spcBef>
                <a:spcPct val="0"/>
              </a:spcBef>
            </a:pPr>
            <a:r>
              <a:rPr lang="en-US" b="1" dirty="0">
                <a:latin typeface="Calibri" charset="0"/>
              </a:rPr>
              <a:t> </a:t>
            </a:r>
            <a:r>
              <a:rPr lang="en-US" dirty="0">
                <a:latin typeface="Calibri" charset="0"/>
              </a:rPr>
              <a:t>Chard, D. J. &amp; Dickson, S. V. (1999) Phonological awareness: Instructional and Assessment Guidelines. </a:t>
            </a:r>
            <a:r>
              <a:rPr lang="en-US" i="1" dirty="0">
                <a:latin typeface="Calibri" charset="0"/>
              </a:rPr>
              <a:t>Intervention in School &amp; Clinic, 34</a:t>
            </a:r>
            <a:r>
              <a:rPr lang="en-US" dirty="0">
                <a:latin typeface="Calibri" charset="0"/>
              </a:rPr>
              <a:t>(5), 261-270.</a:t>
            </a:r>
          </a:p>
          <a:p>
            <a:pPr eaLnBrk="1" hangingPunct="1">
              <a:spcBef>
                <a:spcPct val="0"/>
              </a:spcBef>
            </a:pPr>
            <a:r>
              <a:rPr lang="en-US" dirty="0">
                <a:latin typeface="Calibri" charset="0"/>
              </a:rPr>
              <a:t>Lane, H. B., Pullen, P. C., </a:t>
            </a:r>
            <a:r>
              <a:rPr lang="en-US" dirty="0" err="1">
                <a:latin typeface="Calibri" charset="0"/>
              </a:rPr>
              <a:t>Eisele</a:t>
            </a:r>
            <a:r>
              <a:rPr lang="en-US" dirty="0">
                <a:latin typeface="Calibri" charset="0"/>
              </a:rPr>
              <a:t>, M. R., &amp; Jordan, L. (2002) Preventing reading failure: Phonological awareness assessment and instruction. </a:t>
            </a:r>
            <a:r>
              <a:rPr lang="en-US" i="1" dirty="0">
                <a:latin typeface="Calibri" charset="0"/>
              </a:rPr>
              <a:t>Preventing School Failure, 46</a:t>
            </a:r>
            <a:r>
              <a:rPr lang="en-US" dirty="0">
                <a:latin typeface="Calibri" charset="0"/>
              </a:rPr>
              <a:t>(3), 101-110.</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F019FA7-1051-E842-8693-C3D0F14786BA}" type="slidenum">
              <a:rPr lang="en-US" sz="1200">
                <a:latin typeface="Calibri" charset="0"/>
                <a:cs typeface="ＭＳ Ｐゴシック" charset="0"/>
              </a:rPr>
              <a:pPr eaLnBrk="1" hangingPunct="1"/>
              <a:t>5</a:t>
            </a:fld>
            <a:endParaRPr lang="en-US" sz="1200">
              <a:latin typeface="Calibri"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charset="0"/>
                <a:cs typeface="+mn-cs"/>
              </a:rPr>
              <a:t>One of the easiest phonological awareness tasks is working with rhyming words. There are three stages of difficulty in working with rhyme: hearing words that rhyme; discriminating rhyme, which involves picking out words that rhyme from a list of words; and producing rhyme, which involves naming words that rhyme with a given word. The following examples show the difference in these tasks.</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6</a:t>
            </a:fld>
            <a:endParaRPr lang="en-US"/>
          </a:p>
        </p:txBody>
      </p:sp>
    </p:spTree>
    <p:extLst>
      <p:ext uri="{BB962C8B-B14F-4D97-AF65-F5344CB8AC3E}">
        <p14:creationId xmlns:p14="http://schemas.microsoft.com/office/powerpoint/2010/main" val="217841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stage of rhyming is learning to recognize words that rhyme.  On the screen is a typical teaching script a</a:t>
            </a:r>
            <a:r>
              <a:rPr lang="en-US" baseline="0" dirty="0" smtClean="0"/>
              <a:t> teacher could use to start teaching students to recognize rhyming words.  I’ll quickly go over the script.  This would be repeated with different words over a period of time until students can easily find two matching words in an oral sentence.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7</a:t>
            </a:fld>
            <a:endParaRPr lang="en-US"/>
          </a:p>
        </p:txBody>
      </p:sp>
    </p:spTree>
    <p:extLst>
      <p:ext uri="{BB962C8B-B14F-4D97-AF65-F5344CB8AC3E}">
        <p14:creationId xmlns:p14="http://schemas.microsoft.com/office/powerpoint/2010/main" val="112212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stage in learning to rhyme is being able to pick</a:t>
            </a:r>
            <a:r>
              <a:rPr lang="en-US" baseline="0" dirty="0" smtClean="0"/>
              <a:t> out rhyming words from a group of words.  This middle stage is once again demonstrated with the script you see on the screen.  Let’s take a closer look.  (Read script).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8</a:t>
            </a:fld>
            <a:endParaRPr lang="en-US"/>
          </a:p>
        </p:txBody>
      </p:sp>
    </p:spTree>
    <p:extLst>
      <p:ext uri="{BB962C8B-B14F-4D97-AF65-F5344CB8AC3E}">
        <p14:creationId xmlns:p14="http://schemas.microsoft.com/office/powerpoint/2010/main" val="225602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and final stage of rhyming is students actually producing rhyming</a:t>
            </a:r>
            <a:r>
              <a:rPr lang="en-US" baseline="0" dirty="0" smtClean="0"/>
              <a:t> words themselves.  Once again, a very simple script demonstrates this skill.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9</a:t>
            </a:fld>
            <a:endParaRPr lang="en-US"/>
          </a:p>
        </p:txBody>
      </p:sp>
    </p:spTree>
    <p:extLst>
      <p:ext uri="{BB962C8B-B14F-4D97-AF65-F5344CB8AC3E}">
        <p14:creationId xmlns:p14="http://schemas.microsoft.com/office/powerpoint/2010/main" val="179618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FC6286-5422-7F40-B0A8-6FED06B50F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D2D16-127C-AE4C-B791-D6715B2181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C6DE8C-5634-9F4C-B3A0-BBD4F3B3F6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FB00A5-999E-F447-B8D4-FE21C0EAF58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9559545-E4D0-E943-8D85-BF21580F201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56AE8A9A-7039-2E44-8D0D-EAA1D1F2E61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6D2D0380-C4CF-4F4E-805A-EDF42B0F0CF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9BC9661-7FD8-3A44-97AC-EC3AF79C01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714070B-0E12-8B44-ABDC-CC412B2469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A9E5BAD-CA12-8A4D-A69F-F71A2FAFCC9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4581482-77B3-1F47-A1AE-E1C792A77CE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35827AD-B661-B24C-A599-5BE5988F6D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phonologicalawarenes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7162800" cy="3429000"/>
          </a:xfrm>
          <a:solidFill>
            <a:schemeClr val="bg1"/>
          </a:solidFill>
        </p:spPr>
        <p:txBody>
          <a:bodyPr>
            <a:normAutofit fontScale="90000"/>
          </a:bodyPr>
          <a:lstStyle/>
          <a:p>
            <a:pPr algn="ctr"/>
            <a:r>
              <a:rPr lang="en-US" b="1" dirty="0" smtClean="0">
                <a:solidFill>
                  <a:schemeClr val="tx1"/>
                </a:solidFill>
                <a:effectLst>
                  <a:outerShdw blurRad="50800" dist="38100" dir="2700000" algn="tl" rotWithShape="0">
                    <a:srgbClr val="000000">
                      <a:alpha val="43000"/>
                    </a:srgbClr>
                  </a:outerShdw>
                </a:effectLst>
              </a:rPr>
              <a:t>The 60-minute Daily Reading Lesson:</a:t>
            </a:r>
            <a:br>
              <a:rPr lang="en-US" b="1" dirty="0" smtClean="0">
                <a:solidFill>
                  <a:schemeClr val="tx1"/>
                </a:solidFill>
                <a:effectLst>
                  <a:outerShdw blurRad="50800" dist="38100" dir="2700000" algn="tl" rotWithShape="0">
                    <a:srgbClr val="000000">
                      <a:alpha val="43000"/>
                    </a:srgbClr>
                  </a:outerShdw>
                </a:effectLst>
              </a:rPr>
            </a:br>
            <a:r>
              <a:rPr lang="en-US" dirty="0" smtClean="0">
                <a:solidFill>
                  <a:srgbClr val="008000"/>
                </a:solidFill>
                <a:effectLst>
                  <a:outerShdw blurRad="50800" dist="38100" dir="2700000" algn="tl" rotWithShape="0">
                    <a:srgbClr val="000000">
                      <a:alpha val="43000"/>
                    </a:srgbClr>
                  </a:outerShdw>
                </a:effectLst>
              </a:rPr>
              <a:t>Instruction for Phonological Awareness: </a:t>
            </a:r>
            <a:r>
              <a:rPr lang="en-US" sz="3600" dirty="0" smtClean="0">
                <a:solidFill>
                  <a:srgbClr val="008000"/>
                </a:solidFill>
                <a:effectLst>
                  <a:outerShdw blurRad="50800" dist="38100" dir="2700000" algn="tl" rotWithShape="0">
                    <a:srgbClr val="000000">
                      <a:alpha val="43000"/>
                    </a:srgbClr>
                  </a:outerShdw>
                </a:effectLst>
              </a:rPr>
              <a:t>Rhyming, Word Segmentation and Syllable blending/segmenting</a:t>
            </a:r>
            <a:r>
              <a:rPr lang="en-US" sz="3600" b="1" dirty="0" smtClean="0">
                <a:solidFill>
                  <a:schemeClr val="tx1"/>
                </a:solidFill>
                <a:effectLst>
                  <a:outerShdw blurRad="50800" dist="38100" dir="2700000" algn="tl" rotWithShape="0">
                    <a:srgbClr val="000000">
                      <a:alpha val="43000"/>
                    </a:srgbClr>
                  </a:outerShdw>
                </a:effectLst>
              </a:rPr>
              <a:t>  </a:t>
            </a:r>
            <a:r>
              <a:rPr lang="en-US" sz="3600" b="1" dirty="0" smtClean="0">
                <a:solidFill>
                  <a:schemeClr val="tx1"/>
                </a:solidFill>
              </a:rPr>
              <a:t/>
            </a:r>
            <a:br>
              <a:rPr lang="en-US" sz="3600" b="1" dirty="0" smtClean="0">
                <a:solidFill>
                  <a:schemeClr val="tx1"/>
                </a:solidFill>
              </a:rPr>
            </a:br>
            <a:endParaRPr lang="en-US" sz="3600" b="1" dirty="0">
              <a:solidFill>
                <a:schemeClr val="accent1"/>
              </a:solidFill>
            </a:endParaRPr>
          </a:p>
        </p:txBody>
      </p:sp>
      <p:sp>
        <p:nvSpPr>
          <p:cNvPr id="3" name="Subtitle 2"/>
          <p:cNvSpPr>
            <a:spLocks noGrp="1"/>
          </p:cNvSpPr>
          <p:nvPr>
            <p:ph type="subTitle" idx="1"/>
          </p:nvPr>
        </p:nvSpPr>
        <p:spPr>
          <a:xfrm>
            <a:off x="1371600" y="5029200"/>
            <a:ext cx="6705600" cy="685800"/>
          </a:xfrm>
        </p:spPr>
        <p:txBody>
          <a:bodyPr/>
          <a:lstStyle/>
          <a:p>
            <a:pPr algn="ctr"/>
            <a:r>
              <a:rPr lang="en-US" dirty="0" smtClean="0">
                <a:solidFill>
                  <a:srgbClr val="527E56"/>
                </a:solidFill>
              </a:rPr>
              <a:t>A Project LIFT Training Module</a:t>
            </a:r>
            <a:endParaRPr lang="en-US" dirty="0">
              <a:solidFill>
                <a:srgbClr val="527E56"/>
              </a:solidFill>
            </a:endParaRPr>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2352676" cy="1447800"/>
          </a:xfrm>
          <a:prstGeom prst="rect">
            <a:avLst/>
          </a:prstGeom>
        </p:spPr>
      </p:pic>
      <p:sp>
        <p:nvSpPr>
          <p:cNvPr id="6" name="Slide Number Placeholder 5"/>
          <p:cNvSpPr>
            <a:spLocks noGrp="1"/>
          </p:cNvSpPr>
          <p:nvPr>
            <p:ph type="sldNum" sz="quarter" idx="12"/>
          </p:nvPr>
        </p:nvSpPr>
        <p:spPr/>
        <p:txBody>
          <a:bodyPr/>
          <a:lstStyle/>
          <a:p>
            <a:fld id="{36FC6286-5422-7F40-B0A8-6FED06B50FE3}" type="slidenum">
              <a:rPr lang="en-US" smtClean="0"/>
              <a:pPr/>
              <a:t>1</a:t>
            </a:fld>
            <a:endParaRPr lang="en-US"/>
          </a:p>
        </p:txBody>
      </p:sp>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00600" y="152400"/>
            <a:ext cx="4114800" cy="841177"/>
            <a:chOff x="4800600" y="152400"/>
            <a:chExt cx="4114800" cy="841177"/>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00600" y="685800"/>
              <a:ext cx="3962400" cy="307777"/>
            </a:xfrm>
            <a:prstGeom prst="rect">
              <a:avLst/>
            </a:prstGeom>
            <a:noFill/>
          </p:spPr>
          <p:txBody>
            <a:bodyPr wrap="square" rtlCol="0">
              <a:spAutoFit/>
            </a:bodyPr>
            <a:lstStyle/>
            <a:p>
              <a:pPr algn="r"/>
              <a:r>
                <a:rPr lang="en-US" sz="1400" b="1" dirty="0" smtClean="0">
                  <a:solidFill>
                    <a:schemeClr val="accent1">
                      <a:lumMod val="50000"/>
                    </a:schemeClr>
                  </a:solidFill>
                </a:rPr>
                <a:t>College of Education</a:t>
              </a:r>
              <a:endParaRPr lang="en-US" sz="1400" b="1" dirty="0">
                <a:solidFill>
                  <a:schemeClr val="accent1">
                    <a:lumMod val="50000"/>
                  </a:schemeClr>
                </a:solidFill>
              </a:endParaRPr>
            </a:p>
          </p:txBody>
        </p:sp>
      </p:gr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bg1"/>
                </a:solidFill>
              </a:rPr>
              <a:t>Module 2 – Presentation 2</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Rhyming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10</a:t>
            </a:fld>
            <a:endParaRPr lang="en-US"/>
          </a:p>
        </p:txBody>
      </p:sp>
      <p:sp>
        <p:nvSpPr>
          <p:cNvPr id="4" name="Content Placeholder 3"/>
          <p:cNvSpPr>
            <a:spLocks noGrp="1"/>
          </p:cNvSpPr>
          <p:nvPr>
            <p:ph sz="quarter" idx="1"/>
          </p:nvPr>
        </p:nvSpPr>
        <p:spPr/>
        <p:txBody>
          <a:bodyPr/>
          <a:lstStyle/>
          <a:p>
            <a:pPr marL="0" indent="0">
              <a:buNone/>
            </a:pPr>
            <a:r>
              <a:rPr lang="en-US" sz="3600" b="1" dirty="0" smtClean="0"/>
              <a:t>Many rhyming activities at:  </a:t>
            </a:r>
          </a:p>
          <a:p>
            <a:pPr marL="0" indent="0">
              <a:buNone/>
            </a:pPr>
            <a:r>
              <a:rPr lang="en-US" sz="3600" dirty="0" smtClean="0">
                <a:hlinkClick r:id="rId3"/>
              </a:rPr>
              <a:t>www.phonologicalawareness.org</a:t>
            </a:r>
            <a:endParaRPr lang="en-US" sz="3600" dirty="0" smtClean="0"/>
          </a:p>
          <a:p>
            <a:pPr marL="0" indent="0">
              <a:buNone/>
            </a:pPr>
            <a:endParaRPr lang="en-US" dirty="0" smtClean="0"/>
          </a:p>
          <a:p>
            <a:pPr marL="0" indent="0">
              <a:buNone/>
            </a:pPr>
            <a:r>
              <a:rPr lang="en-US" sz="3600" b="1" dirty="0" smtClean="0"/>
              <a:t>Example Activities:  </a:t>
            </a:r>
          </a:p>
          <a:p>
            <a:pPr marL="409575" indent="-409575">
              <a:buClr>
                <a:srgbClr val="008000"/>
              </a:buClr>
              <a:buSzPct val="80000"/>
              <a:buAutoNum type="arabicPeriod"/>
            </a:pPr>
            <a:r>
              <a:rPr lang="en-US" sz="3200" dirty="0" smtClean="0"/>
              <a:t>Which One Does Not Belong?  </a:t>
            </a:r>
          </a:p>
          <a:p>
            <a:pPr marL="409575" indent="-409575">
              <a:buClr>
                <a:srgbClr val="008000"/>
              </a:buClr>
              <a:buSzPct val="80000"/>
              <a:buAutoNum type="arabicPeriod"/>
            </a:pPr>
            <a:r>
              <a:rPr lang="en-US" sz="3200" dirty="0" smtClean="0"/>
              <a:t>Matching Pictures</a:t>
            </a:r>
          </a:p>
          <a:p>
            <a:pPr marL="409575" indent="-409575">
              <a:buClr>
                <a:srgbClr val="008000"/>
              </a:buClr>
              <a:buSzPct val="80000"/>
              <a:buAutoNum type="arabicPeriod"/>
            </a:pPr>
            <a:r>
              <a:rPr lang="en-US" sz="3200" dirty="0" smtClean="0"/>
              <a:t>Mystery Objects</a:t>
            </a:r>
            <a:endParaRPr lang="en-US" sz="3200" dirty="0"/>
          </a:p>
        </p:txBody>
      </p:sp>
    </p:spTree>
    <p:extLst>
      <p:ext uri="{BB962C8B-B14F-4D97-AF65-F5344CB8AC3E}">
        <p14:creationId xmlns:p14="http://schemas.microsoft.com/office/powerpoint/2010/main" val="1381274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Rhyming – Which One Does Not Belong?</a:t>
            </a:r>
            <a:endParaRPr lang="en-US" sz="3600"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11</a:t>
            </a:fld>
            <a:endParaRPr lang="en-US"/>
          </a:p>
        </p:txBody>
      </p:sp>
      <p:pic>
        <p:nvPicPr>
          <p:cNvPr id="6" name="Picture 5" descr="Screen Shot 2014-10-07 at 9.30.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28800"/>
            <a:ext cx="8211701" cy="2077323"/>
          </a:xfrm>
          <a:prstGeom prst="rect">
            <a:avLst/>
          </a:prstGeom>
        </p:spPr>
      </p:pic>
      <p:pic>
        <p:nvPicPr>
          <p:cNvPr id="7" name="Picture 6" descr="Screen Shot 2014-10-07 at 9.30.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333576"/>
            <a:ext cx="7073900" cy="1996467"/>
          </a:xfrm>
          <a:prstGeom prst="rect">
            <a:avLst/>
          </a:prstGeom>
        </p:spPr>
      </p:pic>
      <p:sp>
        <p:nvSpPr>
          <p:cNvPr id="8" name="Frame 7"/>
          <p:cNvSpPr/>
          <p:nvPr/>
        </p:nvSpPr>
        <p:spPr>
          <a:xfrm>
            <a:off x="3124200" y="2133600"/>
            <a:ext cx="2438400" cy="2057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3124200" y="4495800"/>
            <a:ext cx="2438400" cy="2057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8446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Rhyming – Matching Pictures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12</a:t>
            </a:fld>
            <a:endParaRPr lang="en-US"/>
          </a:p>
        </p:txBody>
      </p:sp>
      <p:pic>
        <p:nvPicPr>
          <p:cNvPr id="6" name="Picture 5" descr="Screen Shot 2014-10-07 at 9.45.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1712"/>
            <a:ext cx="2971800" cy="3594755"/>
          </a:xfrm>
          <a:prstGeom prst="rect">
            <a:avLst/>
          </a:prstGeom>
        </p:spPr>
      </p:pic>
      <p:pic>
        <p:nvPicPr>
          <p:cNvPr id="7" name="Picture 6" descr="Screen Shot 2014-10-07 at 9.45.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279480"/>
            <a:ext cx="2958378" cy="3578520"/>
          </a:xfrm>
          <a:prstGeom prst="rect">
            <a:avLst/>
          </a:prstGeom>
        </p:spPr>
      </p:pic>
      <p:pic>
        <p:nvPicPr>
          <p:cNvPr id="8" name="Picture 7" descr="Screen Shot 2014-10-07 at 9.41.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791200"/>
            <a:ext cx="1011767" cy="833639"/>
          </a:xfrm>
          <a:prstGeom prst="rect">
            <a:avLst/>
          </a:prstGeom>
          <a:ln>
            <a:solidFill>
              <a:srgbClr val="4F81BD"/>
            </a:solidFill>
          </a:ln>
        </p:spPr>
      </p:pic>
      <p:pic>
        <p:nvPicPr>
          <p:cNvPr id="9" name="Picture 8" descr="Screen Shot 2014-10-07 at 9.41.4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5867400"/>
            <a:ext cx="1177636" cy="609600"/>
          </a:xfrm>
          <a:prstGeom prst="rect">
            <a:avLst/>
          </a:prstGeom>
          <a:ln>
            <a:solidFill>
              <a:srgbClr val="4F81BD"/>
            </a:solidFill>
          </a:ln>
        </p:spPr>
      </p:pic>
      <p:pic>
        <p:nvPicPr>
          <p:cNvPr id="10" name="Picture 9" descr="Screen Shot 2014-10-07 at 9.41.5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5029200"/>
            <a:ext cx="886629" cy="651933"/>
          </a:xfrm>
          <a:prstGeom prst="rect">
            <a:avLst/>
          </a:prstGeom>
          <a:ln>
            <a:solidFill>
              <a:srgbClr val="4F81BD"/>
            </a:solidFill>
          </a:ln>
        </p:spPr>
      </p:pic>
      <p:pic>
        <p:nvPicPr>
          <p:cNvPr id="11" name="Picture 10" descr="Screen Shot 2014-10-07 at 9.42.0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600" y="4953000"/>
            <a:ext cx="1143000" cy="720587"/>
          </a:xfrm>
          <a:prstGeom prst="rect">
            <a:avLst/>
          </a:prstGeom>
          <a:ln>
            <a:solidFill>
              <a:srgbClr val="4F81BD"/>
            </a:solidFill>
          </a:ln>
        </p:spPr>
      </p:pic>
      <p:pic>
        <p:nvPicPr>
          <p:cNvPr id="12" name="Picture 11" descr="Screen Shot 2014-10-07 at 9.41.2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8962" y="4800600"/>
            <a:ext cx="830729" cy="609600"/>
          </a:xfrm>
          <a:prstGeom prst="rect">
            <a:avLst/>
          </a:prstGeom>
          <a:ln>
            <a:solidFill>
              <a:srgbClr val="4F81BD"/>
            </a:solidFill>
          </a:ln>
        </p:spPr>
      </p:pic>
      <p:pic>
        <p:nvPicPr>
          <p:cNvPr id="13" name="Picture 12" descr="Screen Shot 2014-10-07 at 9.41.14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3733800"/>
            <a:ext cx="1168400" cy="797983"/>
          </a:xfrm>
          <a:prstGeom prst="rect">
            <a:avLst/>
          </a:prstGeom>
          <a:ln>
            <a:solidFill>
              <a:srgbClr val="4F81BD"/>
            </a:solidFill>
          </a:ln>
        </p:spPr>
      </p:pic>
      <p:pic>
        <p:nvPicPr>
          <p:cNvPr id="14" name="Picture 13" descr="Screen Shot 2014-10-07 at 9.41.04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0400" y="3886200"/>
            <a:ext cx="1258018" cy="740833"/>
          </a:xfrm>
          <a:prstGeom prst="rect">
            <a:avLst/>
          </a:prstGeom>
          <a:ln>
            <a:solidFill>
              <a:srgbClr val="4F81BD"/>
            </a:solidFill>
          </a:ln>
        </p:spPr>
      </p:pic>
      <p:pic>
        <p:nvPicPr>
          <p:cNvPr id="15" name="Picture 14" descr="Screen Shot 2014-10-07 at 9.40.56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7800" y="4191000"/>
            <a:ext cx="868765" cy="700617"/>
          </a:xfrm>
          <a:prstGeom prst="rect">
            <a:avLst/>
          </a:prstGeom>
          <a:ln>
            <a:solidFill>
              <a:srgbClr val="4F81BD"/>
            </a:solidFill>
          </a:ln>
        </p:spPr>
      </p:pic>
      <p:sp>
        <p:nvSpPr>
          <p:cNvPr id="16" name="5-Point Star 15"/>
          <p:cNvSpPr/>
          <p:nvPr/>
        </p:nvSpPr>
        <p:spPr>
          <a:xfrm>
            <a:off x="3505200" y="3657600"/>
            <a:ext cx="1981200" cy="1676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446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7.40741E-6 L 0.23334 -0.31112 " pathEditMode="relative" ptsTypes="AA">
                                      <p:cBhvr>
                                        <p:cTn id="6" dur="20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1.85185E-6 L -0.3 -0.41111 " pathEditMode="relative" ptsTypes="AA">
                                      <p:cBhvr>
                                        <p:cTn id="10" dur="2000" fill="hold"/>
                                        <p:tgtEl>
                                          <p:spTgt spid="1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3 -0.41111 L -0.12084 -0.09699 " pathEditMode="relative" rAng="0" ptsTypes="AA">
                                      <p:cBhvr>
                                        <p:cTn id="14" dur="2000" fill="hold"/>
                                        <p:tgtEl>
                                          <p:spTgt spid="11"/>
                                        </p:tgtEl>
                                        <p:attrNameLst>
                                          <p:attrName>ppt_x</p:attrName>
                                          <p:attrName>ppt_y</p:attrName>
                                        </p:attrNameLst>
                                      </p:cBhvr>
                                      <p:rCtr x="8958" y="15694"/>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875 0.05417 L -0.25625 -0.25694 " pathEditMode="relative" rAng="0" ptsTypes="AA">
                                      <p:cBhvr>
                                        <p:cTn id="18" dur="2000" fill="hold"/>
                                        <p:tgtEl>
                                          <p:spTgt spid="14"/>
                                        </p:tgtEl>
                                        <p:attrNameLst>
                                          <p:attrName>ppt_x</p:attrName>
                                          <p:attrName>ppt_y</p:attrName>
                                        </p:attrNameLst>
                                      </p:cBhvr>
                                      <p:rCtr x="-13750" y="-15556"/>
                                    </p:animMotion>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16"/>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2" nodeType="clickEffect">
                                  <p:stCondLst>
                                    <p:cond delay="0"/>
                                  </p:stCondLst>
                                  <p:childTnLst>
                                    <p:animEffect transition="out" filter="dissolv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7.34513E-6 -2.31214E-7 L 0.21655 -0.53272 " pathEditMode="relative" ptsTypes="AA">
                                      <p:cBhvr>
                                        <p:cTn id="45" dur="2000" fill="hold"/>
                                        <p:tgtEl>
                                          <p:spTgt spid="8"/>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6.19296E-6 3.06358E-6 L -0.21655 -0.55492 " pathEditMode="relative" ptsTypes="AA">
                                      <p:cBhvr>
                                        <p:cTn id="49"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4-10-07 at 11.15.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791200"/>
            <a:ext cx="1587500" cy="410193"/>
          </a:xfrm>
          <a:prstGeom prst="rect">
            <a:avLst/>
          </a:prstGeom>
        </p:spPr>
      </p:pic>
      <p:pic>
        <p:nvPicPr>
          <p:cNvPr id="10" name="Picture 9" descr="Screen Shot 2014-10-07 at 11.11.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276600"/>
            <a:ext cx="3810000" cy="3389850"/>
          </a:xfrm>
          <a:prstGeom prst="rect">
            <a:avLst/>
          </a:prstGeom>
        </p:spPr>
      </p:pic>
      <p:pic>
        <p:nvPicPr>
          <p:cNvPr id="9" name="Picture 8" descr="Screen Shot 2014-10-07 at 11.05.5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5624" y="4876800"/>
            <a:ext cx="1933376" cy="1750291"/>
          </a:xfrm>
          <a:prstGeom prst="rect">
            <a:avLst/>
          </a:prstGeom>
        </p:spPr>
      </p:pic>
      <p:sp>
        <p:nvSpPr>
          <p:cNvPr id="2" name="Title 1"/>
          <p:cNvSpPr>
            <a:spLocks noGrp="1"/>
          </p:cNvSpPr>
          <p:nvPr>
            <p:ph type="title"/>
          </p:nvPr>
        </p:nvSpPr>
        <p:spPr/>
        <p:txBody>
          <a:bodyPr>
            <a:normAutofit/>
          </a:bodyPr>
          <a:lstStyle/>
          <a:p>
            <a:r>
              <a:rPr lang="en-US" sz="3600" b="1" dirty="0" smtClean="0"/>
              <a:t>Rhyming – </a:t>
            </a:r>
            <a:r>
              <a:rPr lang="en-US" sz="3600" b="1" smtClean="0"/>
              <a:t>Mystery Objects </a:t>
            </a:r>
            <a:endParaRPr lang="en-US" sz="3600"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13</a:t>
            </a:fld>
            <a:endParaRPr lang="en-US"/>
          </a:p>
        </p:txBody>
      </p:sp>
      <p:sp>
        <p:nvSpPr>
          <p:cNvPr id="7" name="Oval Callout 6"/>
          <p:cNvSpPr/>
          <p:nvPr/>
        </p:nvSpPr>
        <p:spPr>
          <a:xfrm>
            <a:off x="5638800" y="1905000"/>
            <a:ext cx="3124200" cy="2209800"/>
          </a:xfrm>
          <a:prstGeom prst="wedgeEllipseCallou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“I’m touching an object that starts with “</a:t>
            </a:r>
            <a:r>
              <a:rPr lang="en-US" sz="2000" dirty="0" err="1">
                <a:solidFill>
                  <a:schemeClr val="tx1"/>
                </a:solidFill>
              </a:rPr>
              <a:t>sp</a:t>
            </a:r>
            <a:r>
              <a:rPr lang="en-US" sz="2000" dirty="0">
                <a:solidFill>
                  <a:schemeClr val="tx1"/>
                </a:solidFill>
              </a:rPr>
              <a:t>” and rhymes with moon.”  </a:t>
            </a:r>
          </a:p>
        </p:txBody>
      </p:sp>
    </p:spTree>
    <p:extLst>
      <p:ext uri="{BB962C8B-B14F-4D97-AF65-F5344CB8AC3E}">
        <p14:creationId xmlns:p14="http://schemas.microsoft.com/office/powerpoint/2010/main" val="1403545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3.33333E-6 L 0.2 -0.2 " pathEditMode="relative" ptsTypes="AA">
                                      <p:cBhvr>
                                        <p:cTn id="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15"/>
          <p:cNvGrpSpPr>
            <a:grpSpLocks/>
          </p:cNvGrpSpPr>
          <p:nvPr/>
        </p:nvGrpSpPr>
        <p:grpSpPr bwMode="auto">
          <a:xfrm>
            <a:off x="838200" y="2513013"/>
            <a:ext cx="8001000" cy="2439987"/>
            <a:chOff x="838200" y="3048000"/>
            <a:chExt cx="8001000" cy="2439988"/>
          </a:xfrm>
        </p:grpSpPr>
        <p:cxnSp>
          <p:nvCxnSpPr>
            <p:cNvPr id="5" name="Straight Connector 4"/>
            <p:cNvCxnSpPr>
              <a:cxnSpLocks noChangeShapeType="1"/>
            </p:cNvCxnSpPr>
            <p:nvPr/>
          </p:nvCxnSpPr>
          <p:spPr bwMode="auto">
            <a:xfrm>
              <a:off x="838200" y="54864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6" name="Straight Connector 5"/>
            <p:cNvCxnSpPr>
              <a:cxnSpLocks noChangeShapeType="1"/>
            </p:cNvCxnSpPr>
            <p:nvPr/>
          </p:nvCxnSpPr>
          <p:spPr bwMode="auto">
            <a:xfrm>
              <a:off x="2438400" y="48768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7" name="Straight Connector 6"/>
            <p:cNvCxnSpPr>
              <a:cxnSpLocks noChangeShapeType="1"/>
            </p:cNvCxnSpPr>
            <p:nvPr/>
          </p:nvCxnSpPr>
          <p:spPr bwMode="auto">
            <a:xfrm>
              <a:off x="4038600" y="42672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8" name="Straight Connector 7"/>
            <p:cNvCxnSpPr>
              <a:cxnSpLocks noChangeShapeType="1"/>
            </p:cNvCxnSpPr>
            <p:nvPr/>
          </p:nvCxnSpPr>
          <p:spPr bwMode="auto">
            <a:xfrm>
              <a:off x="5638800" y="3656012"/>
              <a:ext cx="16002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9" name="Straight Connector 8"/>
            <p:cNvCxnSpPr>
              <a:cxnSpLocks noChangeShapeType="1"/>
            </p:cNvCxnSpPr>
            <p:nvPr/>
          </p:nvCxnSpPr>
          <p:spPr bwMode="auto">
            <a:xfrm>
              <a:off x="7239000" y="30480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rot="5400000">
              <a:off x="2134394" y="5180807"/>
              <a:ext cx="609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rot="5400000">
              <a:off x="3735388" y="4570413"/>
              <a:ext cx="608012"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rot="5400000">
              <a:off x="5335587" y="3962400"/>
              <a:ext cx="608013"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5" name="Straight Connector 14"/>
            <p:cNvCxnSpPr>
              <a:cxnSpLocks noChangeShapeType="1"/>
            </p:cNvCxnSpPr>
            <p:nvPr/>
          </p:nvCxnSpPr>
          <p:spPr bwMode="auto">
            <a:xfrm rot="5400000">
              <a:off x="6934200" y="3352800"/>
              <a:ext cx="60801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7412" name="TextBox 16"/>
          <p:cNvSpPr txBox="1">
            <a:spLocks noChangeArrowheads="1"/>
          </p:cNvSpPr>
          <p:nvPr/>
        </p:nvSpPr>
        <p:spPr bwMode="auto">
          <a:xfrm>
            <a:off x="381000" y="50292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Less Complex Activities</a:t>
            </a:r>
          </a:p>
        </p:txBody>
      </p:sp>
      <p:sp>
        <p:nvSpPr>
          <p:cNvPr id="17413" name="TextBox 17"/>
          <p:cNvSpPr txBox="1">
            <a:spLocks noChangeArrowheads="1"/>
          </p:cNvSpPr>
          <p:nvPr/>
        </p:nvSpPr>
        <p:spPr bwMode="auto">
          <a:xfrm>
            <a:off x="7162800" y="26670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More Complex Activities</a:t>
            </a:r>
          </a:p>
        </p:txBody>
      </p:sp>
      <p:sp>
        <p:nvSpPr>
          <p:cNvPr id="17414" name="TextBox 18"/>
          <p:cNvSpPr txBox="1">
            <a:spLocks noChangeArrowheads="1"/>
          </p:cNvSpPr>
          <p:nvPr/>
        </p:nvSpPr>
        <p:spPr bwMode="auto">
          <a:xfrm>
            <a:off x="1219200" y="4570413"/>
            <a:ext cx="893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Rhyming</a:t>
            </a:r>
          </a:p>
        </p:txBody>
      </p:sp>
      <p:sp>
        <p:nvSpPr>
          <p:cNvPr id="17415" name="TextBox 19"/>
          <p:cNvSpPr txBox="1">
            <a:spLocks noChangeArrowheads="1"/>
          </p:cNvSpPr>
          <p:nvPr/>
        </p:nvSpPr>
        <p:spPr bwMode="auto">
          <a:xfrm>
            <a:off x="2667000" y="37322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Segmenting Sentences</a:t>
            </a:r>
          </a:p>
        </p:txBody>
      </p:sp>
      <p:sp>
        <p:nvSpPr>
          <p:cNvPr id="17416" name="TextBox 20"/>
          <p:cNvSpPr txBox="1">
            <a:spLocks noChangeArrowheads="1"/>
          </p:cNvSpPr>
          <p:nvPr/>
        </p:nvSpPr>
        <p:spPr bwMode="auto">
          <a:xfrm>
            <a:off x="4343400" y="2917825"/>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Syllables</a:t>
            </a:r>
          </a:p>
        </p:txBody>
      </p:sp>
      <p:sp>
        <p:nvSpPr>
          <p:cNvPr id="17417" name="TextBox 21"/>
          <p:cNvSpPr txBox="1">
            <a:spLocks noChangeArrowheads="1"/>
          </p:cNvSpPr>
          <p:nvPr/>
        </p:nvSpPr>
        <p:spPr bwMode="auto">
          <a:xfrm>
            <a:off x="5867400" y="22082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Onset-Rime</a:t>
            </a:r>
          </a:p>
        </p:txBody>
      </p:sp>
      <p:sp>
        <p:nvSpPr>
          <p:cNvPr id="17418" name="TextBox 22"/>
          <p:cNvSpPr txBox="1">
            <a:spLocks noChangeArrowheads="1"/>
          </p:cNvSpPr>
          <p:nvPr/>
        </p:nvSpPr>
        <p:spPr bwMode="auto">
          <a:xfrm>
            <a:off x="7391400" y="15986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Phonemes</a:t>
            </a:r>
          </a:p>
        </p:txBody>
      </p:sp>
      <p:cxnSp>
        <p:nvCxnSpPr>
          <p:cNvPr id="27" name="Straight Arrow Connector 26"/>
          <p:cNvCxnSpPr>
            <a:cxnSpLocks noChangeShapeType="1"/>
          </p:cNvCxnSpPr>
          <p:nvPr/>
        </p:nvCxnSpPr>
        <p:spPr bwMode="auto">
          <a:xfrm flipV="1">
            <a:off x="1981200" y="3276600"/>
            <a:ext cx="5410200" cy="2362200"/>
          </a:xfrm>
          <a:prstGeom prst="straightConnector1">
            <a:avLst/>
          </a:prstGeom>
          <a:noFill/>
          <a:ln w="38100">
            <a:solidFill>
              <a:srgbClr val="9BBB59"/>
            </a:solidFill>
            <a:round/>
            <a:headEnd/>
            <a:tailEnd type="arrow" w="med" len="med"/>
          </a:ln>
          <a:effectLst>
            <a:outerShdw blurRad="63500" dist="20000" dir="5400000" rotWithShape="0">
              <a:srgbClr val="000000">
                <a:alpha val="37999"/>
              </a:srgbClr>
            </a:outerShdw>
          </a:effectLst>
        </p:spPr>
      </p:cxnSp>
      <p:sp>
        <p:nvSpPr>
          <p:cNvPr id="17420" name="TextBox 27"/>
          <p:cNvSpPr txBox="1">
            <a:spLocks noChangeArrowheads="1"/>
          </p:cNvSpPr>
          <p:nvPr/>
        </p:nvSpPr>
        <p:spPr bwMode="auto">
          <a:xfrm>
            <a:off x="609600" y="6475413"/>
            <a:ext cx="830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00">
                <a:latin typeface="Calibri" charset="0"/>
              </a:rPr>
              <a:t>Chard, D. J. &amp; Dickson, S. V. (1999) Phonological awareness: Instructional and Assessment Guidelines. </a:t>
            </a:r>
            <a:r>
              <a:rPr lang="en-US" sz="900" i="1">
                <a:latin typeface="Calibri" charset="0"/>
              </a:rPr>
              <a:t>Intervention in School &amp; Clinic, 34</a:t>
            </a:r>
            <a:r>
              <a:rPr lang="en-US" sz="900">
                <a:latin typeface="Calibri" charset="0"/>
              </a:rPr>
              <a:t>(5), 261-270.</a:t>
            </a:r>
          </a:p>
        </p:txBody>
      </p:sp>
      <p:sp>
        <p:nvSpPr>
          <p:cNvPr id="17421" name="Slide Number Placeholder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5EB78E6-AB3F-AA46-B8A7-15747826D65E}" type="slidenum">
              <a:rPr lang="en-US" sz="1200">
                <a:solidFill>
                  <a:srgbClr val="898989"/>
                </a:solidFill>
                <a:latin typeface="Calibri" charset="0"/>
              </a:rPr>
              <a:pPr eaLnBrk="1" hangingPunct="1"/>
              <a:t>14</a:t>
            </a:fld>
            <a:endParaRPr lang="en-US" sz="1200">
              <a:solidFill>
                <a:srgbClr val="898989"/>
              </a:solidFill>
              <a:latin typeface="Calibri" charset="0"/>
            </a:endParaRPr>
          </a:p>
        </p:txBody>
      </p:sp>
      <p:sp>
        <p:nvSpPr>
          <p:cNvPr id="24" name="Title 1"/>
          <p:cNvSpPr>
            <a:spLocks noGrp="1"/>
          </p:cNvSpPr>
          <p:nvPr>
            <p:ph type="title"/>
          </p:nvPr>
        </p:nvSpPr>
        <p:spPr>
          <a:xfrm>
            <a:off x="368483" y="152400"/>
            <a:ext cx="8763000" cy="990600"/>
          </a:xfrm>
        </p:spPr>
        <p:txBody>
          <a:bodyPr>
            <a:normAutofit fontScale="90000"/>
          </a:bodyPr>
          <a:lstStyle/>
          <a:p>
            <a:r>
              <a:rPr lang="en-US" b="1" dirty="0" smtClean="0">
                <a:ea typeface="ＭＳ Ｐゴシック" pitchFamily="5" charset="-128"/>
                <a:cs typeface="ＭＳ Ｐゴシック" pitchFamily="5" charset="-128"/>
              </a:rPr>
              <a:t>Continuum </a:t>
            </a:r>
            <a:r>
              <a:rPr lang="en-US" b="1" dirty="0">
                <a:ea typeface="ＭＳ Ｐゴシック" pitchFamily="5" charset="-128"/>
                <a:cs typeface="ＭＳ Ｐゴシック" pitchFamily="5" charset="-128"/>
              </a:rPr>
              <a:t>of </a:t>
            </a:r>
            <a:r>
              <a:rPr lang="en-US" b="1" dirty="0" smtClean="0">
                <a:ea typeface="ＭＳ Ｐゴシック" pitchFamily="5" charset="-128"/>
                <a:cs typeface="ＭＳ Ｐゴシック" pitchFamily="5" charset="-128"/>
              </a:rPr>
              <a:t>Phonological Awareness </a:t>
            </a:r>
            <a:r>
              <a:rPr lang="en-US" b="1" dirty="0">
                <a:ea typeface="ＭＳ Ｐゴシック" pitchFamily="5" charset="-128"/>
                <a:cs typeface="ＭＳ Ｐゴシック" pitchFamily="5" charset="-128"/>
              </a:rPr>
              <a:t>Skills</a:t>
            </a:r>
            <a:endParaRPr lang="en-US" dirty="0"/>
          </a:p>
        </p:txBody>
      </p:sp>
    </p:spTree>
    <p:extLst>
      <p:ext uri="{BB962C8B-B14F-4D97-AF65-F5344CB8AC3E}">
        <p14:creationId xmlns:p14="http://schemas.microsoft.com/office/powerpoint/2010/main" val="41403904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Segmenting Sentences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15</a:t>
            </a:fld>
            <a:endParaRPr lang="en-US"/>
          </a:p>
        </p:txBody>
      </p:sp>
      <p:sp>
        <p:nvSpPr>
          <p:cNvPr id="4" name="Content Placeholder 3"/>
          <p:cNvSpPr>
            <a:spLocks noGrp="1"/>
          </p:cNvSpPr>
          <p:nvPr>
            <p:ph sz="quarter" idx="1"/>
          </p:nvPr>
        </p:nvSpPr>
        <p:spPr>
          <a:xfrm>
            <a:off x="612648" y="1600200"/>
            <a:ext cx="8150352" cy="5029200"/>
          </a:xfrm>
        </p:spPr>
        <p:txBody>
          <a:bodyPr/>
          <a:lstStyle/>
          <a:p>
            <a:r>
              <a:rPr lang="en-US" b="1" dirty="0" smtClean="0"/>
              <a:t>Example Activities:  </a:t>
            </a:r>
          </a:p>
          <a:p>
            <a:pPr lvl="1"/>
            <a:r>
              <a:rPr lang="en-US" dirty="0" smtClean="0"/>
              <a:t>Words are Parts</a:t>
            </a:r>
          </a:p>
          <a:p>
            <a:pPr lvl="1"/>
            <a:endParaRPr lang="en-US" dirty="0" smtClean="0"/>
          </a:p>
          <a:p>
            <a:pPr lvl="1"/>
            <a:r>
              <a:rPr lang="en-US" dirty="0" smtClean="0"/>
              <a:t>Roll Along Words</a:t>
            </a:r>
          </a:p>
          <a:p>
            <a:pPr lvl="1"/>
            <a:endParaRPr lang="en-US" dirty="0"/>
          </a:p>
          <a:p>
            <a:pPr lvl="1"/>
            <a:endParaRPr lang="en-US" dirty="0" smtClean="0"/>
          </a:p>
          <a:p>
            <a:pPr lvl="1"/>
            <a:endParaRPr lang="en-US" dirty="0"/>
          </a:p>
          <a:p>
            <a:pPr lvl="1"/>
            <a:r>
              <a:rPr lang="en-US" dirty="0" smtClean="0"/>
              <a:t>Sentence Match Up</a:t>
            </a:r>
            <a:endParaRPr lang="en-US" dirty="0"/>
          </a:p>
        </p:txBody>
      </p:sp>
      <p:pic>
        <p:nvPicPr>
          <p:cNvPr id="5" name="Picture 4" descr="Screen Shot 2014-10-08 at 8.33.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905000"/>
            <a:ext cx="2590800" cy="1535723"/>
          </a:xfrm>
          <a:prstGeom prst="rect">
            <a:avLst/>
          </a:prstGeom>
        </p:spPr>
      </p:pic>
      <p:sp>
        <p:nvSpPr>
          <p:cNvPr id="6" name="Oval Callout 5"/>
          <p:cNvSpPr/>
          <p:nvPr/>
        </p:nvSpPr>
        <p:spPr>
          <a:xfrm>
            <a:off x="5638800" y="1600200"/>
            <a:ext cx="609600" cy="45720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a:t>
            </a:r>
            <a:endParaRPr lang="en-US" dirty="0">
              <a:solidFill>
                <a:srgbClr val="000000"/>
              </a:solidFill>
            </a:endParaRPr>
          </a:p>
        </p:txBody>
      </p:sp>
      <p:sp>
        <p:nvSpPr>
          <p:cNvPr id="7" name="Oval Callout 6"/>
          <p:cNvSpPr/>
          <p:nvPr/>
        </p:nvSpPr>
        <p:spPr>
          <a:xfrm>
            <a:off x="6477000" y="1600200"/>
            <a:ext cx="685800" cy="45720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am</a:t>
            </a:r>
            <a:endParaRPr lang="en-US" dirty="0">
              <a:solidFill>
                <a:srgbClr val="000000"/>
              </a:solidFill>
            </a:endParaRPr>
          </a:p>
        </p:txBody>
      </p:sp>
      <p:sp>
        <p:nvSpPr>
          <p:cNvPr id="8" name="Oval Callout 7"/>
          <p:cNvSpPr/>
          <p:nvPr/>
        </p:nvSpPr>
        <p:spPr>
          <a:xfrm>
            <a:off x="7467600" y="1600200"/>
            <a:ext cx="1219200" cy="45720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hungry</a:t>
            </a:r>
            <a:endParaRPr lang="en-US" dirty="0">
              <a:solidFill>
                <a:srgbClr val="000000"/>
              </a:solidFill>
            </a:endParaRPr>
          </a:p>
        </p:txBody>
      </p:sp>
      <p:pic>
        <p:nvPicPr>
          <p:cNvPr id="9" name="Picture 8" descr="Screen Shot 2014-10-08 at 8.41.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657600"/>
            <a:ext cx="609600" cy="1146048"/>
          </a:xfrm>
          <a:prstGeom prst="rect">
            <a:avLst/>
          </a:prstGeom>
        </p:spPr>
      </p:pic>
      <p:pic>
        <p:nvPicPr>
          <p:cNvPr id="10" name="Picture 9" descr="Screen Shot 2014-10-08 at 8.41.2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3657600"/>
            <a:ext cx="685800" cy="1192138"/>
          </a:xfrm>
          <a:prstGeom prst="rect">
            <a:avLst/>
          </a:prstGeom>
        </p:spPr>
      </p:pic>
      <p:pic>
        <p:nvPicPr>
          <p:cNvPr id="11" name="Picture 10" descr="Screen Shot 2014-10-08 at 8.42.3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4114800"/>
            <a:ext cx="381000" cy="398220"/>
          </a:xfrm>
          <a:prstGeom prst="rect">
            <a:avLst/>
          </a:prstGeom>
        </p:spPr>
      </p:pic>
      <p:pic>
        <p:nvPicPr>
          <p:cNvPr id="13" name="Picture 12" descr="Screen Shot 2014-10-08 at 8.58.30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418" y="5898275"/>
            <a:ext cx="391582" cy="680325"/>
          </a:xfrm>
          <a:prstGeom prst="rect">
            <a:avLst/>
          </a:prstGeom>
          <a:ln>
            <a:solidFill>
              <a:srgbClr val="4F81BD"/>
            </a:solidFill>
          </a:ln>
        </p:spPr>
      </p:pic>
      <p:pic>
        <p:nvPicPr>
          <p:cNvPr id="16" name="Picture 15" descr="Screen Shot 2014-10-08 at 8.58.21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200" y="5410200"/>
            <a:ext cx="459078" cy="749300"/>
          </a:xfrm>
          <a:prstGeom prst="rect">
            <a:avLst/>
          </a:prstGeom>
          <a:ln>
            <a:solidFill>
              <a:srgbClr val="4F81BD"/>
            </a:solidFill>
          </a:ln>
        </p:spPr>
      </p:pic>
      <p:pic>
        <p:nvPicPr>
          <p:cNvPr id="17" name="Picture 16" descr="Screen Shot 2014-10-08 at 8.58.16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1800" y="5181600"/>
            <a:ext cx="753533" cy="832532"/>
          </a:xfrm>
          <a:prstGeom prst="rect">
            <a:avLst/>
          </a:prstGeom>
          <a:ln>
            <a:solidFill>
              <a:srgbClr val="4F81BD"/>
            </a:solidFill>
          </a:ln>
        </p:spPr>
      </p:pic>
      <p:pic>
        <p:nvPicPr>
          <p:cNvPr id="18" name="Picture 17" descr="Screen Shot 2014-10-08 at 8.58.10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6617" y="5791200"/>
            <a:ext cx="335384" cy="641349"/>
          </a:xfrm>
          <a:prstGeom prst="rect">
            <a:avLst/>
          </a:prstGeom>
          <a:ln>
            <a:solidFill>
              <a:srgbClr val="4F81BD"/>
            </a:solidFill>
          </a:ln>
        </p:spPr>
      </p:pic>
      <p:pic>
        <p:nvPicPr>
          <p:cNvPr id="19" name="Picture 18" descr="Screen Shot 2014-10-08 at 8.58.10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800" y="5943600"/>
            <a:ext cx="395817" cy="756913"/>
          </a:xfrm>
          <a:prstGeom prst="rect">
            <a:avLst/>
          </a:prstGeom>
          <a:ln>
            <a:solidFill>
              <a:srgbClr val="4F81BD"/>
            </a:solidFill>
          </a:ln>
        </p:spPr>
      </p:pic>
      <p:pic>
        <p:nvPicPr>
          <p:cNvPr id="21" name="Picture 20" descr="Screen Shot 2014-10-08 at 9.06.57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7000" y="5461291"/>
            <a:ext cx="2133600" cy="1320509"/>
          </a:xfrm>
          <a:prstGeom prst="rect">
            <a:avLst/>
          </a:prstGeom>
        </p:spPr>
      </p:pic>
    </p:spTree>
    <p:extLst>
      <p:ext uri="{BB962C8B-B14F-4D97-AF65-F5344CB8AC3E}">
        <p14:creationId xmlns:p14="http://schemas.microsoft.com/office/powerpoint/2010/main" val="1093172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nodeType="clickEffect">
                                  <p:stCondLst>
                                    <p:cond delay="0"/>
                                  </p:stCondLst>
                                  <p:childTnLst>
                                    <p:animMotion origin="layout" path="M -4.33536E-6 -4.66033E-6 L 0.03007 -0.05703 C 0.03632 -0.07002 0.0457 -0.07697 0.05578 -0.07697 C 0.0669 -0.07697 0.07594 -0.07002 0.08219 -0.05703 L 0.11243 -4.66033E-6 " pathEditMode="relative" rAng="0" ptsTypes="FffFF">
                                      <p:cBhvr>
                                        <p:cTn id="26" dur="2000" fill="hold"/>
                                        <p:tgtEl>
                                          <p:spTgt spid="11"/>
                                        </p:tgtEl>
                                        <p:attrNameLst>
                                          <p:attrName>ppt_x</p:attrName>
                                          <p:attrName>ppt_y</p:attrName>
                                        </p:attrNameLst>
                                      </p:cBhvr>
                                      <p:rCtr x="5613" y="-3849"/>
                                    </p:animMotion>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nodeType="clickEffect">
                                  <p:stCondLst>
                                    <p:cond delay="0"/>
                                  </p:stCondLst>
                                  <p:childTnLst>
                                    <p:animMotion origin="layout" path="M -0.02084 -0.00695 L 0.01146 -0.06459 C 0.01823 -0.07732 0.0283 -0.0845 0.03889 -0.0845 C 0.05104 -0.0845 0.06059 -0.07732 0.06736 -0.06459 L 0.09982 -0.00695 " pathEditMode="relative" rAng="0" ptsTypes="FffFF">
                                      <p:cBhvr>
                                        <p:cTn id="30" dur="2000" fill="hold"/>
                                        <p:tgtEl>
                                          <p:spTgt spid="11"/>
                                        </p:tgtEl>
                                        <p:attrNameLst>
                                          <p:attrName>ppt_x</p:attrName>
                                          <p:attrName>ppt_y</p:attrName>
                                        </p:attrNameLst>
                                      </p:cBhvr>
                                      <p:rCtr x="6024" y="-3889"/>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3.33333E-6 6.2963E-6 L 0.15833 6.2963E-6 " pathEditMode="relative" ptsTypes="AA">
                                      <p:cBhvr>
                                        <p:cTn id="34" dur="2000" fill="hold"/>
                                        <p:tgtEl>
                                          <p:spTgt spid="2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2.22222E-6 2.59259E-6 L -0.21666 -0.2 " pathEditMode="relative" ptsTypes="AA">
                                      <p:cBhvr>
                                        <p:cTn id="38" dur="2000" fill="hold"/>
                                        <p:tgtEl>
                                          <p:spTgt spid="19"/>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4948 -0.07176 L -0.11614 -0.08287 " pathEditMode="relative" ptsTypes="AA">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9167 0.00092 L -0.13333 -0.09908 " pathEditMode="relative" ptsTypes="AA">
                                      <p:cBhvr>
                                        <p:cTn id="46" dur="2000" fill="hold"/>
                                        <p:tgtEl>
                                          <p:spTgt spid="16"/>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88889E-6 2.59259E-6 L -0.075 -0.18889 " pathEditMode="relative" ptsTypes="AA">
                                      <p:cBhvr>
                                        <p:cTn id="50" dur="2000" fill="hold"/>
                                        <p:tgtEl>
                                          <p:spTgt spid="18"/>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2.22222E-6 7.40741E-7 L 0.2 -0.17778 " pathEditMode="relative" ptsTypes="AA">
                                      <p:cBhvr>
                                        <p:cTn id="54"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15"/>
          <p:cNvGrpSpPr>
            <a:grpSpLocks/>
          </p:cNvGrpSpPr>
          <p:nvPr/>
        </p:nvGrpSpPr>
        <p:grpSpPr bwMode="auto">
          <a:xfrm>
            <a:off x="838200" y="2513013"/>
            <a:ext cx="8001000" cy="2439987"/>
            <a:chOff x="838200" y="3048000"/>
            <a:chExt cx="8001000" cy="2439988"/>
          </a:xfrm>
        </p:grpSpPr>
        <p:cxnSp>
          <p:nvCxnSpPr>
            <p:cNvPr id="5" name="Straight Connector 4"/>
            <p:cNvCxnSpPr>
              <a:cxnSpLocks noChangeShapeType="1"/>
            </p:cNvCxnSpPr>
            <p:nvPr/>
          </p:nvCxnSpPr>
          <p:spPr bwMode="auto">
            <a:xfrm>
              <a:off x="838200" y="54864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6" name="Straight Connector 5"/>
            <p:cNvCxnSpPr>
              <a:cxnSpLocks noChangeShapeType="1"/>
            </p:cNvCxnSpPr>
            <p:nvPr/>
          </p:nvCxnSpPr>
          <p:spPr bwMode="auto">
            <a:xfrm>
              <a:off x="2438400" y="48768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7" name="Straight Connector 6"/>
            <p:cNvCxnSpPr>
              <a:cxnSpLocks noChangeShapeType="1"/>
            </p:cNvCxnSpPr>
            <p:nvPr/>
          </p:nvCxnSpPr>
          <p:spPr bwMode="auto">
            <a:xfrm>
              <a:off x="4038600" y="42672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8" name="Straight Connector 7"/>
            <p:cNvCxnSpPr>
              <a:cxnSpLocks noChangeShapeType="1"/>
            </p:cNvCxnSpPr>
            <p:nvPr/>
          </p:nvCxnSpPr>
          <p:spPr bwMode="auto">
            <a:xfrm>
              <a:off x="5638800" y="3656012"/>
              <a:ext cx="16002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9" name="Straight Connector 8"/>
            <p:cNvCxnSpPr>
              <a:cxnSpLocks noChangeShapeType="1"/>
            </p:cNvCxnSpPr>
            <p:nvPr/>
          </p:nvCxnSpPr>
          <p:spPr bwMode="auto">
            <a:xfrm>
              <a:off x="7239000" y="30480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rot="5400000">
              <a:off x="2134394" y="5180807"/>
              <a:ext cx="609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rot="5400000">
              <a:off x="3735388" y="4570413"/>
              <a:ext cx="608012"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rot="5400000">
              <a:off x="5335587" y="3962400"/>
              <a:ext cx="608013"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5" name="Straight Connector 14"/>
            <p:cNvCxnSpPr>
              <a:cxnSpLocks noChangeShapeType="1"/>
            </p:cNvCxnSpPr>
            <p:nvPr/>
          </p:nvCxnSpPr>
          <p:spPr bwMode="auto">
            <a:xfrm rot="5400000">
              <a:off x="6934200" y="3352800"/>
              <a:ext cx="60801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7412" name="TextBox 16"/>
          <p:cNvSpPr txBox="1">
            <a:spLocks noChangeArrowheads="1"/>
          </p:cNvSpPr>
          <p:nvPr/>
        </p:nvSpPr>
        <p:spPr bwMode="auto">
          <a:xfrm>
            <a:off x="381000" y="50292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Less Complex Activities</a:t>
            </a:r>
          </a:p>
        </p:txBody>
      </p:sp>
      <p:sp>
        <p:nvSpPr>
          <p:cNvPr id="17413" name="TextBox 17"/>
          <p:cNvSpPr txBox="1">
            <a:spLocks noChangeArrowheads="1"/>
          </p:cNvSpPr>
          <p:nvPr/>
        </p:nvSpPr>
        <p:spPr bwMode="auto">
          <a:xfrm>
            <a:off x="7162800" y="26670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More Complex Activities</a:t>
            </a:r>
          </a:p>
        </p:txBody>
      </p:sp>
      <p:sp>
        <p:nvSpPr>
          <p:cNvPr id="17414" name="TextBox 18"/>
          <p:cNvSpPr txBox="1">
            <a:spLocks noChangeArrowheads="1"/>
          </p:cNvSpPr>
          <p:nvPr/>
        </p:nvSpPr>
        <p:spPr bwMode="auto">
          <a:xfrm>
            <a:off x="1219200" y="4570413"/>
            <a:ext cx="893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Rhyming</a:t>
            </a:r>
          </a:p>
        </p:txBody>
      </p:sp>
      <p:sp>
        <p:nvSpPr>
          <p:cNvPr id="17415" name="TextBox 19"/>
          <p:cNvSpPr txBox="1">
            <a:spLocks noChangeArrowheads="1"/>
          </p:cNvSpPr>
          <p:nvPr/>
        </p:nvSpPr>
        <p:spPr bwMode="auto">
          <a:xfrm>
            <a:off x="2667000" y="37322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Segmenting Sentences</a:t>
            </a:r>
          </a:p>
        </p:txBody>
      </p:sp>
      <p:sp>
        <p:nvSpPr>
          <p:cNvPr id="17416" name="TextBox 20"/>
          <p:cNvSpPr txBox="1">
            <a:spLocks noChangeArrowheads="1"/>
          </p:cNvSpPr>
          <p:nvPr/>
        </p:nvSpPr>
        <p:spPr bwMode="auto">
          <a:xfrm>
            <a:off x="4343400" y="2917825"/>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Syllables</a:t>
            </a:r>
          </a:p>
        </p:txBody>
      </p:sp>
      <p:sp>
        <p:nvSpPr>
          <p:cNvPr id="17417" name="TextBox 21"/>
          <p:cNvSpPr txBox="1">
            <a:spLocks noChangeArrowheads="1"/>
          </p:cNvSpPr>
          <p:nvPr/>
        </p:nvSpPr>
        <p:spPr bwMode="auto">
          <a:xfrm>
            <a:off x="5867400" y="22082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Onset-Rime</a:t>
            </a:r>
          </a:p>
        </p:txBody>
      </p:sp>
      <p:sp>
        <p:nvSpPr>
          <p:cNvPr id="17418" name="TextBox 22"/>
          <p:cNvSpPr txBox="1">
            <a:spLocks noChangeArrowheads="1"/>
          </p:cNvSpPr>
          <p:nvPr/>
        </p:nvSpPr>
        <p:spPr bwMode="auto">
          <a:xfrm>
            <a:off x="7391400" y="15986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Phonemes</a:t>
            </a:r>
          </a:p>
        </p:txBody>
      </p:sp>
      <p:cxnSp>
        <p:nvCxnSpPr>
          <p:cNvPr id="27" name="Straight Arrow Connector 26"/>
          <p:cNvCxnSpPr>
            <a:cxnSpLocks noChangeShapeType="1"/>
          </p:cNvCxnSpPr>
          <p:nvPr/>
        </p:nvCxnSpPr>
        <p:spPr bwMode="auto">
          <a:xfrm flipV="1">
            <a:off x="1981200" y="3276600"/>
            <a:ext cx="5410200" cy="2362200"/>
          </a:xfrm>
          <a:prstGeom prst="straightConnector1">
            <a:avLst/>
          </a:prstGeom>
          <a:noFill/>
          <a:ln w="38100">
            <a:solidFill>
              <a:srgbClr val="9BBB59"/>
            </a:solidFill>
            <a:round/>
            <a:headEnd/>
            <a:tailEnd type="arrow" w="med" len="med"/>
          </a:ln>
          <a:effectLst>
            <a:outerShdw blurRad="63500" dist="20000" dir="5400000" rotWithShape="0">
              <a:srgbClr val="000000">
                <a:alpha val="37999"/>
              </a:srgbClr>
            </a:outerShdw>
          </a:effectLst>
        </p:spPr>
      </p:cxnSp>
      <p:sp>
        <p:nvSpPr>
          <p:cNvPr id="17420" name="TextBox 27"/>
          <p:cNvSpPr txBox="1">
            <a:spLocks noChangeArrowheads="1"/>
          </p:cNvSpPr>
          <p:nvPr/>
        </p:nvSpPr>
        <p:spPr bwMode="auto">
          <a:xfrm>
            <a:off x="609600" y="6475413"/>
            <a:ext cx="830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00">
                <a:latin typeface="Calibri" charset="0"/>
              </a:rPr>
              <a:t>Chard, D. J. &amp; Dickson, S. V. (1999) Phonological awareness: Instructional and Assessment Guidelines. </a:t>
            </a:r>
            <a:r>
              <a:rPr lang="en-US" sz="900" i="1">
                <a:latin typeface="Calibri" charset="0"/>
              </a:rPr>
              <a:t>Intervention in School &amp; Clinic, 34</a:t>
            </a:r>
            <a:r>
              <a:rPr lang="en-US" sz="900">
                <a:latin typeface="Calibri" charset="0"/>
              </a:rPr>
              <a:t>(5), 261-270.</a:t>
            </a:r>
          </a:p>
        </p:txBody>
      </p:sp>
      <p:sp>
        <p:nvSpPr>
          <p:cNvPr id="17421" name="Slide Number Placeholder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5EB78E6-AB3F-AA46-B8A7-15747826D65E}" type="slidenum">
              <a:rPr lang="en-US" sz="1200">
                <a:solidFill>
                  <a:srgbClr val="898989"/>
                </a:solidFill>
                <a:latin typeface="Calibri" charset="0"/>
              </a:rPr>
              <a:pPr eaLnBrk="1" hangingPunct="1"/>
              <a:t>16</a:t>
            </a:fld>
            <a:endParaRPr lang="en-US" sz="1200">
              <a:solidFill>
                <a:srgbClr val="898989"/>
              </a:solidFill>
              <a:latin typeface="Calibri" charset="0"/>
            </a:endParaRPr>
          </a:p>
        </p:txBody>
      </p:sp>
      <p:sp>
        <p:nvSpPr>
          <p:cNvPr id="2" name="Title 1"/>
          <p:cNvSpPr>
            <a:spLocks noGrp="1"/>
          </p:cNvSpPr>
          <p:nvPr>
            <p:ph type="title"/>
          </p:nvPr>
        </p:nvSpPr>
        <p:spPr>
          <a:xfrm>
            <a:off x="368483" y="152400"/>
            <a:ext cx="8763000" cy="990600"/>
          </a:xfrm>
        </p:spPr>
        <p:txBody>
          <a:bodyPr>
            <a:normAutofit fontScale="90000"/>
          </a:bodyPr>
          <a:lstStyle/>
          <a:p>
            <a:r>
              <a:rPr lang="en-US" b="1" dirty="0" smtClean="0">
                <a:ea typeface="ＭＳ Ｐゴシック" pitchFamily="5" charset="-128"/>
                <a:cs typeface="ＭＳ Ｐゴシック" pitchFamily="5" charset="-128"/>
              </a:rPr>
              <a:t>Continuum </a:t>
            </a:r>
            <a:r>
              <a:rPr lang="en-US" b="1" dirty="0">
                <a:ea typeface="ＭＳ Ｐゴシック" pitchFamily="5" charset="-128"/>
                <a:cs typeface="ＭＳ Ｐゴシック" pitchFamily="5" charset="-128"/>
              </a:rPr>
              <a:t>of </a:t>
            </a:r>
            <a:r>
              <a:rPr lang="en-US" b="1" dirty="0" smtClean="0">
                <a:ea typeface="ＭＳ Ｐゴシック" pitchFamily="5" charset="-128"/>
                <a:cs typeface="ＭＳ Ｐゴシック" pitchFamily="5" charset="-128"/>
              </a:rPr>
              <a:t>Phonological Awareness </a:t>
            </a:r>
            <a:r>
              <a:rPr lang="en-US" b="1" dirty="0">
                <a:ea typeface="ＭＳ Ｐゴシック" pitchFamily="5" charset="-128"/>
                <a:cs typeface="ＭＳ Ｐゴシック" pitchFamily="5" charset="-128"/>
              </a:rPr>
              <a:t>Skills</a:t>
            </a:r>
            <a:endParaRPr lang="en-US" dirty="0"/>
          </a:p>
        </p:txBody>
      </p:sp>
    </p:spTree>
    <p:extLst>
      <p:ext uri="{BB962C8B-B14F-4D97-AF65-F5344CB8AC3E}">
        <p14:creationId xmlns:p14="http://schemas.microsoft.com/office/powerpoint/2010/main" val="40331650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Blending and Segmenting Syllables</a:t>
            </a:r>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17</a:t>
            </a:fld>
            <a:endParaRPr lang="en-US"/>
          </a:p>
        </p:txBody>
      </p:sp>
      <p:sp>
        <p:nvSpPr>
          <p:cNvPr id="5" name="TextBox 4"/>
          <p:cNvSpPr txBox="1"/>
          <p:nvPr/>
        </p:nvSpPr>
        <p:spPr>
          <a:xfrm>
            <a:off x="533400" y="1676401"/>
            <a:ext cx="7772400" cy="3539431"/>
          </a:xfrm>
          <a:prstGeom prst="rect">
            <a:avLst/>
          </a:prstGeom>
          <a:noFill/>
          <a:ln>
            <a:noFill/>
          </a:ln>
        </p:spPr>
        <p:txBody>
          <a:bodyPr wrap="square" rtlCol="0">
            <a:spAutoFit/>
          </a:bodyPr>
          <a:lstStyle/>
          <a:p>
            <a:r>
              <a:rPr lang="en-US" sz="3200" b="1" dirty="0" smtClean="0">
                <a:solidFill>
                  <a:srgbClr val="FF0000"/>
                </a:solidFill>
                <a:latin typeface="+mn-lt"/>
              </a:rPr>
              <a:t>Blending Syllables</a:t>
            </a:r>
          </a:p>
          <a:p>
            <a:endParaRPr lang="en-US" sz="2400" dirty="0">
              <a:latin typeface="+mn-lt"/>
            </a:endParaRPr>
          </a:p>
          <a:p>
            <a:r>
              <a:rPr lang="en-US" sz="2800" b="1" dirty="0" smtClean="0">
                <a:latin typeface="+mn-lt"/>
              </a:rPr>
              <a:t>T:  </a:t>
            </a:r>
            <a:r>
              <a:rPr lang="en-US" sz="2800" dirty="0" smtClean="0">
                <a:latin typeface="+mn-lt"/>
              </a:rPr>
              <a:t>I’m going to say three parts of a word.  I want you to say the whole word.  Ready?  Listen:  man/go.  What’s the word?  (Think time)</a:t>
            </a:r>
          </a:p>
          <a:p>
            <a:r>
              <a:rPr lang="en-US" sz="2800" b="1" dirty="0" smtClean="0">
                <a:latin typeface="+mn-lt"/>
              </a:rPr>
              <a:t>S:  </a:t>
            </a:r>
            <a:r>
              <a:rPr lang="en-US" sz="2800" dirty="0" smtClean="0">
                <a:latin typeface="+mn-lt"/>
              </a:rPr>
              <a:t>Mango</a:t>
            </a:r>
          </a:p>
          <a:p>
            <a:r>
              <a:rPr lang="en-US" sz="2800" b="1" dirty="0" smtClean="0">
                <a:latin typeface="+mn-lt"/>
              </a:rPr>
              <a:t>T:  </a:t>
            </a:r>
            <a:r>
              <a:rPr lang="en-US" sz="2800" dirty="0" smtClean="0">
                <a:latin typeface="+mn-lt"/>
              </a:rPr>
              <a:t>Yes, mango</a:t>
            </a:r>
            <a:endParaRPr lang="en-US" sz="2800" dirty="0">
              <a:latin typeface="+mn-lt"/>
            </a:endParaRPr>
          </a:p>
          <a:p>
            <a:r>
              <a:rPr lang="en-US" sz="2800" dirty="0" smtClean="0">
                <a:latin typeface="+mn-lt"/>
              </a:rPr>
              <a:t>Repeat moving from 2- to 3- to 4 syllable words.  </a:t>
            </a:r>
            <a:endParaRPr lang="en-US" sz="2800" dirty="0">
              <a:latin typeface="+mn-lt"/>
            </a:endParaRPr>
          </a:p>
        </p:txBody>
      </p:sp>
      <p:pic>
        <p:nvPicPr>
          <p:cNvPr id="8" name="Picture 7" descr="man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5486400"/>
            <a:ext cx="1340762" cy="1143000"/>
          </a:xfrm>
          <a:prstGeom prst="rect">
            <a:avLst/>
          </a:prstGeom>
        </p:spPr>
      </p:pic>
    </p:spTree>
    <p:extLst>
      <p:ext uri="{BB962C8B-B14F-4D97-AF65-F5344CB8AC3E}">
        <p14:creationId xmlns:p14="http://schemas.microsoft.com/office/powerpoint/2010/main" val="2928106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a:bodyPr>
          <a:lstStyle/>
          <a:p>
            <a:r>
              <a:rPr lang="en-US" b="1" dirty="0" smtClean="0"/>
              <a:t>Blending/Segmenting Syllables</a:t>
            </a:r>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18</a:t>
            </a:fld>
            <a:endParaRPr lang="en-US"/>
          </a:p>
        </p:txBody>
      </p:sp>
      <p:sp>
        <p:nvSpPr>
          <p:cNvPr id="4" name="Content Placeholder 3"/>
          <p:cNvSpPr>
            <a:spLocks noGrp="1"/>
          </p:cNvSpPr>
          <p:nvPr>
            <p:ph sz="quarter" idx="1"/>
          </p:nvPr>
        </p:nvSpPr>
        <p:spPr>
          <a:xfrm>
            <a:off x="612648" y="1600200"/>
            <a:ext cx="8153400" cy="3124200"/>
          </a:xfrm>
        </p:spPr>
        <p:txBody>
          <a:bodyPr>
            <a:normAutofit/>
          </a:bodyPr>
          <a:lstStyle/>
          <a:p>
            <a:pPr marL="0" indent="0">
              <a:buNone/>
            </a:pPr>
            <a:r>
              <a:rPr lang="en-US" sz="3200" dirty="0" smtClean="0">
                <a:solidFill>
                  <a:srgbClr val="FF0000"/>
                </a:solidFill>
              </a:rPr>
              <a:t>Segmenting Syllables</a:t>
            </a:r>
          </a:p>
          <a:p>
            <a:pPr marL="0" indent="0">
              <a:buNone/>
            </a:pPr>
            <a:r>
              <a:rPr lang="en-US" sz="2400" dirty="0" smtClean="0"/>
              <a:t>Activity:  Treasure Chest </a:t>
            </a:r>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0" indent="0">
              <a:buNone/>
            </a:pPr>
            <a:endParaRPr lang="en-US" sz="2400" dirty="0"/>
          </a:p>
        </p:txBody>
      </p:sp>
      <p:pic>
        <p:nvPicPr>
          <p:cNvPr id="5" name="Picture 4" descr="Screen Shot 2014-10-08 at 9.18.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24200"/>
            <a:ext cx="914400" cy="699911"/>
          </a:xfrm>
          <a:prstGeom prst="rect">
            <a:avLst/>
          </a:prstGeom>
        </p:spPr>
      </p:pic>
      <p:sp>
        <p:nvSpPr>
          <p:cNvPr id="6" name="TextBox 5"/>
          <p:cNvSpPr txBox="1"/>
          <p:nvPr/>
        </p:nvSpPr>
        <p:spPr>
          <a:xfrm>
            <a:off x="685800" y="4038600"/>
            <a:ext cx="1447800" cy="338554"/>
          </a:xfrm>
          <a:prstGeom prst="rect">
            <a:avLst/>
          </a:prstGeom>
          <a:noFill/>
        </p:spPr>
        <p:txBody>
          <a:bodyPr wrap="square" rtlCol="0">
            <a:spAutoFit/>
          </a:bodyPr>
          <a:lstStyle/>
          <a:p>
            <a:pPr algn="ctr"/>
            <a:r>
              <a:rPr lang="en-US" sz="1600" dirty="0" smtClean="0"/>
              <a:t>1 Syllable</a:t>
            </a:r>
            <a:endParaRPr lang="en-US" sz="1600" dirty="0"/>
          </a:p>
        </p:txBody>
      </p:sp>
      <p:pic>
        <p:nvPicPr>
          <p:cNvPr id="8" name="Picture 7" descr="Screen Shot 2014-10-08 at 9.18.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124200"/>
            <a:ext cx="914400" cy="699911"/>
          </a:xfrm>
          <a:prstGeom prst="rect">
            <a:avLst/>
          </a:prstGeom>
        </p:spPr>
      </p:pic>
      <p:pic>
        <p:nvPicPr>
          <p:cNvPr id="9" name="Picture 8" descr="Screen Shot 2014-10-08 at 9.18.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124200"/>
            <a:ext cx="914400" cy="699911"/>
          </a:xfrm>
          <a:prstGeom prst="rect">
            <a:avLst/>
          </a:prstGeom>
        </p:spPr>
      </p:pic>
      <p:pic>
        <p:nvPicPr>
          <p:cNvPr id="10" name="Picture 9" descr="Screen Shot 2014-10-08 at 9.18.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124200"/>
            <a:ext cx="914400" cy="699911"/>
          </a:xfrm>
          <a:prstGeom prst="rect">
            <a:avLst/>
          </a:prstGeom>
        </p:spPr>
      </p:pic>
      <p:sp>
        <p:nvSpPr>
          <p:cNvPr id="11" name="TextBox 10"/>
          <p:cNvSpPr txBox="1"/>
          <p:nvPr/>
        </p:nvSpPr>
        <p:spPr>
          <a:xfrm>
            <a:off x="6553200" y="4038600"/>
            <a:ext cx="1447800" cy="338554"/>
          </a:xfrm>
          <a:prstGeom prst="rect">
            <a:avLst/>
          </a:prstGeom>
          <a:noFill/>
        </p:spPr>
        <p:txBody>
          <a:bodyPr wrap="square" rtlCol="0">
            <a:spAutoFit/>
          </a:bodyPr>
          <a:lstStyle/>
          <a:p>
            <a:pPr algn="ctr"/>
            <a:r>
              <a:rPr lang="en-US" sz="1600" dirty="0"/>
              <a:t>4</a:t>
            </a:r>
            <a:r>
              <a:rPr lang="en-US" sz="1600" dirty="0" smtClean="0"/>
              <a:t> Syllables</a:t>
            </a:r>
            <a:endParaRPr lang="en-US" sz="1600" dirty="0"/>
          </a:p>
        </p:txBody>
      </p:sp>
      <p:sp>
        <p:nvSpPr>
          <p:cNvPr id="12" name="TextBox 11"/>
          <p:cNvSpPr txBox="1"/>
          <p:nvPr/>
        </p:nvSpPr>
        <p:spPr>
          <a:xfrm>
            <a:off x="4648200" y="4004846"/>
            <a:ext cx="1447800" cy="338554"/>
          </a:xfrm>
          <a:prstGeom prst="rect">
            <a:avLst/>
          </a:prstGeom>
          <a:noFill/>
        </p:spPr>
        <p:txBody>
          <a:bodyPr wrap="square" rtlCol="0">
            <a:spAutoFit/>
          </a:bodyPr>
          <a:lstStyle/>
          <a:p>
            <a:pPr algn="ctr"/>
            <a:r>
              <a:rPr lang="en-US" sz="1600" dirty="0" smtClean="0"/>
              <a:t>3 Syllables</a:t>
            </a:r>
            <a:endParaRPr lang="en-US" sz="1600" dirty="0"/>
          </a:p>
        </p:txBody>
      </p:sp>
      <p:sp>
        <p:nvSpPr>
          <p:cNvPr id="13" name="TextBox 12"/>
          <p:cNvSpPr txBox="1"/>
          <p:nvPr/>
        </p:nvSpPr>
        <p:spPr>
          <a:xfrm>
            <a:off x="2667000" y="4038600"/>
            <a:ext cx="1447800" cy="338554"/>
          </a:xfrm>
          <a:prstGeom prst="rect">
            <a:avLst/>
          </a:prstGeom>
          <a:noFill/>
        </p:spPr>
        <p:txBody>
          <a:bodyPr wrap="square" rtlCol="0">
            <a:spAutoFit/>
          </a:bodyPr>
          <a:lstStyle/>
          <a:p>
            <a:pPr algn="ctr"/>
            <a:r>
              <a:rPr lang="en-US" sz="1600" dirty="0" smtClean="0"/>
              <a:t>2 Syllables</a:t>
            </a:r>
            <a:endParaRPr lang="en-US" sz="1600" dirty="0"/>
          </a:p>
        </p:txBody>
      </p:sp>
      <p:pic>
        <p:nvPicPr>
          <p:cNvPr id="15" name="Picture 14" descr="Screen Shot 2014-10-08 at 9.23.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5410200"/>
            <a:ext cx="679983" cy="533400"/>
          </a:xfrm>
          <a:prstGeom prst="rect">
            <a:avLst/>
          </a:prstGeom>
          <a:ln>
            <a:solidFill>
              <a:srgbClr val="4F81BD"/>
            </a:solidFill>
          </a:ln>
        </p:spPr>
      </p:pic>
      <p:pic>
        <p:nvPicPr>
          <p:cNvPr id="16" name="Picture 15" descr="Screen Shot 2014-10-08 at 9.22.4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5181600"/>
            <a:ext cx="757767" cy="643467"/>
          </a:xfrm>
          <a:prstGeom prst="rect">
            <a:avLst/>
          </a:prstGeom>
          <a:ln>
            <a:solidFill>
              <a:srgbClr val="4F81BD"/>
            </a:solidFill>
          </a:ln>
        </p:spPr>
      </p:pic>
      <p:pic>
        <p:nvPicPr>
          <p:cNvPr id="17" name="Picture 16" descr="Screen Shot 2014-10-08 at 9.22.3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5486400"/>
            <a:ext cx="539476" cy="510117"/>
          </a:xfrm>
          <a:prstGeom prst="rect">
            <a:avLst/>
          </a:prstGeom>
          <a:ln>
            <a:solidFill>
              <a:srgbClr val="4F81BD"/>
            </a:solidFill>
          </a:ln>
        </p:spPr>
      </p:pic>
      <p:pic>
        <p:nvPicPr>
          <p:cNvPr id="18" name="Picture 17" descr="Screen Shot 2014-10-08 at 9.22.16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5257800"/>
            <a:ext cx="580781" cy="520700"/>
          </a:xfrm>
          <a:prstGeom prst="rect">
            <a:avLst/>
          </a:prstGeom>
          <a:ln>
            <a:solidFill>
              <a:srgbClr val="4F81BD"/>
            </a:solidFill>
          </a:ln>
        </p:spPr>
      </p:pic>
      <p:pic>
        <p:nvPicPr>
          <p:cNvPr id="19" name="Picture 18" descr="Screen Shot 2014-10-08 at 9.22.0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400" y="5486400"/>
            <a:ext cx="579628" cy="533400"/>
          </a:xfrm>
          <a:prstGeom prst="rect">
            <a:avLst/>
          </a:prstGeom>
          <a:ln>
            <a:solidFill>
              <a:srgbClr val="4F81BD"/>
            </a:solidFill>
          </a:ln>
        </p:spPr>
      </p:pic>
      <p:pic>
        <p:nvPicPr>
          <p:cNvPr id="20" name="Picture 19" descr="Screen Shot 2014-10-08 at 9.22.56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 y="5029200"/>
            <a:ext cx="533400" cy="582295"/>
          </a:xfrm>
          <a:prstGeom prst="rect">
            <a:avLst/>
          </a:prstGeom>
          <a:ln>
            <a:solidFill>
              <a:srgbClr val="4F81BD"/>
            </a:solidFill>
          </a:ln>
        </p:spPr>
      </p:pic>
      <p:pic>
        <p:nvPicPr>
          <p:cNvPr id="22" name="Picture 21" descr="Screen Shot 2014-10-08 at 9.23.24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8600" y="4876800"/>
            <a:ext cx="646090" cy="533400"/>
          </a:xfrm>
          <a:prstGeom prst="rect">
            <a:avLst/>
          </a:prstGeom>
          <a:ln>
            <a:solidFill>
              <a:srgbClr val="4F81BD"/>
            </a:solidFill>
          </a:ln>
        </p:spPr>
      </p:pic>
      <p:pic>
        <p:nvPicPr>
          <p:cNvPr id="23" name="Picture 22" descr="Screen Shot 2014-10-08 at 9.23.12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38400" y="5257800"/>
            <a:ext cx="761999" cy="527538"/>
          </a:xfrm>
          <a:prstGeom prst="rect">
            <a:avLst/>
          </a:prstGeom>
          <a:ln>
            <a:solidFill>
              <a:srgbClr val="4F81BD"/>
            </a:solidFill>
          </a:ln>
        </p:spPr>
      </p:pic>
    </p:spTree>
    <p:extLst>
      <p:ext uri="{BB962C8B-B14F-4D97-AF65-F5344CB8AC3E}">
        <p14:creationId xmlns:p14="http://schemas.microsoft.com/office/powerpoint/2010/main" val="1754087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5891E-6 -3.39671E-6 L 0.47958 -0.27614 " pathEditMode="relative" rAng="0" ptsTypes="AA">
                                      <p:cBhvr>
                                        <p:cTn id="6" dur="2000" fill="hold"/>
                                        <p:tgtEl>
                                          <p:spTgt spid="20"/>
                                        </p:tgtEl>
                                        <p:attrNameLst>
                                          <p:attrName>ppt_x</p:attrName>
                                          <p:attrName>ppt_y</p:attrName>
                                        </p:attrNameLst>
                                      </p:cBhvr>
                                      <p:rCtr x="23979" y="-1381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04865E-6 -1.2613E-6 L 0.60504 -0.33944 " pathEditMode="relative" rAng="0" ptsTypes="AA">
                                      <p:cBhvr>
                                        <p:cTn id="10" dur="2000" fill="hold"/>
                                        <p:tgtEl>
                                          <p:spTgt spid="15"/>
                                        </p:tgtEl>
                                        <p:attrNameLst>
                                          <p:attrName>ppt_x</p:attrName>
                                          <p:attrName>ppt_y</p:attrName>
                                        </p:attrNameLst>
                                      </p:cBhvr>
                                      <p:rCtr x="30252" y="-1697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21633E-6 7.41943E-7 L 0.2669 -0.29446 " pathEditMode="relative" rAng="0" ptsTypes="AA">
                                      <p:cBhvr>
                                        <p:cTn id="14" dur="2000" fill="hold"/>
                                        <p:tgtEl>
                                          <p:spTgt spid="23"/>
                                        </p:tgtEl>
                                        <p:attrNameLst>
                                          <p:attrName>ppt_x</p:attrName>
                                          <p:attrName>ppt_y</p:attrName>
                                        </p:attrNameLst>
                                      </p:cBhvr>
                                      <p:rCtr x="13345" y="-1472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62467E-6 -4.0575E-7 L -0.28184 -0.33944 " pathEditMode="relative" rAng="0" ptsTypes="AA">
                                      <p:cBhvr>
                                        <p:cTn id="18" dur="2000" fill="hold"/>
                                        <p:tgtEl>
                                          <p:spTgt spid="19"/>
                                        </p:tgtEl>
                                        <p:attrNameLst>
                                          <p:attrName>ppt_x</p:attrName>
                                          <p:attrName>ppt_y</p:attrName>
                                        </p:attrNameLst>
                                      </p:cBhvr>
                                      <p:rCtr x="-14092" y="-16972"/>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46829E-6 3.02805E-6 L -0.21651 -0.30281 " pathEditMode="relative" rAng="0" ptsTypes="AA">
                                      <p:cBhvr>
                                        <p:cTn id="22" dur="2000" fill="hold"/>
                                        <p:tgtEl>
                                          <p:spTgt spid="16"/>
                                        </p:tgtEl>
                                        <p:attrNameLst>
                                          <p:attrName>ppt_x</p:attrName>
                                          <p:attrName>ppt_y</p:attrName>
                                        </p:attrNameLst>
                                      </p:cBhvr>
                                      <p:rCtr x="-10825" y="-1514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4.25717E-6 4.45166E-6 L -0.31311 -0.34872 " pathEditMode="relative" rAng="0" ptsTypes="AA">
                                      <p:cBhvr>
                                        <p:cTn id="26" dur="2000" fill="hold"/>
                                        <p:tgtEl>
                                          <p:spTgt spid="17"/>
                                        </p:tgtEl>
                                        <p:attrNameLst>
                                          <p:attrName>ppt_x</p:attrName>
                                          <p:attrName>ppt_y</p:attrName>
                                        </p:attrNameLst>
                                      </p:cBhvr>
                                      <p:rCtr x="-15656" y="-17436"/>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4.47437E-6 1.59981E-6 L -0.66724 -0.27823 " pathEditMode="relative" rAng="0" ptsTypes="AA">
                                      <p:cBhvr>
                                        <p:cTn id="30" dur="2000" fill="hold"/>
                                        <p:tgtEl>
                                          <p:spTgt spid="18"/>
                                        </p:tgtEl>
                                        <p:attrNameLst>
                                          <p:attrName>ppt_x</p:attrName>
                                          <p:attrName>ppt_y</p:attrName>
                                        </p:attrNameLst>
                                      </p:cBhvr>
                                      <p:rCtr x="-33362" y="-13911"/>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2.73675E-6 2.74983E-6 L -0.30217 -0.23928 " pathEditMode="relative" rAng="0" ptsTypes="AA">
                                      <p:cBhvr>
                                        <p:cTn id="34" dur="2000" fill="hold"/>
                                        <p:tgtEl>
                                          <p:spTgt spid="22"/>
                                        </p:tgtEl>
                                        <p:attrNameLst>
                                          <p:attrName>ppt_x</p:attrName>
                                          <p:attrName>ppt_y</p:attrName>
                                        </p:attrNameLst>
                                      </p:cBhvr>
                                      <p:rCtr x="-15117" y="-119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15"/>
          <p:cNvGrpSpPr>
            <a:grpSpLocks/>
          </p:cNvGrpSpPr>
          <p:nvPr/>
        </p:nvGrpSpPr>
        <p:grpSpPr bwMode="auto">
          <a:xfrm>
            <a:off x="838200" y="2513013"/>
            <a:ext cx="8001000" cy="2439987"/>
            <a:chOff x="838200" y="3048000"/>
            <a:chExt cx="8001000" cy="2439988"/>
          </a:xfrm>
        </p:grpSpPr>
        <p:cxnSp>
          <p:nvCxnSpPr>
            <p:cNvPr id="5" name="Straight Connector 4"/>
            <p:cNvCxnSpPr>
              <a:cxnSpLocks noChangeShapeType="1"/>
            </p:cNvCxnSpPr>
            <p:nvPr/>
          </p:nvCxnSpPr>
          <p:spPr bwMode="auto">
            <a:xfrm>
              <a:off x="838200" y="54864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6" name="Straight Connector 5"/>
            <p:cNvCxnSpPr>
              <a:cxnSpLocks noChangeShapeType="1"/>
            </p:cNvCxnSpPr>
            <p:nvPr/>
          </p:nvCxnSpPr>
          <p:spPr bwMode="auto">
            <a:xfrm>
              <a:off x="2438400" y="48768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7" name="Straight Connector 6"/>
            <p:cNvCxnSpPr>
              <a:cxnSpLocks noChangeShapeType="1"/>
            </p:cNvCxnSpPr>
            <p:nvPr/>
          </p:nvCxnSpPr>
          <p:spPr bwMode="auto">
            <a:xfrm>
              <a:off x="4038600" y="42672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8" name="Straight Connector 7"/>
            <p:cNvCxnSpPr>
              <a:cxnSpLocks noChangeShapeType="1"/>
            </p:cNvCxnSpPr>
            <p:nvPr/>
          </p:nvCxnSpPr>
          <p:spPr bwMode="auto">
            <a:xfrm>
              <a:off x="5638800" y="3656012"/>
              <a:ext cx="16002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9" name="Straight Connector 8"/>
            <p:cNvCxnSpPr>
              <a:cxnSpLocks noChangeShapeType="1"/>
            </p:cNvCxnSpPr>
            <p:nvPr/>
          </p:nvCxnSpPr>
          <p:spPr bwMode="auto">
            <a:xfrm>
              <a:off x="7239000" y="30480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rot="5400000">
              <a:off x="2134394" y="5180807"/>
              <a:ext cx="609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rot="5400000">
              <a:off x="3735388" y="4570413"/>
              <a:ext cx="608012"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rot="5400000">
              <a:off x="5335587" y="3962400"/>
              <a:ext cx="608013"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5" name="Straight Connector 14"/>
            <p:cNvCxnSpPr>
              <a:cxnSpLocks noChangeShapeType="1"/>
            </p:cNvCxnSpPr>
            <p:nvPr/>
          </p:nvCxnSpPr>
          <p:spPr bwMode="auto">
            <a:xfrm rot="5400000">
              <a:off x="6934200" y="3352800"/>
              <a:ext cx="60801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7412" name="TextBox 16"/>
          <p:cNvSpPr txBox="1">
            <a:spLocks noChangeArrowheads="1"/>
          </p:cNvSpPr>
          <p:nvPr/>
        </p:nvSpPr>
        <p:spPr bwMode="auto">
          <a:xfrm>
            <a:off x="381000" y="50292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Less Complex Activities</a:t>
            </a:r>
          </a:p>
        </p:txBody>
      </p:sp>
      <p:sp>
        <p:nvSpPr>
          <p:cNvPr id="17413" name="TextBox 17"/>
          <p:cNvSpPr txBox="1">
            <a:spLocks noChangeArrowheads="1"/>
          </p:cNvSpPr>
          <p:nvPr/>
        </p:nvSpPr>
        <p:spPr bwMode="auto">
          <a:xfrm>
            <a:off x="7162800" y="26670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More Complex Activities</a:t>
            </a:r>
          </a:p>
        </p:txBody>
      </p:sp>
      <p:sp>
        <p:nvSpPr>
          <p:cNvPr id="17414" name="TextBox 18"/>
          <p:cNvSpPr txBox="1">
            <a:spLocks noChangeArrowheads="1"/>
          </p:cNvSpPr>
          <p:nvPr/>
        </p:nvSpPr>
        <p:spPr bwMode="auto">
          <a:xfrm>
            <a:off x="1219200" y="4570413"/>
            <a:ext cx="893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Rhyming</a:t>
            </a:r>
          </a:p>
        </p:txBody>
      </p:sp>
      <p:sp>
        <p:nvSpPr>
          <p:cNvPr id="17415" name="TextBox 19"/>
          <p:cNvSpPr txBox="1">
            <a:spLocks noChangeArrowheads="1"/>
          </p:cNvSpPr>
          <p:nvPr/>
        </p:nvSpPr>
        <p:spPr bwMode="auto">
          <a:xfrm>
            <a:off x="2667000" y="37322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Segmenting Sentences</a:t>
            </a:r>
          </a:p>
        </p:txBody>
      </p:sp>
      <p:sp>
        <p:nvSpPr>
          <p:cNvPr id="17416" name="TextBox 20"/>
          <p:cNvSpPr txBox="1">
            <a:spLocks noChangeArrowheads="1"/>
          </p:cNvSpPr>
          <p:nvPr/>
        </p:nvSpPr>
        <p:spPr bwMode="auto">
          <a:xfrm>
            <a:off x="4343400" y="2917825"/>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Syllables</a:t>
            </a:r>
          </a:p>
        </p:txBody>
      </p:sp>
      <p:sp>
        <p:nvSpPr>
          <p:cNvPr id="17417" name="TextBox 21"/>
          <p:cNvSpPr txBox="1">
            <a:spLocks noChangeArrowheads="1"/>
          </p:cNvSpPr>
          <p:nvPr/>
        </p:nvSpPr>
        <p:spPr bwMode="auto">
          <a:xfrm>
            <a:off x="5867400" y="22082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Onset-Rime</a:t>
            </a:r>
          </a:p>
        </p:txBody>
      </p:sp>
      <p:sp>
        <p:nvSpPr>
          <p:cNvPr id="17418" name="TextBox 22"/>
          <p:cNvSpPr txBox="1">
            <a:spLocks noChangeArrowheads="1"/>
          </p:cNvSpPr>
          <p:nvPr/>
        </p:nvSpPr>
        <p:spPr bwMode="auto">
          <a:xfrm>
            <a:off x="7391400" y="15986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Phonemes</a:t>
            </a:r>
          </a:p>
        </p:txBody>
      </p:sp>
      <p:cxnSp>
        <p:nvCxnSpPr>
          <p:cNvPr id="27" name="Straight Arrow Connector 26"/>
          <p:cNvCxnSpPr>
            <a:cxnSpLocks noChangeShapeType="1"/>
          </p:cNvCxnSpPr>
          <p:nvPr/>
        </p:nvCxnSpPr>
        <p:spPr bwMode="auto">
          <a:xfrm>
            <a:off x="6019800" y="3352800"/>
            <a:ext cx="990600" cy="0"/>
          </a:xfrm>
          <a:prstGeom prst="straightConnector1">
            <a:avLst/>
          </a:prstGeom>
          <a:noFill/>
          <a:ln w="38100">
            <a:solidFill>
              <a:srgbClr val="FF0000"/>
            </a:solidFill>
            <a:round/>
            <a:headEnd/>
            <a:tailEnd type="arrow" w="med" len="med"/>
          </a:ln>
          <a:effectLst>
            <a:outerShdw blurRad="63500" dist="20000" dir="5400000" rotWithShape="0">
              <a:srgbClr val="000000">
                <a:alpha val="37999"/>
              </a:srgbClr>
            </a:outerShdw>
          </a:effectLst>
        </p:spPr>
      </p:cxnSp>
      <p:sp>
        <p:nvSpPr>
          <p:cNvPr id="17420" name="TextBox 27"/>
          <p:cNvSpPr txBox="1">
            <a:spLocks noChangeArrowheads="1"/>
          </p:cNvSpPr>
          <p:nvPr/>
        </p:nvSpPr>
        <p:spPr bwMode="auto">
          <a:xfrm>
            <a:off x="609600" y="6475413"/>
            <a:ext cx="830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00">
                <a:latin typeface="Calibri" charset="0"/>
              </a:rPr>
              <a:t>Chard, D. J. &amp; Dickson, S. V. (1999) Phonological awareness: Instructional and Assessment Guidelines. </a:t>
            </a:r>
            <a:r>
              <a:rPr lang="en-US" sz="900" i="1">
                <a:latin typeface="Calibri" charset="0"/>
              </a:rPr>
              <a:t>Intervention in School &amp; Clinic, 34</a:t>
            </a:r>
            <a:r>
              <a:rPr lang="en-US" sz="900">
                <a:latin typeface="Calibri" charset="0"/>
              </a:rPr>
              <a:t>(5), 261-270.</a:t>
            </a:r>
          </a:p>
        </p:txBody>
      </p:sp>
      <p:sp>
        <p:nvSpPr>
          <p:cNvPr id="17421" name="Slide Number Placeholder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5EB78E6-AB3F-AA46-B8A7-15747826D65E}" type="slidenum">
              <a:rPr lang="en-US" sz="1200">
                <a:solidFill>
                  <a:srgbClr val="898989"/>
                </a:solidFill>
                <a:latin typeface="Calibri" charset="0"/>
              </a:rPr>
              <a:pPr eaLnBrk="1" hangingPunct="1"/>
              <a:t>19</a:t>
            </a:fld>
            <a:endParaRPr lang="en-US" sz="1200">
              <a:solidFill>
                <a:srgbClr val="898989"/>
              </a:solidFill>
              <a:latin typeface="Calibri" charset="0"/>
            </a:endParaRPr>
          </a:p>
        </p:txBody>
      </p:sp>
      <p:sp>
        <p:nvSpPr>
          <p:cNvPr id="2" name="Title 1"/>
          <p:cNvSpPr>
            <a:spLocks noGrp="1"/>
          </p:cNvSpPr>
          <p:nvPr>
            <p:ph type="title"/>
          </p:nvPr>
        </p:nvSpPr>
        <p:spPr>
          <a:xfrm>
            <a:off x="609600" y="152400"/>
            <a:ext cx="8153400" cy="990600"/>
          </a:xfrm>
        </p:spPr>
        <p:txBody>
          <a:bodyPr>
            <a:normAutofit fontScale="90000"/>
          </a:bodyPr>
          <a:lstStyle/>
          <a:p>
            <a:r>
              <a:rPr lang="en-US" b="1" dirty="0">
                <a:ea typeface="ＭＳ Ｐゴシック" pitchFamily="5" charset="-128"/>
                <a:cs typeface="ＭＳ Ｐゴシック" pitchFamily="5" charset="-128"/>
              </a:rPr>
              <a:t>A Continuum of Phonological Awareness Skills</a:t>
            </a:r>
            <a:endParaRPr lang="en-US" dirty="0"/>
          </a:p>
        </p:txBody>
      </p:sp>
    </p:spTree>
    <p:extLst>
      <p:ext uri="{BB962C8B-B14F-4D97-AF65-F5344CB8AC3E}">
        <p14:creationId xmlns:p14="http://schemas.microsoft.com/office/powerpoint/2010/main" val="28054858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a:solidFill>
            <a:srgbClr val="DFDCB7"/>
          </a:solidFill>
          <a:ln>
            <a:solidFill>
              <a:srgbClr val="B1A089"/>
            </a:solidFill>
          </a:ln>
        </p:spPr>
        <p:txBody>
          <a:bodyPr/>
          <a:lstStyle/>
          <a:p>
            <a:r>
              <a:rPr lang="en-US" sz="3600" b="1" dirty="0" smtClean="0">
                <a:solidFill>
                  <a:srgbClr val="527E56"/>
                </a:solidFill>
              </a:rPr>
              <a:t>What should the reading block look like?</a:t>
            </a:r>
            <a:endParaRPr lang="en-US" sz="3600" b="1" dirty="0">
              <a:solidFill>
                <a:srgbClr val="527E56"/>
              </a:solidFill>
            </a:endParaRPr>
          </a:p>
        </p:txBody>
      </p:sp>
      <p:sp>
        <p:nvSpPr>
          <p:cNvPr id="3" name="Content Placeholder 2"/>
          <p:cNvSpPr>
            <a:spLocks noGrp="1"/>
          </p:cNvSpPr>
          <p:nvPr>
            <p:ph idx="1"/>
          </p:nvPr>
        </p:nvSpPr>
        <p:spPr>
          <a:xfrm>
            <a:off x="612648" y="1600200"/>
            <a:ext cx="8153400" cy="5105400"/>
          </a:xfrm>
        </p:spPr>
        <p:txBody>
          <a:bodyPr>
            <a:normAutofit/>
          </a:bodyPr>
          <a:lstStyle/>
          <a:p>
            <a:r>
              <a:rPr lang="en-US" sz="3200" b="1" dirty="0" smtClean="0"/>
              <a:t>Early Elementary</a:t>
            </a:r>
          </a:p>
          <a:p>
            <a:pPr marL="808038" lvl="1" indent="-441325"/>
            <a:r>
              <a:rPr lang="en-US" sz="3000" dirty="0" smtClean="0"/>
              <a:t>Phonemic Awareness Warm-Up (5-10)</a:t>
            </a:r>
          </a:p>
          <a:p>
            <a:pPr marL="808038" lvl="1" indent="-441325"/>
            <a:r>
              <a:rPr lang="en-US" sz="2800" dirty="0"/>
              <a:t>Introduce or review sound/spelling (explicit</a:t>
            </a:r>
            <a:r>
              <a:rPr lang="en-US" sz="2800" dirty="0" smtClean="0"/>
              <a:t>)(10-15)</a:t>
            </a:r>
          </a:p>
          <a:p>
            <a:pPr marL="808038" lvl="1" indent="-441325"/>
            <a:r>
              <a:rPr lang="en-US" sz="3000" dirty="0" smtClean="0"/>
              <a:t>Decodable Readers  (10)</a:t>
            </a:r>
          </a:p>
          <a:p>
            <a:pPr marL="808038" lvl="1" indent="-441325"/>
            <a:r>
              <a:rPr lang="en-US" sz="3000" dirty="0" smtClean="0"/>
              <a:t>Robust Vocabulary Instruction (15)</a:t>
            </a:r>
          </a:p>
          <a:p>
            <a:pPr marL="808038" lvl="1" indent="-441325"/>
            <a:r>
              <a:rPr lang="en-US" sz="3000" dirty="0" smtClean="0"/>
              <a:t>Pre-Reading Activities (5)</a:t>
            </a:r>
          </a:p>
          <a:p>
            <a:pPr marL="808038" lvl="1" indent="-441325"/>
            <a:r>
              <a:rPr lang="en-US" sz="3000" dirty="0" smtClean="0"/>
              <a:t>During Reading Activities (20)</a:t>
            </a:r>
          </a:p>
          <a:p>
            <a:pPr marL="808038" lvl="1" indent="-441325"/>
            <a:r>
              <a:rPr lang="en-US" sz="3000" dirty="0" smtClean="0"/>
              <a:t>After Reading Activities (10-15)</a:t>
            </a:r>
            <a:endParaRPr lang="en-US" sz="3000" dirty="0"/>
          </a:p>
        </p:txBody>
      </p:sp>
      <p:sp>
        <p:nvSpPr>
          <p:cNvPr id="4" name="Slide Number Placeholder 3"/>
          <p:cNvSpPr>
            <a:spLocks noGrp="1"/>
          </p:cNvSpPr>
          <p:nvPr>
            <p:ph type="sldNum" sz="quarter" idx="12"/>
          </p:nvPr>
        </p:nvSpPr>
        <p:spPr/>
        <p:txBody>
          <a:bodyPr>
            <a:normAutofit fontScale="85000" lnSpcReduction="20000"/>
          </a:bodyPr>
          <a:lstStyle/>
          <a:p>
            <a:fld id="{CCFB00A5-999E-F447-B8D4-FE21C0EAF589}" type="slidenum">
              <a:rPr lang="en-US" smtClean="0"/>
              <a:pPr/>
              <a:t>2</a:t>
            </a:fld>
            <a:endParaRPr lang="en-US"/>
          </a:p>
        </p:txBody>
      </p:sp>
    </p:spTree>
    <p:extLst>
      <p:ext uri="{BB962C8B-B14F-4D97-AF65-F5344CB8AC3E}">
        <p14:creationId xmlns:p14="http://schemas.microsoft.com/office/powerpoint/2010/main" val="21625102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for Onset-Rime Blending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20</a:t>
            </a:fld>
            <a:endParaRPr lang="en-US"/>
          </a:p>
        </p:txBody>
      </p:sp>
      <p:sp>
        <p:nvSpPr>
          <p:cNvPr id="4" name="Content Placeholder 3"/>
          <p:cNvSpPr>
            <a:spLocks noGrp="1"/>
          </p:cNvSpPr>
          <p:nvPr>
            <p:ph sz="quarter" idx="1"/>
          </p:nvPr>
        </p:nvSpPr>
        <p:spPr/>
        <p:txBody>
          <a:bodyPr>
            <a:normAutofit/>
          </a:bodyPr>
          <a:lstStyle/>
          <a:p>
            <a:pPr>
              <a:buClr>
                <a:schemeClr val="accent1"/>
              </a:buClr>
            </a:pPr>
            <a:r>
              <a:rPr lang="en-US" sz="3600" b="1" dirty="0" smtClean="0"/>
              <a:t>Card 4</a:t>
            </a:r>
            <a:endParaRPr lang="en-US" sz="3600" dirty="0"/>
          </a:p>
          <a:p>
            <a:pPr>
              <a:buClr>
                <a:schemeClr val="accent1"/>
              </a:buClr>
            </a:pPr>
            <a:endParaRPr lang="en-US" sz="3200" dirty="0"/>
          </a:p>
        </p:txBody>
      </p:sp>
      <p:pic>
        <p:nvPicPr>
          <p:cNvPr id="5" name="Picture 4" descr="Screen Shot 2015-01-26 at 12.59.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676400"/>
            <a:ext cx="4267496" cy="4940300"/>
          </a:xfrm>
          <a:prstGeom prst="rect">
            <a:avLst/>
          </a:prstGeom>
        </p:spPr>
      </p:pic>
      <p:sp>
        <p:nvSpPr>
          <p:cNvPr id="6" name="Striped Right Arrow 5"/>
          <p:cNvSpPr/>
          <p:nvPr/>
        </p:nvSpPr>
        <p:spPr>
          <a:xfrm>
            <a:off x="2514600" y="23114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triped Right Arrow 6"/>
          <p:cNvSpPr/>
          <p:nvPr/>
        </p:nvSpPr>
        <p:spPr>
          <a:xfrm>
            <a:off x="2514600" y="28956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p:cNvSpPr/>
          <p:nvPr/>
        </p:nvSpPr>
        <p:spPr>
          <a:xfrm>
            <a:off x="2514600" y="35814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riped Right Arrow 8"/>
          <p:cNvSpPr/>
          <p:nvPr/>
        </p:nvSpPr>
        <p:spPr>
          <a:xfrm>
            <a:off x="2514600" y="40386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2514600" y="51816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riped Right Arrow 10"/>
          <p:cNvSpPr/>
          <p:nvPr/>
        </p:nvSpPr>
        <p:spPr>
          <a:xfrm>
            <a:off x="2514600" y="45720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triped Right Arrow 11"/>
          <p:cNvSpPr/>
          <p:nvPr/>
        </p:nvSpPr>
        <p:spPr>
          <a:xfrm>
            <a:off x="2514600" y="6019800"/>
            <a:ext cx="1371600" cy="22860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918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Activity 3</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21</a:t>
            </a:fld>
            <a:endParaRPr lang="en-US"/>
          </a:p>
        </p:txBody>
      </p:sp>
      <p:sp>
        <p:nvSpPr>
          <p:cNvPr id="4" name="Content Placeholder 3"/>
          <p:cNvSpPr>
            <a:spLocks noGrp="1"/>
          </p:cNvSpPr>
          <p:nvPr>
            <p:ph sz="quarter" idx="1"/>
          </p:nvPr>
        </p:nvSpPr>
        <p:spPr>
          <a:xfrm>
            <a:off x="612648" y="1600200"/>
            <a:ext cx="8153400" cy="5257800"/>
          </a:xfrm>
        </p:spPr>
        <p:txBody>
          <a:bodyPr>
            <a:normAutofit/>
          </a:bodyPr>
          <a:lstStyle/>
          <a:p>
            <a:pPr marL="457200" indent="-457200">
              <a:buClr>
                <a:srgbClr val="008000"/>
              </a:buClr>
            </a:pPr>
            <a:r>
              <a:rPr lang="en-US" sz="3600" b="1" dirty="0" smtClean="0"/>
              <a:t>Card 4 Modeling and Practice</a:t>
            </a:r>
          </a:p>
          <a:p>
            <a:pPr marL="834390" lvl="1" indent="-514350">
              <a:buClr>
                <a:srgbClr val="008000"/>
              </a:buClr>
              <a:buSzPct val="100000"/>
              <a:buFont typeface="+mj-lt"/>
              <a:buAutoNum type="arabicPeriod"/>
            </a:pPr>
            <a:r>
              <a:rPr lang="en-US" sz="3300" dirty="0" smtClean="0"/>
              <a:t>Watch the video modeling Card 4 at the following location:  </a:t>
            </a:r>
          </a:p>
          <a:p>
            <a:pPr marL="834390" lvl="1" indent="-514350">
              <a:buClr>
                <a:srgbClr val="008000"/>
              </a:buClr>
              <a:buSzPct val="100000"/>
              <a:buFont typeface="+mj-lt"/>
              <a:buAutoNum type="arabicPeriod"/>
            </a:pPr>
            <a:r>
              <a:rPr lang="en-US" sz="3300" dirty="0" smtClean="0"/>
              <a:t>When completed, practice the onset-rime teaching routine with a partner.  Use the words located on Module 2, Activity 3 Handout.  </a:t>
            </a:r>
          </a:p>
          <a:p>
            <a:pPr marL="834390" lvl="1" indent="-514350">
              <a:buClr>
                <a:srgbClr val="008000"/>
              </a:buClr>
              <a:buSzPct val="100000"/>
              <a:buFont typeface="+mj-lt"/>
              <a:buAutoNum type="arabicPeriod"/>
            </a:pPr>
            <a:r>
              <a:rPr lang="en-US" sz="3300" dirty="0" smtClean="0"/>
              <a:t>When completed, </a:t>
            </a:r>
            <a:r>
              <a:rPr lang="en-US" sz="3300" dirty="0" smtClean="0"/>
              <a:t>move on to Module 2, Presentation 3.  </a:t>
            </a:r>
            <a:endParaRPr lang="en-US" sz="3300" dirty="0"/>
          </a:p>
        </p:txBody>
      </p:sp>
      <p:pic>
        <p:nvPicPr>
          <p:cNvPr id="5" name="Picture 4" descr="Screen Shot 2014-09-18 at 3.23.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04800"/>
            <a:ext cx="1714500" cy="1488747"/>
          </a:xfrm>
          <a:prstGeom prst="rect">
            <a:avLst/>
          </a:prstGeom>
        </p:spPr>
      </p:pic>
    </p:spTree>
    <p:extLst>
      <p:ext uri="{BB962C8B-B14F-4D97-AF65-F5344CB8AC3E}">
        <p14:creationId xmlns:p14="http://schemas.microsoft.com/office/powerpoint/2010/main" val="17604473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92162"/>
          </a:xfrm>
        </p:spPr>
        <p:txBody>
          <a:bodyPr>
            <a:normAutofit/>
          </a:bodyPr>
          <a:lstStyle/>
          <a:p>
            <a:pPr eaLnBrk="1" hangingPunct="1"/>
            <a:r>
              <a:rPr lang="en-US" b="1" dirty="0"/>
              <a:t>Effective PA Instruction</a:t>
            </a:r>
          </a:p>
        </p:txBody>
      </p:sp>
      <p:sp>
        <p:nvSpPr>
          <p:cNvPr id="33795" name="Content Placeholder 2"/>
          <p:cNvSpPr>
            <a:spLocks noGrp="1"/>
          </p:cNvSpPr>
          <p:nvPr>
            <p:ph idx="1"/>
          </p:nvPr>
        </p:nvSpPr>
        <p:spPr>
          <a:xfrm>
            <a:off x="457200" y="1524000"/>
            <a:ext cx="8229600" cy="5486400"/>
          </a:xfrm>
        </p:spPr>
        <p:txBody>
          <a:bodyPr/>
          <a:lstStyle/>
          <a:p>
            <a:pPr eaLnBrk="1" hangingPunct="1">
              <a:buClr>
                <a:schemeClr val="accent1"/>
              </a:buClr>
            </a:pPr>
            <a:r>
              <a:rPr lang="en-US" sz="3200" b="1" dirty="0"/>
              <a:t>Should be explicit</a:t>
            </a:r>
          </a:p>
          <a:p>
            <a:pPr lvl="1" eaLnBrk="1" hangingPunct="1">
              <a:buFont typeface="Courier New"/>
              <a:buChar char="o"/>
            </a:pPr>
            <a:r>
              <a:rPr lang="en-US" dirty="0">
                <a:ea typeface="ＭＳ Ｐゴシック" charset="0"/>
              </a:rPr>
              <a:t>Clear explanations</a:t>
            </a:r>
          </a:p>
          <a:p>
            <a:pPr lvl="1" eaLnBrk="1" hangingPunct="1">
              <a:buFont typeface="Courier New"/>
              <a:buChar char="o"/>
            </a:pPr>
            <a:r>
              <a:rPr lang="en-US" dirty="0">
                <a:ea typeface="ＭＳ Ｐゴシック" charset="0"/>
              </a:rPr>
              <a:t>Modeling of tasks</a:t>
            </a:r>
          </a:p>
          <a:p>
            <a:pPr lvl="1" eaLnBrk="1" hangingPunct="1">
              <a:buFont typeface="Courier New"/>
              <a:buChar char="o"/>
            </a:pPr>
            <a:r>
              <a:rPr lang="en-US" dirty="0">
                <a:ea typeface="ＭＳ Ｐゴシック" charset="0"/>
              </a:rPr>
              <a:t>Sufficient opportunities for practice</a:t>
            </a:r>
          </a:p>
          <a:p>
            <a:pPr eaLnBrk="1" hangingPunct="1">
              <a:buClr>
                <a:schemeClr val="accent1"/>
              </a:buClr>
            </a:pPr>
            <a:r>
              <a:rPr lang="en-US" sz="3200" b="1" dirty="0"/>
              <a:t>Should be systematic</a:t>
            </a:r>
          </a:p>
          <a:p>
            <a:pPr lvl="1" eaLnBrk="1" hangingPunct="1">
              <a:buFont typeface="Courier New"/>
              <a:buChar char="o"/>
            </a:pPr>
            <a:r>
              <a:rPr lang="en-US" dirty="0">
                <a:ea typeface="ＭＳ Ｐゴシック" charset="0"/>
              </a:rPr>
              <a:t>Progress from easier to more difficult</a:t>
            </a:r>
          </a:p>
          <a:p>
            <a:pPr lvl="2" eaLnBrk="1" hangingPunct="1">
              <a:buClr>
                <a:schemeClr val="accent1"/>
              </a:buClr>
            </a:pPr>
            <a:r>
              <a:rPr lang="en-US" dirty="0">
                <a:ea typeface="ＭＳ Ｐゴシック" charset="0"/>
              </a:rPr>
              <a:t>Blend and segment two phoneme words before 3-4 phoneme words</a:t>
            </a:r>
          </a:p>
          <a:p>
            <a:pPr lvl="2" eaLnBrk="1" hangingPunct="1">
              <a:buClr>
                <a:schemeClr val="accent1"/>
              </a:buClr>
            </a:pPr>
            <a:r>
              <a:rPr lang="en-US" dirty="0">
                <a:ea typeface="ＭＳ Ｐゴシック" charset="0"/>
              </a:rPr>
              <a:t>Blend words with continuous sounds before blending with stop sounds, e.g., </a:t>
            </a:r>
            <a:r>
              <a:rPr lang="en-US" i="1" dirty="0">
                <a:ea typeface="ＭＳ Ｐゴシック" charset="0"/>
              </a:rPr>
              <a:t>fan</a:t>
            </a:r>
            <a:r>
              <a:rPr lang="en-US" dirty="0">
                <a:ea typeface="ＭＳ Ｐゴシック" charset="0"/>
              </a:rPr>
              <a:t> is easier to blend than </a:t>
            </a:r>
            <a:r>
              <a:rPr lang="en-US" i="1" dirty="0">
                <a:ea typeface="ＭＳ Ｐゴシック" charset="0"/>
              </a:rPr>
              <a:t>cat</a:t>
            </a:r>
          </a:p>
          <a:p>
            <a:pPr eaLnBrk="1" hangingPunct="1">
              <a:buClr>
                <a:schemeClr val="accent1"/>
              </a:buClr>
            </a:pPr>
            <a:r>
              <a:rPr lang="en-US" sz="3200" b="1" dirty="0"/>
              <a:t>Should be fast </a:t>
            </a:r>
            <a:r>
              <a:rPr lang="en-US" sz="3200" b="1" dirty="0" smtClean="0"/>
              <a:t>paced</a:t>
            </a:r>
            <a:endParaRPr lang="en-US" sz="3200" b="1" dirty="0"/>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D1908E2-0D78-B545-885B-B320ED463E54}" type="slidenum">
              <a:rPr lang="en-US" sz="1200">
                <a:solidFill>
                  <a:srgbClr val="898989"/>
                </a:solidFill>
                <a:latin typeface="Calibri" charset="0"/>
              </a:rPr>
              <a:pPr eaLnBrk="1" hangingPunct="1"/>
              <a:t>3</a:t>
            </a:fld>
            <a:endParaRPr lang="en-US" sz="1200">
              <a:solidFill>
                <a:srgbClr val="898989"/>
              </a:solidFill>
              <a:latin typeface="Calibri" charset="0"/>
            </a:endParaRPr>
          </a:p>
        </p:txBody>
      </p:sp>
    </p:spTree>
    <p:extLst>
      <p:ext uri="{BB962C8B-B14F-4D97-AF65-F5344CB8AC3E}">
        <p14:creationId xmlns:p14="http://schemas.microsoft.com/office/powerpoint/2010/main" val="282533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Phonological Awareness Instruction</a:t>
            </a:r>
            <a:endParaRPr lang="en-US" b="1" dirty="0">
              <a:ea typeface="+mj-ea"/>
              <a:cs typeface="+mj-cs"/>
            </a:endParaRPr>
          </a:p>
        </p:txBody>
      </p:sp>
      <p:sp>
        <p:nvSpPr>
          <p:cNvPr id="28674" name="Content Placeholder 2"/>
          <p:cNvSpPr>
            <a:spLocks noGrp="1"/>
          </p:cNvSpPr>
          <p:nvPr>
            <p:ph idx="1"/>
          </p:nvPr>
        </p:nvSpPr>
        <p:spPr>
          <a:xfrm>
            <a:off x="533400" y="1828800"/>
            <a:ext cx="8153400" cy="4495800"/>
          </a:xfrm>
        </p:spPr>
        <p:txBody>
          <a:bodyPr>
            <a:normAutofit/>
          </a:bodyPr>
          <a:lstStyle/>
          <a:p>
            <a:pPr eaLnBrk="1" hangingPunct="1">
              <a:buClr>
                <a:schemeClr val="accent1"/>
              </a:buClr>
              <a:buSzPct val="100000"/>
              <a:buFont typeface="Wingdings" charset="2"/>
              <a:buChar char="§"/>
            </a:pPr>
            <a:r>
              <a:rPr lang="en-US" sz="3200" dirty="0" smtClean="0">
                <a:ea typeface="ＭＳ Ｐゴシック" pitchFamily="5" charset="-128"/>
                <a:cs typeface="ＭＳ Ｐゴシック" pitchFamily="5" charset="-128"/>
              </a:rPr>
              <a:t>Should be systematic, explicit, and occur daily</a:t>
            </a:r>
          </a:p>
          <a:p>
            <a:pPr eaLnBrk="1" hangingPunct="1">
              <a:buClr>
                <a:schemeClr val="accent1"/>
              </a:buClr>
              <a:buSzPct val="100000"/>
              <a:buFont typeface="Wingdings" charset="2"/>
              <a:buChar char="§"/>
            </a:pPr>
            <a:r>
              <a:rPr lang="en-US" sz="3200" dirty="0" smtClean="0">
                <a:ea typeface="ＭＳ Ｐゴシック" pitchFamily="5" charset="-128"/>
                <a:cs typeface="ＭＳ Ｐゴシック" pitchFamily="5" charset="-128"/>
              </a:rPr>
              <a:t>Brief </a:t>
            </a:r>
            <a:r>
              <a:rPr lang="en-US" sz="3200" dirty="0">
                <a:ea typeface="ＭＳ Ｐゴシック" pitchFamily="5" charset="-128"/>
                <a:cs typeface="ＭＳ Ｐゴシック" pitchFamily="5" charset="-128"/>
              </a:rPr>
              <a:t>7</a:t>
            </a:r>
            <a:r>
              <a:rPr lang="en-US" sz="3200" dirty="0" smtClean="0">
                <a:ea typeface="ＭＳ Ｐゴシック" pitchFamily="5" charset="-128"/>
                <a:cs typeface="ＭＳ Ｐゴシック" pitchFamily="5" charset="-128"/>
              </a:rPr>
              <a:t>-10 minute lessons</a:t>
            </a:r>
          </a:p>
          <a:p>
            <a:pPr eaLnBrk="1" hangingPunct="1">
              <a:buClr>
                <a:schemeClr val="accent1"/>
              </a:buClr>
              <a:buSzPct val="100000"/>
              <a:buFont typeface="Wingdings" charset="2"/>
              <a:buChar char="§"/>
            </a:pPr>
            <a:r>
              <a:rPr lang="en-US" sz="3200" dirty="0" smtClean="0">
                <a:ea typeface="ＭＳ Ｐゴシック" pitchFamily="5" charset="-128"/>
                <a:cs typeface="ＭＳ Ｐゴシック" pitchFamily="5" charset="-128"/>
              </a:rPr>
              <a:t>Some practice should occur during small group instruction</a:t>
            </a:r>
          </a:p>
          <a:p>
            <a:pPr eaLnBrk="1" hangingPunct="1">
              <a:buClr>
                <a:schemeClr val="accent1"/>
              </a:buClr>
              <a:buSzPct val="100000"/>
              <a:buFont typeface="Wingdings" charset="2"/>
              <a:buChar char="§"/>
            </a:pPr>
            <a:r>
              <a:rPr lang="en-US" sz="3200" dirty="0" smtClean="0">
                <a:ea typeface="ＭＳ Ｐゴシック" pitchFamily="5" charset="-128"/>
                <a:cs typeface="ＭＳ Ｐゴシック" pitchFamily="5" charset="-128"/>
              </a:rPr>
              <a:t>Follow the sequence of the phonological awareness continuum to help students develop full range of skills starting in EC.  </a:t>
            </a:r>
          </a:p>
        </p:txBody>
      </p:sp>
      <p:sp>
        <p:nvSpPr>
          <p:cNvPr id="4" name="Slide Number Placeholder 3"/>
          <p:cNvSpPr>
            <a:spLocks noGrp="1"/>
          </p:cNvSpPr>
          <p:nvPr>
            <p:ph type="sldNum" sz="quarter" idx="12"/>
          </p:nvPr>
        </p:nvSpPr>
        <p:spPr/>
        <p:txBody>
          <a:bodyPr>
            <a:normAutofit fontScale="85000" lnSpcReduction="20000"/>
          </a:bodyPr>
          <a:lstStyle/>
          <a:p>
            <a:pPr>
              <a:defRPr/>
            </a:pPr>
            <a:fld id="{EA70F1DA-1983-4F88-B3F4-BC76A83DC4DB}" type="slidenum">
              <a:rPr lang="en-US" smtClean="0"/>
              <a:pPr>
                <a:defRPr/>
              </a:pPr>
              <a:t>4</a:t>
            </a:fld>
            <a:endParaRPr lang="en-US"/>
          </a:p>
        </p:txBody>
      </p:sp>
    </p:spTree>
    <p:extLst>
      <p:ext uri="{BB962C8B-B14F-4D97-AF65-F5344CB8AC3E}">
        <p14:creationId xmlns:p14="http://schemas.microsoft.com/office/powerpoint/2010/main" val="15490218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15"/>
          <p:cNvGrpSpPr>
            <a:grpSpLocks/>
          </p:cNvGrpSpPr>
          <p:nvPr/>
        </p:nvGrpSpPr>
        <p:grpSpPr bwMode="auto">
          <a:xfrm>
            <a:off x="838200" y="2513013"/>
            <a:ext cx="8001000" cy="2439987"/>
            <a:chOff x="838200" y="3048000"/>
            <a:chExt cx="8001000" cy="2439988"/>
          </a:xfrm>
        </p:grpSpPr>
        <p:cxnSp>
          <p:nvCxnSpPr>
            <p:cNvPr id="5" name="Straight Connector 4"/>
            <p:cNvCxnSpPr>
              <a:cxnSpLocks noChangeShapeType="1"/>
            </p:cNvCxnSpPr>
            <p:nvPr/>
          </p:nvCxnSpPr>
          <p:spPr bwMode="auto">
            <a:xfrm>
              <a:off x="838200" y="54864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6" name="Straight Connector 5"/>
            <p:cNvCxnSpPr>
              <a:cxnSpLocks noChangeShapeType="1"/>
            </p:cNvCxnSpPr>
            <p:nvPr/>
          </p:nvCxnSpPr>
          <p:spPr bwMode="auto">
            <a:xfrm>
              <a:off x="2438400" y="4876801"/>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7" name="Straight Connector 6"/>
            <p:cNvCxnSpPr>
              <a:cxnSpLocks noChangeShapeType="1"/>
            </p:cNvCxnSpPr>
            <p:nvPr/>
          </p:nvCxnSpPr>
          <p:spPr bwMode="auto">
            <a:xfrm>
              <a:off x="4038600" y="42672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8" name="Straight Connector 7"/>
            <p:cNvCxnSpPr>
              <a:cxnSpLocks noChangeShapeType="1"/>
            </p:cNvCxnSpPr>
            <p:nvPr/>
          </p:nvCxnSpPr>
          <p:spPr bwMode="auto">
            <a:xfrm>
              <a:off x="5638800" y="3656012"/>
              <a:ext cx="16002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9" name="Straight Connector 8"/>
            <p:cNvCxnSpPr>
              <a:cxnSpLocks noChangeShapeType="1"/>
            </p:cNvCxnSpPr>
            <p:nvPr/>
          </p:nvCxnSpPr>
          <p:spPr bwMode="auto">
            <a:xfrm>
              <a:off x="7239000" y="3048000"/>
              <a:ext cx="16002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rot="5400000">
              <a:off x="2134394" y="5180807"/>
              <a:ext cx="609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 name="Straight Connector 12"/>
            <p:cNvCxnSpPr>
              <a:cxnSpLocks noChangeShapeType="1"/>
            </p:cNvCxnSpPr>
            <p:nvPr/>
          </p:nvCxnSpPr>
          <p:spPr bwMode="auto">
            <a:xfrm rot="5400000">
              <a:off x="3735388" y="4570413"/>
              <a:ext cx="608012"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rot="5400000">
              <a:off x="5335587" y="3962400"/>
              <a:ext cx="608013"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5" name="Straight Connector 14"/>
            <p:cNvCxnSpPr>
              <a:cxnSpLocks noChangeShapeType="1"/>
            </p:cNvCxnSpPr>
            <p:nvPr/>
          </p:nvCxnSpPr>
          <p:spPr bwMode="auto">
            <a:xfrm rot="5400000">
              <a:off x="6934200" y="3352800"/>
              <a:ext cx="60801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7412" name="TextBox 16"/>
          <p:cNvSpPr txBox="1">
            <a:spLocks noChangeArrowheads="1"/>
          </p:cNvSpPr>
          <p:nvPr/>
        </p:nvSpPr>
        <p:spPr bwMode="auto">
          <a:xfrm>
            <a:off x="381000" y="50292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Less Complex Activities</a:t>
            </a:r>
          </a:p>
        </p:txBody>
      </p:sp>
      <p:sp>
        <p:nvSpPr>
          <p:cNvPr id="17413" name="TextBox 17"/>
          <p:cNvSpPr txBox="1">
            <a:spLocks noChangeArrowheads="1"/>
          </p:cNvSpPr>
          <p:nvPr/>
        </p:nvSpPr>
        <p:spPr bwMode="auto">
          <a:xfrm>
            <a:off x="7162800" y="26670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latin typeface="Calibri" charset="0"/>
              </a:rPr>
              <a:t>More Complex Activities</a:t>
            </a:r>
          </a:p>
        </p:txBody>
      </p:sp>
      <p:sp>
        <p:nvSpPr>
          <p:cNvPr id="17414" name="TextBox 18"/>
          <p:cNvSpPr txBox="1">
            <a:spLocks noChangeArrowheads="1"/>
          </p:cNvSpPr>
          <p:nvPr/>
        </p:nvSpPr>
        <p:spPr bwMode="auto">
          <a:xfrm>
            <a:off x="1219200" y="4570413"/>
            <a:ext cx="893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Rhyming</a:t>
            </a:r>
          </a:p>
        </p:txBody>
      </p:sp>
      <p:sp>
        <p:nvSpPr>
          <p:cNvPr id="17415" name="TextBox 19"/>
          <p:cNvSpPr txBox="1">
            <a:spLocks noChangeArrowheads="1"/>
          </p:cNvSpPr>
          <p:nvPr/>
        </p:nvSpPr>
        <p:spPr bwMode="auto">
          <a:xfrm>
            <a:off x="2667000" y="37322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latin typeface="Calibri" charset="0"/>
              </a:rPr>
              <a:t>Segmenting Sentences</a:t>
            </a:r>
          </a:p>
        </p:txBody>
      </p:sp>
      <p:sp>
        <p:nvSpPr>
          <p:cNvPr id="17416" name="TextBox 20"/>
          <p:cNvSpPr txBox="1">
            <a:spLocks noChangeArrowheads="1"/>
          </p:cNvSpPr>
          <p:nvPr/>
        </p:nvSpPr>
        <p:spPr bwMode="auto">
          <a:xfrm>
            <a:off x="4343400" y="2917825"/>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Syllables</a:t>
            </a:r>
          </a:p>
        </p:txBody>
      </p:sp>
      <p:sp>
        <p:nvSpPr>
          <p:cNvPr id="17417" name="TextBox 21"/>
          <p:cNvSpPr txBox="1">
            <a:spLocks noChangeArrowheads="1"/>
          </p:cNvSpPr>
          <p:nvPr/>
        </p:nvSpPr>
        <p:spPr bwMode="auto">
          <a:xfrm>
            <a:off x="5867400" y="22082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Onset-Rime</a:t>
            </a:r>
          </a:p>
        </p:txBody>
      </p:sp>
      <p:sp>
        <p:nvSpPr>
          <p:cNvPr id="17418" name="TextBox 22"/>
          <p:cNvSpPr txBox="1">
            <a:spLocks noChangeArrowheads="1"/>
          </p:cNvSpPr>
          <p:nvPr/>
        </p:nvSpPr>
        <p:spPr bwMode="auto">
          <a:xfrm>
            <a:off x="7391400" y="1598613"/>
            <a:ext cx="114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a:latin typeface="Calibri" charset="0"/>
              </a:rPr>
              <a:t>Blending &amp; Segmenting Phonemes</a:t>
            </a:r>
          </a:p>
        </p:txBody>
      </p:sp>
      <p:cxnSp>
        <p:nvCxnSpPr>
          <p:cNvPr id="27" name="Straight Arrow Connector 26"/>
          <p:cNvCxnSpPr>
            <a:cxnSpLocks noChangeShapeType="1"/>
          </p:cNvCxnSpPr>
          <p:nvPr/>
        </p:nvCxnSpPr>
        <p:spPr bwMode="auto">
          <a:xfrm flipV="1">
            <a:off x="1981200" y="3276600"/>
            <a:ext cx="5410200" cy="2362200"/>
          </a:xfrm>
          <a:prstGeom prst="straightConnector1">
            <a:avLst/>
          </a:prstGeom>
          <a:noFill/>
          <a:ln w="38100">
            <a:solidFill>
              <a:srgbClr val="9BBB59"/>
            </a:solidFill>
            <a:round/>
            <a:headEnd/>
            <a:tailEnd type="arrow" w="med" len="med"/>
          </a:ln>
          <a:effectLst>
            <a:outerShdw blurRad="63500" dist="20000" dir="5400000" rotWithShape="0">
              <a:srgbClr val="000000">
                <a:alpha val="37999"/>
              </a:srgbClr>
            </a:outerShdw>
          </a:effectLst>
        </p:spPr>
      </p:cxnSp>
      <p:sp>
        <p:nvSpPr>
          <p:cNvPr id="17420" name="TextBox 27"/>
          <p:cNvSpPr txBox="1">
            <a:spLocks noChangeArrowheads="1"/>
          </p:cNvSpPr>
          <p:nvPr/>
        </p:nvSpPr>
        <p:spPr bwMode="auto">
          <a:xfrm>
            <a:off x="609600" y="6475413"/>
            <a:ext cx="830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00">
                <a:latin typeface="Calibri" charset="0"/>
              </a:rPr>
              <a:t>Chard, D. J. &amp; Dickson, S. V. (1999) Phonological awareness: Instructional and Assessment Guidelines. </a:t>
            </a:r>
            <a:r>
              <a:rPr lang="en-US" sz="900" i="1">
                <a:latin typeface="Calibri" charset="0"/>
              </a:rPr>
              <a:t>Intervention in School &amp; Clinic, 34</a:t>
            </a:r>
            <a:r>
              <a:rPr lang="en-US" sz="900">
                <a:latin typeface="Calibri" charset="0"/>
              </a:rPr>
              <a:t>(5), 261-270.</a:t>
            </a:r>
          </a:p>
        </p:txBody>
      </p:sp>
      <p:sp>
        <p:nvSpPr>
          <p:cNvPr id="17421" name="Slide Number Placeholder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5EB78E6-AB3F-AA46-B8A7-15747826D65E}" type="slidenum">
              <a:rPr lang="en-US" sz="1200">
                <a:solidFill>
                  <a:srgbClr val="898989"/>
                </a:solidFill>
                <a:latin typeface="Calibri" charset="0"/>
              </a:rPr>
              <a:pPr eaLnBrk="1" hangingPunct="1"/>
              <a:t>5</a:t>
            </a:fld>
            <a:endParaRPr lang="en-US" sz="1200">
              <a:solidFill>
                <a:srgbClr val="898989"/>
              </a:solidFill>
              <a:latin typeface="Calibri" charset="0"/>
            </a:endParaRPr>
          </a:p>
        </p:txBody>
      </p:sp>
      <p:sp>
        <p:nvSpPr>
          <p:cNvPr id="24" name="Title 1"/>
          <p:cNvSpPr>
            <a:spLocks noGrp="1"/>
          </p:cNvSpPr>
          <p:nvPr>
            <p:ph type="title"/>
          </p:nvPr>
        </p:nvSpPr>
        <p:spPr>
          <a:xfrm>
            <a:off x="368483" y="152400"/>
            <a:ext cx="8763000" cy="990600"/>
          </a:xfrm>
        </p:spPr>
        <p:txBody>
          <a:bodyPr>
            <a:normAutofit fontScale="90000"/>
          </a:bodyPr>
          <a:lstStyle/>
          <a:p>
            <a:r>
              <a:rPr lang="en-US" b="1" dirty="0" smtClean="0">
                <a:ea typeface="ＭＳ Ｐゴシック" pitchFamily="5" charset="-128"/>
                <a:cs typeface="ＭＳ Ｐゴシック" pitchFamily="5" charset="-128"/>
              </a:rPr>
              <a:t>Continuum </a:t>
            </a:r>
            <a:r>
              <a:rPr lang="en-US" b="1" dirty="0">
                <a:ea typeface="ＭＳ Ｐゴシック" pitchFamily="5" charset="-128"/>
                <a:cs typeface="ＭＳ Ｐゴシック" pitchFamily="5" charset="-128"/>
              </a:rPr>
              <a:t>of </a:t>
            </a:r>
            <a:r>
              <a:rPr lang="en-US" b="1" dirty="0" smtClean="0">
                <a:ea typeface="ＭＳ Ｐゴシック" pitchFamily="5" charset="-128"/>
                <a:cs typeface="ＭＳ Ｐゴシック" pitchFamily="5" charset="-128"/>
              </a:rPr>
              <a:t>Phonological Awareness </a:t>
            </a:r>
            <a:r>
              <a:rPr lang="en-US" b="1" dirty="0">
                <a:ea typeface="ＭＳ Ｐゴシック" pitchFamily="5" charset="-128"/>
                <a:cs typeface="ＭＳ Ｐゴシック" pitchFamily="5" charset="-128"/>
              </a:rPr>
              <a:t>Skills</a:t>
            </a:r>
            <a:endParaRPr lang="en-US" dirty="0"/>
          </a:p>
        </p:txBody>
      </p:sp>
    </p:spTree>
    <p:extLst>
      <p:ext uri="{BB962C8B-B14F-4D97-AF65-F5344CB8AC3E}">
        <p14:creationId xmlns:p14="http://schemas.microsoft.com/office/powerpoint/2010/main" val="22992278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Rhyming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6</a:t>
            </a:fld>
            <a:endParaRPr lang="en-US"/>
          </a:p>
        </p:txBody>
      </p:sp>
      <p:pic>
        <p:nvPicPr>
          <p:cNvPr id="6" name="Picture 5" descr="Screen Shot 2015-01-26 at 10.20.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10219"/>
            <a:ext cx="7138192" cy="5247781"/>
          </a:xfrm>
          <a:prstGeom prst="rect">
            <a:avLst/>
          </a:prstGeom>
        </p:spPr>
      </p:pic>
      <p:sp>
        <p:nvSpPr>
          <p:cNvPr id="9" name="TextBox 8"/>
          <p:cNvSpPr txBox="1"/>
          <p:nvPr/>
        </p:nvSpPr>
        <p:spPr>
          <a:xfrm>
            <a:off x="1676400" y="2983468"/>
            <a:ext cx="9144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3352800" y="2907268"/>
            <a:ext cx="9144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5105400" y="2895600"/>
            <a:ext cx="9144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6858000" y="2983468"/>
            <a:ext cx="9144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3505200" y="4736068"/>
            <a:ext cx="9144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752600" y="4572000"/>
            <a:ext cx="914400" cy="36933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5257800" y="4724400"/>
            <a:ext cx="914400" cy="369332"/>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6934200" y="4583668"/>
            <a:ext cx="91440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1828800" y="6260068"/>
            <a:ext cx="914400" cy="369332"/>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3581400" y="6477000"/>
            <a:ext cx="838200" cy="304800"/>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5257800" y="6400800"/>
            <a:ext cx="914400"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7086600" y="6183868"/>
            <a:ext cx="9144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479125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Rhyming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7</a:t>
            </a:fld>
            <a:endParaRPr lang="en-US"/>
          </a:p>
        </p:txBody>
      </p:sp>
      <p:sp>
        <p:nvSpPr>
          <p:cNvPr id="4" name="Content Placeholder 3"/>
          <p:cNvSpPr>
            <a:spLocks noGrp="1"/>
          </p:cNvSpPr>
          <p:nvPr>
            <p:ph sz="quarter" idx="1"/>
          </p:nvPr>
        </p:nvSpPr>
        <p:spPr>
          <a:xfrm>
            <a:off x="381000" y="1600200"/>
            <a:ext cx="8458200" cy="5257800"/>
          </a:xfrm>
        </p:spPr>
        <p:txBody>
          <a:bodyPr>
            <a:normAutofit fontScale="70000" lnSpcReduction="20000"/>
          </a:bodyPr>
          <a:lstStyle/>
          <a:p>
            <a:r>
              <a:rPr lang="en-US" sz="3600" b="1" dirty="0" smtClean="0"/>
              <a:t>Hearing Words That Rhyme</a:t>
            </a:r>
          </a:p>
          <a:p>
            <a:r>
              <a:rPr lang="en-US" sz="3400" b="1" dirty="0"/>
              <a:t>T: </a:t>
            </a:r>
            <a:r>
              <a:rPr lang="en-US" sz="3400" dirty="0"/>
              <a:t>Listen to this sentence: </a:t>
            </a:r>
            <a:r>
              <a:rPr lang="en-US" sz="3400" dirty="0" smtClean="0"/>
              <a:t> </a:t>
            </a:r>
            <a:r>
              <a:rPr lang="en-US" sz="3400" i="1" dirty="0" smtClean="0"/>
              <a:t>Mom put a fish in the dish.</a:t>
            </a:r>
            <a:r>
              <a:rPr lang="en-US" sz="3400" dirty="0" smtClean="0"/>
              <a:t> </a:t>
            </a:r>
            <a:r>
              <a:rPr lang="en-US" sz="3400" dirty="0"/>
              <a:t>Say it with me.</a:t>
            </a:r>
          </a:p>
          <a:p>
            <a:r>
              <a:rPr lang="en-US" sz="3400" b="1" dirty="0"/>
              <a:t>T and </a:t>
            </a:r>
            <a:r>
              <a:rPr lang="en-US" sz="3400" b="1" dirty="0" smtClean="0"/>
              <a:t>S: </a:t>
            </a:r>
            <a:r>
              <a:rPr lang="en-US" sz="3400" i="1" dirty="0"/>
              <a:t>Mom put a fish in the dish.</a:t>
            </a:r>
            <a:r>
              <a:rPr lang="en-US" sz="3400" dirty="0"/>
              <a:t> </a:t>
            </a:r>
          </a:p>
          <a:p>
            <a:r>
              <a:rPr lang="en-US" sz="3400" b="1" dirty="0"/>
              <a:t>T: </a:t>
            </a:r>
            <a:r>
              <a:rPr lang="en-US" sz="3400" dirty="0"/>
              <a:t>Listen to these words: </a:t>
            </a:r>
            <a:r>
              <a:rPr lang="en-US" sz="3400" i="1" dirty="0" smtClean="0"/>
              <a:t>fish, dish</a:t>
            </a:r>
            <a:r>
              <a:rPr lang="en-US" sz="3400" dirty="0" smtClean="0"/>
              <a:t>. </a:t>
            </a:r>
            <a:r>
              <a:rPr lang="en-US" sz="3400" dirty="0"/>
              <a:t>These words rhyme because they have the same sound at the</a:t>
            </a:r>
          </a:p>
          <a:p>
            <a:r>
              <a:rPr lang="en-US" sz="3400" dirty="0"/>
              <a:t>end: </a:t>
            </a:r>
            <a:r>
              <a:rPr lang="en-US" sz="3400" i="1" dirty="0" err="1" smtClean="0"/>
              <a:t>ish</a:t>
            </a:r>
            <a:r>
              <a:rPr lang="en-US" sz="3400" dirty="0" smtClean="0"/>
              <a:t>. </a:t>
            </a:r>
            <a:r>
              <a:rPr lang="en-US" sz="3400" dirty="0"/>
              <a:t>Say the words with me.</a:t>
            </a:r>
          </a:p>
          <a:p>
            <a:r>
              <a:rPr lang="en-US" sz="3400" b="1" dirty="0"/>
              <a:t>T and </a:t>
            </a:r>
            <a:r>
              <a:rPr lang="en-US" sz="3400" b="1" dirty="0" smtClean="0"/>
              <a:t>S: </a:t>
            </a:r>
            <a:r>
              <a:rPr lang="en-US" sz="3400" i="1" dirty="0" smtClean="0"/>
              <a:t>fish, dish.</a:t>
            </a:r>
            <a:endParaRPr lang="en-US" sz="3400" i="1" dirty="0"/>
          </a:p>
          <a:p>
            <a:r>
              <a:rPr lang="en-US" sz="3400" b="1" dirty="0"/>
              <a:t>T: </a:t>
            </a:r>
            <a:r>
              <a:rPr lang="en-US" sz="3400" dirty="0"/>
              <a:t>Great! Now I’m going to say another sentence. I will have you repeat the sentence and </a:t>
            </a:r>
            <a:r>
              <a:rPr lang="en-US" sz="3400" dirty="0" smtClean="0"/>
              <a:t>then tell </a:t>
            </a:r>
            <a:r>
              <a:rPr lang="en-US" sz="3400" dirty="0"/>
              <a:t>me which two words in the sentence rhyme. </a:t>
            </a:r>
            <a:endParaRPr lang="en-US" sz="3400" dirty="0" smtClean="0"/>
          </a:p>
          <a:p>
            <a:r>
              <a:rPr lang="en-US" sz="3400" dirty="0" smtClean="0"/>
              <a:t>Are </a:t>
            </a:r>
            <a:r>
              <a:rPr lang="en-US" sz="3400" dirty="0"/>
              <a:t>you ready? OK, listen carefully: </a:t>
            </a:r>
            <a:r>
              <a:rPr lang="en-US" sz="3400" i="1" dirty="0"/>
              <a:t>We </a:t>
            </a:r>
            <a:r>
              <a:rPr lang="en-US" sz="3400" i="1" dirty="0" smtClean="0"/>
              <a:t>have fun </a:t>
            </a:r>
            <a:r>
              <a:rPr lang="en-US" sz="3400" i="1" dirty="0"/>
              <a:t>in the sun</a:t>
            </a:r>
            <a:r>
              <a:rPr lang="en-US" sz="3400" dirty="0"/>
              <a:t>. Now you say the sentence and tell me the rhyming words.</a:t>
            </a:r>
          </a:p>
          <a:p>
            <a:r>
              <a:rPr lang="en-US" sz="3400" b="1" dirty="0" smtClean="0"/>
              <a:t>S: </a:t>
            </a:r>
            <a:r>
              <a:rPr lang="en-US" sz="3400" i="1" dirty="0"/>
              <a:t>We have fun in the sun: fun, sun</a:t>
            </a:r>
            <a:r>
              <a:rPr lang="en-US" sz="3400" dirty="0" smtClean="0"/>
              <a:t>.</a:t>
            </a:r>
            <a:endParaRPr lang="en-US" sz="3400" dirty="0"/>
          </a:p>
        </p:txBody>
      </p:sp>
    </p:spTree>
    <p:extLst>
      <p:ext uri="{BB962C8B-B14F-4D97-AF65-F5344CB8AC3E}">
        <p14:creationId xmlns:p14="http://schemas.microsoft.com/office/powerpoint/2010/main" val="358852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Rhyming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8</a:t>
            </a:fld>
            <a:endParaRPr lang="en-US"/>
          </a:p>
        </p:txBody>
      </p:sp>
      <p:sp>
        <p:nvSpPr>
          <p:cNvPr id="4" name="Content Placeholder 3"/>
          <p:cNvSpPr>
            <a:spLocks noGrp="1"/>
          </p:cNvSpPr>
          <p:nvPr>
            <p:ph sz="quarter" idx="1"/>
          </p:nvPr>
        </p:nvSpPr>
        <p:spPr>
          <a:xfrm>
            <a:off x="612648" y="1600200"/>
            <a:ext cx="8153400" cy="5257800"/>
          </a:xfrm>
        </p:spPr>
        <p:txBody>
          <a:bodyPr>
            <a:normAutofit fontScale="92500" lnSpcReduction="20000"/>
          </a:bodyPr>
          <a:lstStyle/>
          <a:p>
            <a:pPr marL="0" indent="0">
              <a:buNone/>
            </a:pPr>
            <a:r>
              <a:rPr lang="en-US" sz="3600" b="1" dirty="0"/>
              <a:t>Differentiating Rhyme</a:t>
            </a:r>
          </a:p>
          <a:p>
            <a:pPr marL="0" indent="0">
              <a:buNone/>
            </a:pPr>
            <a:r>
              <a:rPr lang="en-US" sz="3100" b="1" dirty="0"/>
              <a:t>T: </a:t>
            </a:r>
            <a:r>
              <a:rPr lang="en-US" sz="3100" dirty="0"/>
              <a:t>Listen carefully to these three words: </a:t>
            </a:r>
            <a:r>
              <a:rPr lang="en-US" sz="3100" i="1" dirty="0"/>
              <a:t>boy, toy, car</a:t>
            </a:r>
            <a:r>
              <a:rPr lang="en-US" sz="3100" dirty="0"/>
              <a:t>. One word doesn’t have the same </a:t>
            </a:r>
            <a:r>
              <a:rPr lang="en-US" sz="3100" dirty="0" smtClean="0"/>
              <a:t>ending sound</a:t>
            </a:r>
            <a:r>
              <a:rPr lang="en-US" sz="3100" dirty="0"/>
              <a:t>. </a:t>
            </a:r>
            <a:r>
              <a:rPr lang="en-US" sz="3100" i="1" dirty="0"/>
              <a:t>Boy </a:t>
            </a:r>
            <a:r>
              <a:rPr lang="en-US" sz="3100" dirty="0"/>
              <a:t>and </a:t>
            </a:r>
            <a:r>
              <a:rPr lang="en-US" sz="3100" i="1" dirty="0"/>
              <a:t>toy </a:t>
            </a:r>
            <a:r>
              <a:rPr lang="en-US" sz="3100" dirty="0"/>
              <a:t>end the same way: </a:t>
            </a:r>
            <a:r>
              <a:rPr lang="en-US" sz="3100" i="1" dirty="0"/>
              <a:t>oy</a:t>
            </a:r>
            <a:r>
              <a:rPr lang="en-US" sz="3100" dirty="0"/>
              <a:t>. But </a:t>
            </a:r>
            <a:r>
              <a:rPr lang="en-US" sz="3100" i="1" dirty="0"/>
              <a:t>car </a:t>
            </a:r>
            <a:r>
              <a:rPr lang="en-US" sz="3100" dirty="0"/>
              <a:t>doesn’t end the same, so it doesn’t </a:t>
            </a:r>
            <a:r>
              <a:rPr lang="en-US" sz="3100" dirty="0" smtClean="0"/>
              <a:t>belong with </a:t>
            </a:r>
            <a:r>
              <a:rPr lang="en-US" sz="3100" i="1" dirty="0"/>
              <a:t>boy </a:t>
            </a:r>
            <a:r>
              <a:rPr lang="en-US" sz="3100" dirty="0"/>
              <a:t>and </a:t>
            </a:r>
            <a:r>
              <a:rPr lang="en-US" sz="3100" i="1" dirty="0"/>
              <a:t>toy</a:t>
            </a:r>
            <a:r>
              <a:rPr lang="en-US" sz="3100" dirty="0"/>
              <a:t>. Now I’m going to say three more words and I want you to tell me </a:t>
            </a:r>
            <a:r>
              <a:rPr lang="en-US" sz="3100" dirty="0" smtClean="0"/>
              <a:t>which word </a:t>
            </a:r>
            <a:r>
              <a:rPr lang="en-US" sz="3100" dirty="0"/>
              <a:t>doesn’t belong: </a:t>
            </a:r>
            <a:r>
              <a:rPr lang="en-US" sz="3100" i="1" dirty="0"/>
              <a:t>man, hat, fan</a:t>
            </a:r>
            <a:r>
              <a:rPr lang="en-US" sz="3100" dirty="0"/>
              <a:t>.</a:t>
            </a:r>
          </a:p>
          <a:p>
            <a:pPr marL="0" indent="0">
              <a:buNone/>
            </a:pPr>
            <a:r>
              <a:rPr lang="en-US" sz="3100" b="1" dirty="0"/>
              <a:t>C: </a:t>
            </a:r>
            <a:r>
              <a:rPr lang="en-US" sz="3100" i="1" dirty="0"/>
              <a:t>Fan</a:t>
            </a:r>
            <a:r>
              <a:rPr lang="en-US" sz="3100" dirty="0"/>
              <a:t>?</a:t>
            </a:r>
          </a:p>
          <a:p>
            <a:pPr marL="0" indent="0">
              <a:buNone/>
            </a:pPr>
            <a:r>
              <a:rPr lang="en-US" sz="3100" b="1" dirty="0"/>
              <a:t>T: </a:t>
            </a:r>
            <a:r>
              <a:rPr lang="en-US" sz="3100" dirty="0"/>
              <a:t>No, let’s listen again: </a:t>
            </a:r>
            <a:r>
              <a:rPr lang="en-US" sz="3100" i="1" dirty="0"/>
              <a:t>man, hat, fan</a:t>
            </a:r>
            <a:r>
              <a:rPr lang="en-US" sz="3100" dirty="0"/>
              <a:t>. Which one doesn’t belong?</a:t>
            </a:r>
          </a:p>
          <a:p>
            <a:pPr marL="0" indent="0">
              <a:buNone/>
            </a:pPr>
            <a:r>
              <a:rPr lang="en-US" sz="3100" b="1" dirty="0"/>
              <a:t>C: </a:t>
            </a:r>
            <a:r>
              <a:rPr lang="en-US" sz="3100" i="1" dirty="0"/>
              <a:t>Hat!</a:t>
            </a:r>
          </a:p>
          <a:p>
            <a:pPr marL="0" indent="0">
              <a:buNone/>
            </a:pPr>
            <a:r>
              <a:rPr lang="en-US" sz="3100" b="1" dirty="0"/>
              <a:t>T: </a:t>
            </a:r>
            <a:r>
              <a:rPr lang="en-US" sz="3100" dirty="0"/>
              <a:t>You’re right! Good job.</a:t>
            </a:r>
          </a:p>
        </p:txBody>
      </p:sp>
    </p:spTree>
    <p:extLst>
      <p:ext uri="{BB962C8B-B14F-4D97-AF65-F5344CB8AC3E}">
        <p14:creationId xmlns:p14="http://schemas.microsoft.com/office/powerpoint/2010/main" val="13653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Rhyming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9</a:t>
            </a:fld>
            <a:endParaRPr lang="en-US"/>
          </a:p>
        </p:txBody>
      </p:sp>
      <p:sp>
        <p:nvSpPr>
          <p:cNvPr id="4" name="Content Placeholder 3"/>
          <p:cNvSpPr>
            <a:spLocks noGrp="1"/>
          </p:cNvSpPr>
          <p:nvPr>
            <p:ph sz="quarter" idx="1"/>
          </p:nvPr>
        </p:nvSpPr>
        <p:spPr/>
        <p:txBody>
          <a:bodyPr>
            <a:normAutofit fontScale="92500" lnSpcReduction="10000"/>
          </a:bodyPr>
          <a:lstStyle/>
          <a:p>
            <a:pPr marL="0" indent="0">
              <a:buNone/>
            </a:pPr>
            <a:r>
              <a:rPr lang="en-US" sz="3300" b="1" dirty="0"/>
              <a:t>Producing Rhyme</a:t>
            </a:r>
          </a:p>
          <a:p>
            <a:pPr marL="0" indent="0">
              <a:buNone/>
            </a:pPr>
            <a:r>
              <a:rPr lang="en-US" sz="2800" b="1" dirty="0"/>
              <a:t>T: </a:t>
            </a:r>
            <a:r>
              <a:rPr lang="en-US" sz="2800" dirty="0"/>
              <a:t>Tell me a word that rhymes with </a:t>
            </a:r>
            <a:r>
              <a:rPr lang="en-US" sz="2800" i="1" dirty="0"/>
              <a:t>sit</a:t>
            </a:r>
            <a:r>
              <a:rPr lang="en-US" sz="2800" dirty="0"/>
              <a:t>.</a:t>
            </a:r>
          </a:p>
          <a:p>
            <a:pPr marL="0" indent="0">
              <a:buNone/>
            </a:pPr>
            <a:r>
              <a:rPr lang="en-US" sz="2800" b="1" dirty="0"/>
              <a:t>C: </a:t>
            </a:r>
            <a:r>
              <a:rPr lang="en-US" sz="2800" i="1" dirty="0"/>
              <a:t>Fit.</a:t>
            </a:r>
          </a:p>
          <a:p>
            <a:pPr marL="0" indent="0">
              <a:buNone/>
            </a:pPr>
            <a:r>
              <a:rPr lang="en-US" sz="2800" b="1" dirty="0"/>
              <a:t>T: </a:t>
            </a:r>
            <a:r>
              <a:rPr lang="en-US" sz="2800" dirty="0"/>
              <a:t>Yes, very good. Now tell me a word that rhymes with </a:t>
            </a:r>
            <a:r>
              <a:rPr lang="en-US" sz="2800" i="1" dirty="0"/>
              <a:t>play</a:t>
            </a:r>
            <a:r>
              <a:rPr lang="en-US" sz="2800" dirty="0"/>
              <a:t>.</a:t>
            </a:r>
          </a:p>
          <a:p>
            <a:pPr marL="0" indent="0">
              <a:buNone/>
            </a:pPr>
            <a:r>
              <a:rPr lang="tr-TR" sz="2800" b="1" dirty="0"/>
              <a:t>C: </a:t>
            </a:r>
            <a:r>
              <a:rPr lang="tr-TR" sz="2800" i="1" dirty="0" err="1"/>
              <a:t>Day</a:t>
            </a:r>
            <a:r>
              <a:rPr lang="tr-TR" sz="2800" i="1" dirty="0"/>
              <a:t>.</a:t>
            </a:r>
          </a:p>
          <a:p>
            <a:pPr marL="0" indent="0">
              <a:buNone/>
            </a:pPr>
            <a:r>
              <a:rPr lang="tr-TR" sz="2800" b="1" dirty="0"/>
              <a:t>T: </a:t>
            </a:r>
            <a:r>
              <a:rPr lang="tr-TR" sz="2800" dirty="0"/>
              <a:t>I’m </a:t>
            </a:r>
            <a:r>
              <a:rPr lang="tr-TR" sz="2800" dirty="0" err="1"/>
              <a:t>going</a:t>
            </a:r>
            <a:r>
              <a:rPr lang="tr-TR" sz="2800" dirty="0"/>
              <a:t> </a:t>
            </a:r>
            <a:r>
              <a:rPr lang="tr-TR" sz="2800" dirty="0" err="1"/>
              <a:t>to</a:t>
            </a:r>
            <a:r>
              <a:rPr lang="tr-TR" sz="2800" dirty="0"/>
              <a:t> say a </a:t>
            </a:r>
            <a:r>
              <a:rPr lang="tr-TR" sz="2800" dirty="0" err="1"/>
              <a:t>sentence</a:t>
            </a:r>
            <a:r>
              <a:rPr lang="tr-TR" sz="2800" dirty="0"/>
              <a:t> </a:t>
            </a:r>
            <a:r>
              <a:rPr lang="tr-TR" sz="2800" dirty="0" err="1"/>
              <a:t>and</a:t>
            </a:r>
            <a:r>
              <a:rPr lang="tr-TR" sz="2800" dirty="0"/>
              <a:t> I </a:t>
            </a:r>
            <a:r>
              <a:rPr lang="tr-TR" sz="2800" dirty="0" err="1"/>
              <a:t>want</a:t>
            </a:r>
            <a:r>
              <a:rPr lang="tr-TR" sz="2800" dirty="0"/>
              <a:t> </a:t>
            </a:r>
            <a:r>
              <a:rPr lang="tr-TR" sz="2800" dirty="0" err="1"/>
              <a:t>you</a:t>
            </a:r>
            <a:r>
              <a:rPr lang="tr-TR" sz="2800" dirty="0"/>
              <a:t> </a:t>
            </a:r>
            <a:r>
              <a:rPr lang="tr-TR" sz="2800" dirty="0" err="1"/>
              <a:t>to</a:t>
            </a:r>
            <a:r>
              <a:rPr lang="tr-TR" sz="2800" dirty="0"/>
              <a:t> </a:t>
            </a:r>
            <a:r>
              <a:rPr lang="tr-TR" sz="2800" dirty="0" err="1"/>
              <a:t>tell</a:t>
            </a:r>
            <a:r>
              <a:rPr lang="tr-TR" sz="2800" dirty="0"/>
              <a:t> me </a:t>
            </a:r>
            <a:r>
              <a:rPr lang="tr-TR" sz="2800" dirty="0" err="1"/>
              <a:t>the</a:t>
            </a:r>
            <a:r>
              <a:rPr lang="tr-TR" sz="2800" dirty="0"/>
              <a:t> </a:t>
            </a:r>
            <a:r>
              <a:rPr lang="tr-TR" sz="2800" dirty="0" err="1"/>
              <a:t>missing</a:t>
            </a:r>
            <a:r>
              <a:rPr lang="tr-TR" sz="2800" dirty="0"/>
              <a:t> </a:t>
            </a:r>
            <a:r>
              <a:rPr lang="tr-TR" sz="2800" dirty="0" err="1"/>
              <a:t>word</a:t>
            </a:r>
            <a:r>
              <a:rPr lang="tr-TR" sz="2800" dirty="0"/>
              <a:t>. I’m </a:t>
            </a:r>
            <a:r>
              <a:rPr lang="tr-TR" sz="2800" dirty="0" err="1"/>
              <a:t>looking</a:t>
            </a:r>
            <a:r>
              <a:rPr lang="tr-TR" sz="2800" dirty="0"/>
              <a:t> </a:t>
            </a:r>
            <a:r>
              <a:rPr lang="tr-TR" sz="2800" dirty="0" err="1"/>
              <a:t>for</a:t>
            </a:r>
            <a:r>
              <a:rPr lang="tr-TR" sz="2800" dirty="0"/>
              <a:t> </a:t>
            </a:r>
            <a:r>
              <a:rPr lang="tr-TR" sz="2800" dirty="0" smtClean="0"/>
              <a:t>a </a:t>
            </a:r>
            <a:r>
              <a:rPr lang="tr-TR" sz="2800" dirty="0" err="1" smtClean="0"/>
              <a:t>rhyming</a:t>
            </a:r>
            <a:r>
              <a:rPr lang="tr-TR" sz="2800" dirty="0" smtClean="0"/>
              <a:t> </a:t>
            </a:r>
            <a:r>
              <a:rPr lang="tr-TR" sz="2800" dirty="0" err="1"/>
              <a:t>word</a:t>
            </a:r>
            <a:r>
              <a:rPr lang="tr-TR" sz="2800" dirty="0"/>
              <a:t>. Ready? </a:t>
            </a:r>
            <a:r>
              <a:rPr lang="tr-TR" sz="2800" i="1" dirty="0"/>
              <a:t>I </a:t>
            </a:r>
            <a:r>
              <a:rPr lang="tr-TR" sz="2800" i="1" dirty="0" err="1"/>
              <a:t>have</a:t>
            </a:r>
            <a:r>
              <a:rPr lang="tr-TR" sz="2800" i="1" dirty="0"/>
              <a:t> a </a:t>
            </a:r>
            <a:r>
              <a:rPr lang="tr-TR" sz="2800" i="1" dirty="0" err="1"/>
              <a:t>cat</a:t>
            </a:r>
            <a:r>
              <a:rPr lang="tr-TR" sz="2800" i="1" dirty="0"/>
              <a:t> </a:t>
            </a:r>
            <a:r>
              <a:rPr lang="tr-TR" sz="2800" i="1" dirty="0" err="1"/>
              <a:t>who’s</a:t>
            </a:r>
            <a:r>
              <a:rPr lang="tr-TR" sz="2800" i="1" dirty="0"/>
              <a:t> </a:t>
            </a:r>
            <a:r>
              <a:rPr lang="tr-TR" sz="2800" i="1" dirty="0" err="1"/>
              <a:t>very</a:t>
            </a:r>
            <a:r>
              <a:rPr lang="tr-TR" sz="2800" i="1" dirty="0"/>
              <a:t> _____. </a:t>
            </a:r>
            <a:r>
              <a:rPr lang="tr-TR" sz="2800" dirty="0" err="1"/>
              <a:t>Tell</a:t>
            </a:r>
            <a:r>
              <a:rPr lang="tr-TR" sz="2800" dirty="0"/>
              <a:t> me </a:t>
            </a:r>
            <a:r>
              <a:rPr lang="tr-TR" sz="2800" dirty="0" err="1"/>
              <a:t>the</a:t>
            </a:r>
            <a:r>
              <a:rPr lang="tr-TR" sz="2800" dirty="0"/>
              <a:t> </a:t>
            </a:r>
            <a:r>
              <a:rPr lang="tr-TR" sz="2800" dirty="0" err="1"/>
              <a:t>missing</a:t>
            </a:r>
            <a:r>
              <a:rPr lang="tr-TR" sz="2800" dirty="0"/>
              <a:t> </a:t>
            </a:r>
            <a:r>
              <a:rPr lang="tr-TR" sz="2800" dirty="0" err="1"/>
              <a:t>word</a:t>
            </a:r>
            <a:r>
              <a:rPr lang="tr-TR" sz="2800" dirty="0"/>
              <a:t>.</a:t>
            </a:r>
          </a:p>
          <a:p>
            <a:pPr marL="0" indent="0">
              <a:buNone/>
            </a:pPr>
            <a:r>
              <a:rPr lang="tr-TR" sz="2800" b="1" dirty="0"/>
              <a:t>C: </a:t>
            </a:r>
            <a:r>
              <a:rPr lang="tr-TR" sz="2800" i="1" dirty="0" err="1"/>
              <a:t>Fat</a:t>
            </a:r>
            <a:r>
              <a:rPr lang="tr-TR" sz="2800" i="1" dirty="0"/>
              <a:t>.</a:t>
            </a:r>
          </a:p>
          <a:p>
            <a:pPr marL="0" indent="0">
              <a:buNone/>
            </a:pPr>
            <a:r>
              <a:rPr lang="tr-TR" sz="2800" b="1" dirty="0"/>
              <a:t>T: </a:t>
            </a:r>
            <a:r>
              <a:rPr lang="tr-TR" sz="2800" dirty="0" err="1"/>
              <a:t>Good</a:t>
            </a:r>
            <a:r>
              <a:rPr lang="tr-TR" sz="2800" dirty="0"/>
              <a:t>!</a:t>
            </a:r>
            <a:endParaRPr lang="en-US" sz="2800" dirty="0"/>
          </a:p>
        </p:txBody>
      </p:sp>
    </p:spTree>
    <p:extLst>
      <p:ext uri="{BB962C8B-B14F-4D97-AF65-F5344CB8AC3E}">
        <p14:creationId xmlns:p14="http://schemas.microsoft.com/office/powerpoint/2010/main" val="910437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8655</TotalTime>
  <Words>3141</Words>
  <Application>Microsoft Macintosh PowerPoint</Application>
  <PresentationFormat>On-screen Show (4:3)</PresentationFormat>
  <Paragraphs>225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The 60-minute Daily Reading Lesson: Instruction for Phonological Awareness: Rhyming, Word Segmentation and Syllable blending/segmenting   </vt:lpstr>
      <vt:lpstr>What should the reading block look like?</vt:lpstr>
      <vt:lpstr>Effective PA Instruction</vt:lpstr>
      <vt:lpstr>Phonological Awareness Instruction</vt:lpstr>
      <vt:lpstr>Continuum of Phonological Awareness Skills</vt:lpstr>
      <vt:lpstr>Rhyming</vt:lpstr>
      <vt:lpstr>Rhyming</vt:lpstr>
      <vt:lpstr>Rhyming</vt:lpstr>
      <vt:lpstr>Rhyming</vt:lpstr>
      <vt:lpstr>Rhyming</vt:lpstr>
      <vt:lpstr>Rhyming – Which One Does Not Belong?</vt:lpstr>
      <vt:lpstr>Rhyming – Matching Pictures</vt:lpstr>
      <vt:lpstr>Rhyming – Mystery Objects </vt:lpstr>
      <vt:lpstr>Continuum of Phonological Awareness Skills</vt:lpstr>
      <vt:lpstr>Segmenting Sentences</vt:lpstr>
      <vt:lpstr>Continuum of Phonological Awareness Skills</vt:lpstr>
      <vt:lpstr>Blending and Segmenting Syllables</vt:lpstr>
      <vt:lpstr>Blending/Segmenting Syllables</vt:lpstr>
      <vt:lpstr>A Continuum of Phonological Awareness Skills</vt:lpstr>
      <vt:lpstr>Template for Onset-Rime Blending</vt:lpstr>
      <vt:lpstr>Module 2, Activity 3</vt:lpstr>
    </vt:vector>
  </TitlesOfParts>
  <Company>Deni Basaraba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90 Minute Reading Block</dc:title>
  <dc:creator>Deni Basaraba</dc:creator>
  <cp:lastModifiedBy>Elizabeth</cp:lastModifiedBy>
  <cp:revision>167</cp:revision>
  <cp:lastPrinted>2009-02-05T23:09:32Z</cp:lastPrinted>
  <dcterms:created xsi:type="dcterms:W3CDTF">2008-10-13T16:24:20Z</dcterms:created>
  <dcterms:modified xsi:type="dcterms:W3CDTF">2015-02-02T22:23:56Z</dcterms:modified>
</cp:coreProperties>
</file>