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handoutMasterIdLst>
    <p:handoutMasterId r:id="rId15"/>
  </p:handoutMasterIdLst>
  <p:sldIdLst>
    <p:sldId id="256" r:id="rId2"/>
    <p:sldId id="750" r:id="rId3"/>
    <p:sldId id="734" r:id="rId4"/>
    <p:sldId id="752" r:id="rId5"/>
    <p:sldId id="735" r:id="rId6"/>
    <p:sldId id="753" r:id="rId7"/>
    <p:sldId id="736" r:id="rId8"/>
    <p:sldId id="740" r:id="rId9"/>
    <p:sldId id="739" r:id="rId10"/>
    <p:sldId id="754" r:id="rId11"/>
    <p:sldId id="738" r:id="rId12"/>
    <p:sldId id="755" r:id="rId13"/>
  </p:sldIdLst>
  <p:sldSz cx="9144000" cy="6858000" type="screen4x3"/>
  <p:notesSz cx="90805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BCF"/>
    <a:srgbClr val="33CC33"/>
    <a:srgbClr val="0066FF"/>
    <a:srgbClr val="F2F6A8"/>
    <a:srgbClr val="C0C0C0"/>
    <a:srgbClr val="FF0000"/>
    <a:srgbClr val="EB67E2"/>
    <a:srgbClr val="FCFC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5" autoAdjust="0"/>
    <p:restoredTop sz="68566" autoAdjust="0"/>
  </p:normalViewPr>
  <p:slideViewPr>
    <p:cSldViewPr>
      <p:cViewPr>
        <p:scale>
          <a:sx n="50" d="100"/>
          <a:sy n="50" d="100"/>
        </p:scale>
        <p:origin x="-1472" y="-96"/>
      </p:cViewPr>
      <p:guideLst>
        <p:guide orient="horz" pos="2160"/>
        <p:guide pos="2880"/>
      </p:guideLst>
    </p:cSldViewPr>
  </p:slideViewPr>
  <p:outlineViewPr>
    <p:cViewPr>
      <p:scale>
        <a:sx n="33" d="100"/>
        <a:sy n="33" d="100"/>
      </p:scale>
      <p:origin x="0" y="1777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1392" y="-104"/>
      </p:cViewPr>
      <p:guideLst>
        <p:guide orient="horz" pos="2160"/>
        <p:guide pos="28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03" name="Rectangle 3"/>
          <p:cNvSpPr>
            <a:spLocks noGrp="1" noChangeArrowheads="1"/>
          </p:cNvSpPr>
          <p:nvPr>
            <p:ph type="dt" sz="quarter"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04" name="Rectangle 4"/>
          <p:cNvSpPr>
            <a:spLocks noGrp="1" noChangeArrowheads="1"/>
          </p:cNvSpPr>
          <p:nvPr>
            <p:ph type="ftr" sz="quarter" idx="2"/>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05" name="Rectangle 5"/>
          <p:cNvSpPr>
            <a:spLocks noGrp="1" noChangeArrowheads="1"/>
          </p:cNvSpPr>
          <p:nvPr>
            <p:ph type="sldNum" sz="quarter" idx="3"/>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DAE25F8D-32BD-0B4E-8A49-872697EB9156}" type="slidenum">
              <a:rPr lang="en-US"/>
              <a:pPr/>
              <a:t>‹#›</a:t>
            </a:fld>
            <a:endParaRPr lang="en-US"/>
          </a:p>
        </p:txBody>
      </p:sp>
    </p:spTree>
    <p:extLst>
      <p:ext uri="{BB962C8B-B14F-4D97-AF65-F5344CB8AC3E}">
        <p14:creationId xmlns:p14="http://schemas.microsoft.com/office/powerpoint/2010/main" val="3946471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Rot="1" noChangeAspect="1" noChangeArrowheads="1" noTextEdit="1"/>
          </p:cNvSpPr>
          <p:nvPr>
            <p:ph type="sldImg" idx="2"/>
          </p:nvPr>
        </p:nvSpPr>
        <p:spPr bwMode="auto">
          <a:xfrm>
            <a:off x="282575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8050" y="3257550"/>
            <a:ext cx="7264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5" name="Rectangle 7"/>
          <p:cNvSpPr>
            <a:spLocks noGrp="1" noChangeArrowheads="1"/>
          </p:cNvSpPr>
          <p:nvPr>
            <p:ph type="sldNum" sz="quarter" idx="5"/>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7F9A351-0A7A-BC4F-B299-47D55685FB74}" type="slidenum">
              <a:rPr lang="en-US"/>
              <a:pPr/>
              <a:t>‹#›</a:t>
            </a:fld>
            <a:endParaRPr lang="en-US"/>
          </a:p>
        </p:txBody>
      </p:sp>
    </p:spTree>
    <p:extLst>
      <p:ext uri="{BB962C8B-B14F-4D97-AF65-F5344CB8AC3E}">
        <p14:creationId xmlns:p14="http://schemas.microsoft.com/office/powerpoint/2010/main" val="6553038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is a follow-up to presentation on understanding phonological awareness and presents information on ideas for teaching phonological awareness skills – </a:t>
            </a:r>
            <a:r>
              <a:rPr lang="en-US" baseline="0" dirty="0" smtClean="0"/>
              <a:t>focusing this time on individual phoneme blending and segmenting.  </a:t>
            </a:r>
            <a:endParaRPr lang="en-US" baseline="0" dirty="0" smtClean="0"/>
          </a:p>
          <a:p>
            <a:endParaRPr lang="en-US" baseline="0" dirty="0" smtClean="0"/>
          </a:p>
          <a:p>
            <a:r>
              <a:rPr lang="en-US" baseline="0" dirty="0" smtClean="0"/>
              <a:t>Remember that you can go at your own pace, or you can view the overview with a group of other teachers to talk about what is presented.  Simply click the “Next” button to move on to the next slide.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Phoneme</a:t>
            </a:r>
            <a:r>
              <a:rPr lang="en-US" baseline="0" dirty="0" smtClean="0"/>
              <a:t> B</a:t>
            </a:r>
            <a:r>
              <a:rPr lang="en-US" dirty="0" smtClean="0"/>
              <a:t>lending Instructional routine in action.  Stop the presentation and watch the video demonstrating phoneme blending.  Once you have completed this activity, please practice this teaching routine.  Take out Module 2, Activity 4 and complete the activity as written.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10</a:t>
            </a:fld>
            <a:endParaRPr lang="en-US"/>
          </a:p>
        </p:txBody>
      </p:sp>
    </p:spTree>
    <p:extLst>
      <p:ext uri="{BB962C8B-B14F-4D97-AF65-F5344CB8AC3E}">
        <p14:creationId xmlns:p14="http://schemas.microsoft.com/office/powerpoint/2010/main" val="419173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we have provided examples of teaching strategies for a number of phonological awareness skills ranging from rhyming</a:t>
            </a:r>
            <a:r>
              <a:rPr lang="en-US" baseline="0" dirty="0" smtClean="0"/>
              <a:t> to phoneme segmentation.  These were just a sample of strategies, but ones that can be used over and over again in classrooms with a variety of different words.  The key for using all of these activities is that you must practice prepare for them.  Have the activities as well as the word lists ready to go.  Otherwise, you will not be able to use a perky, fast pace to keep your students interested and enthusiastic.  </a:t>
            </a:r>
          </a:p>
          <a:p>
            <a:endParaRPr lang="en-US" baseline="0" dirty="0" smtClean="0"/>
          </a:p>
          <a:p>
            <a:r>
              <a:rPr lang="en-US" baseline="0" dirty="0" smtClean="0"/>
              <a:t>For many more exciting and fun activities to teach phonological awareness skills, three website are listed on your screen.  Each has a large number of activities for developing different phonological awareness skills at different grade levels.  Please take some time to look these over and select a few to use in your classroom in addition to the strategies already presented.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11</a:t>
            </a:fld>
            <a:endParaRPr lang="en-US"/>
          </a:p>
        </p:txBody>
      </p:sp>
    </p:spTree>
    <p:extLst>
      <p:ext uri="{BB962C8B-B14F-4D97-AF65-F5344CB8AC3E}">
        <p14:creationId xmlns:p14="http://schemas.microsoft.com/office/powerpoint/2010/main" val="161737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If you have completed all of the activities in the module, you are ready to move onto Module 3 which focuses on phonics skills.</a:t>
            </a:r>
            <a:r>
              <a:rPr lang="en-US" baseline="0" dirty="0" smtClean="0"/>
              <a:t>  In order to prepare for this module, please take out Module 3, Activity 6 and complete the activity as shown on the document.  This activity involves reading the phonics section of “Put Reading First.”  When you have finished this activity, please move on to </a:t>
            </a:r>
            <a:r>
              <a:rPr lang="en-US" baseline="0" smtClean="0"/>
              <a:t>Module 3.  </a:t>
            </a:r>
            <a:endParaRPr lang="en-US" dirty="0" smtClean="0"/>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12</a:t>
            </a:fld>
            <a:endParaRPr lang="en-US"/>
          </a:p>
        </p:txBody>
      </p:sp>
    </p:spTree>
    <p:extLst>
      <p:ext uri="{BB962C8B-B14F-4D97-AF65-F5344CB8AC3E}">
        <p14:creationId xmlns:p14="http://schemas.microsoft.com/office/powerpoint/2010/main" val="46329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baseline="0" dirty="0" smtClean="0">
                <a:latin typeface="Calibri" charset="0"/>
              </a:rPr>
              <a:t>Phoneme blending and particularly phoneme segmentation have been identified as key skills in the realm of phonological awareness and most directly connected to early reading and spelling skills.  These skills  can be taught and practiced in many ways. Let’s </a:t>
            </a:r>
            <a:r>
              <a:rPr lang="en-US" b="0" baseline="0" dirty="0" smtClean="0">
                <a:latin typeface="Calibri" charset="0"/>
              </a:rPr>
              <a:t>take a look at several of them.  </a:t>
            </a:r>
            <a:endParaRPr lang="en-US" b="0" dirty="0">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019FA7-1051-E842-8693-C3D0F14786BA}" type="slidenum">
              <a:rPr lang="en-US" sz="1200">
                <a:latin typeface="Calibri" charset="0"/>
                <a:cs typeface="ＭＳ Ｐゴシック" charset="0"/>
              </a:rPr>
              <a:pPr eaLnBrk="1" hangingPunct="1"/>
              <a:t>2</a:t>
            </a:fld>
            <a:endParaRPr lang="en-US" sz="1200">
              <a:latin typeface="Calibri"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xfrm>
            <a:off x="504472" y="3257550"/>
            <a:ext cx="8172450" cy="337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dirty="0" smtClean="0">
                <a:latin typeface="Calibri" charset="0"/>
              </a:rPr>
              <a:t>First</a:t>
            </a:r>
            <a:r>
              <a:rPr lang="en-US" sz="1100" baseline="0" dirty="0" smtClean="0">
                <a:latin typeface="Calibri" charset="0"/>
              </a:rPr>
              <a:t> we’ll talk about </a:t>
            </a:r>
            <a:r>
              <a:rPr lang="en-US" sz="1100" dirty="0" smtClean="0">
                <a:latin typeface="Calibri" charset="0"/>
              </a:rPr>
              <a:t>an informal </a:t>
            </a:r>
            <a:r>
              <a:rPr lang="en-US" sz="1100" dirty="0">
                <a:latin typeface="Calibri" charset="0"/>
              </a:rPr>
              <a:t>instructional routine for </a:t>
            </a:r>
            <a:r>
              <a:rPr lang="en-US" sz="1100" dirty="0" smtClean="0">
                <a:latin typeface="Calibri" charset="0"/>
              </a:rPr>
              <a:t>oral blending. </a:t>
            </a:r>
            <a:r>
              <a:rPr lang="en-US" sz="1100" dirty="0">
                <a:latin typeface="Calibri" charset="0"/>
              </a:rPr>
              <a:t>The key points of the routine are: Explain, Model, Respond, and Assess. Remember, the activities presented should be presented in such a way that </a:t>
            </a:r>
            <a:r>
              <a:rPr lang="en-US" sz="1100" dirty="0" smtClean="0">
                <a:latin typeface="Calibri" charset="0"/>
              </a:rPr>
              <a:t>students </a:t>
            </a:r>
            <a:r>
              <a:rPr lang="en-US" sz="1100" dirty="0">
                <a:latin typeface="Calibri" charset="0"/>
              </a:rPr>
              <a:t>feel it is a game. The activities should be quickly paced and fun. </a:t>
            </a:r>
            <a:endParaRPr lang="en-US" sz="1100" u="sng" dirty="0">
              <a:latin typeface="Calibri" charset="0"/>
            </a:endParaRPr>
          </a:p>
          <a:p>
            <a:pPr eaLnBrk="1" hangingPunct="1">
              <a:lnSpc>
                <a:spcPct val="90000"/>
              </a:lnSpc>
              <a:spcBef>
                <a:spcPct val="0"/>
              </a:spcBef>
            </a:pPr>
            <a:endParaRPr lang="en-US" sz="1100" dirty="0">
              <a:latin typeface="Calibri" charset="0"/>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sz="1100" dirty="0" smtClean="0">
                <a:latin typeface="Calibri" charset="0"/>
              </a:rPr>
              <a:t>The </a:t>
            </a:r>
            <a:r>
              <a:rPr lang="en-US" sz="1100" dirty="0">
                <a:latin typeface="Calibri" charset="0"/>
              </a:rPr>
              <a:t>first step is to introduce the task by </a:t>
            </a:r>
            <a:r>
              <a:rPr lang="en-US" sz="1100" b="1" dirty="0">
                <a:latin typeface="Calibri" charset="0"/>
              </a:rPr>
              <a:t>explaining</a:t>
            </a:r>
            <a:r>
              <a:rPr lang="en-US" sz="1100" dirty="0">
                <a:latin typeface="Calibri" charset="0"/>
              </a:rPr>
              <a:t> what to do and providing a model</a:t>
            </a:r>
            <a:r>
              <a:rPr lang="en-US" sz="1100" dirty="0" smtClean="0">
                <a:latin typeface="Calibri" charset="0"/>
              </a:rPr>
              <a:t>.  So, here the script reads:  “</a:t>
            </a:r>
            <a:r>
              <a:rPr lang="en-US" altLang="ja-JP" sz="1100" dirty="0" smtClean="0">
                <a:latin typeface="Calibri" charset="0"/>
              </a:rPr>
              <a:t>We are going to play a word game. I</a:t>
            </a:r>
            <a:r>
              <a:rPr lang="ja-JP" altLang="en-US" sz="1100" dirty="0" smtClean="0">
                <a:latin typeface="Calibri" charset="0"/>
              </a:rPr>
              <a:t>‘</a:t>
            </a:r>
            <a:r>
              <a:rPr lang="en-US" altLang="ja-JP" sz="1100" dirty="0" err="1" smtClean="0">
                <a:latin typeface="Calibri" charset="0"/>
              </a:rPr>
              <a:t>ll</a:t>
            </a:r>
            <a:r>
              <a:rPr lang="en-US" altLang="ja-JP" sz="1100" dirty="0" smtClean="0">
                <a:latin typeface="Calibri" charset="0"/>
              </a:rPr>
              <a:t> say a word slowly, then you say the word fast.”  </a:t>
            </a:r>
          </a:p>
          <a:p>
            <a:pPr marL="0" marR="0" indent="0" algn="l" defTabSz="914400" rtl="0" eaLnBrk="1" fontAlgn="base" latinLnBrk="0" hangingPunct="1">
              <a:lnSpc>
                <a:spcPct val="90000"/>
              </a:lnSpc>
              <a:spcBef>
                <a:spcPct val="0"/>
              </a:spcBef>
              <a:spcAft>
                <a:spcPct val="0"/>
              </a:spcAft>
              <a:buClrTx/>
              <a:buSzTx/>
              <a:buFontTx/>
              <a:buNone/>
              <a:tabLst/>
              <a:defRPr/>
            </a:pPr>
            <a:endParaRPr lang="en-US" altLang="ja-JP" sz="1100" dirty="0" smtClean="0">
              <a:latin typeface="Calibri" charset="0"/>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altLang="ja-JP" sz="1100" dirty="0" smtClean="0">
                <a:latin typeface="Calibri" charset="0"/>
              </a:rPr>
              <a:t>Then the</a:t>
            </a:r>
            <a:r>
              <a:rPr lang="en-US" altLang="ja-JP" sz="1100" baseline="0" dirty="0" smtClean="0">
                <a:latin typeface="Calibri" charset="0"/>
              </a:rPr>
              <a:t> teacher</a:t>
            </a:r>
            <a:r>
              <a:rPr lang="en-US" altLang="ja-JP" sz="1100" dirty="0" smtClean="0">
                <a:latin typeface="Calibri" charset="0"/>
              </a:rPr>
              <a:t> provides </a:t>
            </a:r>
            <a:r>
              <a:rPr lang="en-US" altLang="ja-JP" sz="1100" b="1" dirty="0" smtClean="0">
                <a:latin typeface="Calibri" charset="0"/>
              </a:rPr>
              <a:t>modeling.  </a:t>
            </a:r>
            <a:r>
              <a:rPr lang="en-US" altLang="ja-JP" sz="1100" dirty="0" smtClean="0">
                <a:latin typeface="Calibri" charset="0"/>
              </a:rPr>
              <a:t>“Listen… </a:t>
            </a:r>
            <a:r>
              <a:rPr lang="en-US" altLang="ja-JP" sz="1100" dirty="0" err="1" smtClean="0">
                <a:latin typeface="Calibri" charset="0"/>
              </a:rPr>
              <a:t>aaaaammmm</a:t>
            </a:r>
            <a:r>
              <a:rPr lang="en-US" altLang="ja-JP" sz="1100" dirty="0" smtClean="0">
                <a:latin typeface="Calibri" charset="0"/>
              </a:rPr>
              <a:t>. Now I  will say the word fast. (am).  (on) (run).  Now it</a:t>
            </a:r>
            <a:r>
              <a:rPr lang="ja-JP" altLang="en-US" sz="1100" dirty="0" smtClean="0">
                <a:latin typeface="Calibri" charset="0"/>
              </a:rPr>
              <a:t>’</a:t>
            </a:r>
            <a:r>
              <a:rPr lang="en-US" altLang="ja-JP" sz="1100" dirty="0" smtClean="0">
                <a:latin typeface="Calibri" charset="0"/>
              </a:rPr>
              <a:t>s your turn.  Listen carefully to the sounds I say, then </a:t>
            </a:r>
            <a:r>
              <a:rPr lang="en-US" altLang="ja-JP" sz="1100" i="1" dirty="0" smtClean="0">
                <a:latin typeface="Calibri" charset="0"/>
              </a:rPr>
              <a:t>you</a:t>
            </a:r>
            <a:r>
              <a:rPr lang="en-US" altLang="ja-JP" sz="1100" dirty="0" smtClean="0">
                <a:latin typeface="Calibri" charset="0"/>
              </a:rPr>
              <a:t> say the word fast. I will move my hand to signal for you to answer.</a:t>
            </a:r>
            <a:r>
              <a:rPr lang="ja-JP" altLang="en-US" sz="1100" dirty="0" smtClean="0">
                <a:latin typeface="Calibri" charset="0"/>
              </a:rPr>
              <a:t>”</a:t>
            </a:r>
            <a:r>
              <a:rPr lang="en-US" altLang="ja-JP" sz="1100" dirty="0" smtClean="0">
                <a:latin typeface="Calibri" charset="0"/>
              </a:rPr>
              <a:t>  Providing</a:t>
            </a:r>
            <a:r>
              <a:rPr lang="en-US" altLang="ja-JP" sz="1100" baseline="0" dirty="0" smtClean="0">
                <a:latin typeface="Calibri" charset="0"/>
              </a:rPr>
              <a:t> a number of examples may be necessary.  </a:t>
            </a:r>
            <a:endParaRPr lang="en-US" altLang="ja-JP" sz="1100" dirty="0" smtClean="0">
              <a:latin typeface="Calibri" charset="0"/>
            </a:endParaRPr>
          </a:p>
          <a:p>
            <a:pPr eaLnBrk="1" hangingPunct="1">
              <a:lnSpc>
                <a:spcPct val="90000"/>
              </a:lnSpc>
              <a:spcBef>
                <a:spcPct val="0"/>
              </a:spcBef>
            </a:pPr>
            <a:endParaRPr lang="en-US" sz="1100" b="1" dirty="0">
              <a:latin typeface="Calibri" charset="0"/>
            </a:endParaRPr>
          </a:p>
          <a:p>
            <a:pPr eaLnBrk="1" hangingPunct="1">
              <a:lnSpc>
                <a:spcPct val="90000"/>
              </a:lnSpc>
              <a:spcBef>
                <a:spcPct val="0"/>
              </a:spcBef>
            </a:pPr>
            <a:r>
              <a:rPr lang="en-US" sz="1100" dirty="0" smtClean="0">
                <a:latin typeface="Calibri" charset="0"/>
              </a:rPr>
              <a:t>Notice that the </a:t>
            </a:r>
            <a:r>
              <a:rPr lang="en-US" sz="1100" dirty="0">
                <a:latin typeface="Calibri" charset="0"/>
              </a:rPr>
              <a:t>sounds are stretched out at first using continuous sounds. After the children have had some practice with the oral blending routine using continuous sounds, then you can move to stop sounds like /b/ and /p/ which cannot be stretched. It is important to have a non-verbal signal to cue the children to respond in unison.</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b="1" dirty="0">
                <a:latin typeface="Calibri" charset="0"/>
              </a:rPr>
              <a:t>Reference</a:t>
            </a:r>
            <a:r>
              <a:rPr lang="en-US" sz="1100" dirty="0">
                <a:latin typeface="Calibri" charset="0"/>
              </a:rPr>
              <a:t>: Carnine, D. W. &amp; Silbert, J. (2005). </a:t>
            </a:r>
            <a:r>
              <a:rPr lang="en-US" sz="1100" i="1" dirty="0">
                <a:latin typeface="Calibri" charset="0"/>
              </a:rPr>
              <a:t>Teaching struggling and at risk readers: a direct instruction approach. </a:t>
            </a:r>
            <a:r>
              <a:rPr lang="en-US" sz="1100" dirty="0">
                <a:latin typeface="Calibri" charset="0"/>
              </a:rPr>
              <a:t>New York: Prentice Hall.</a:t>
            </a:r>
            <a:endParaRPr lang="en-US" sz="1100" i="1"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9E1C-E51F-D14C-B02A-5B91C448C6DD}"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xfrm>
            <a:off x="504472" y="3257550"/>
            <a:ext cx="8172450" cy="337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sz="1100" b="0" dirty="0" smtClean="0">
                <a:latin typeface="Calibri" charset="0"/>
              </a:rPr>
              <a:t>We now move to having children practice the skill.  The cue will be saying the slowly and asking “What word?”  For example, on the slide you see the cue:</a:t>
            </a:r>
            <a:r>
              <a:rPr lang="en-US" sz="1100" b="0" baseline="0" dirty="0" smtClean="0">
                <a:latin typeface="Calibri" charset="0"/>
              </a:rPr>
              <a:t>  “</a:t>
            </a:r>
            <a:r>
              <a:rPr lang="en-US" sz="1100" b="0" baseline="0" dirty="0" err="1" smtClean="0">
                <a:latin typeface="Calibri" charset="0"/>
              </a:rPr>
              <a:t>iiiiffff</a:t>
            </a:r>
            <a:r>
              <a:rPr lang="en-US" sz="1100" b="0" baseline="0" dirty="0" smtClean="0">
                <a:latin typeface="Calibri" charset="0"/>
              </a:rPr>
              <a:t>.  What word?” The teacher should </a:t>
            </a:r>
            <a:r>
              <a:rPr lang="en-US" altLang="ja-JP" sz="1100" dirty="0" smtClean="0"/>
              <a:t>pause for a split second to give time for children to think and</a:t>
            </a:r>
            <a:r>
              <a:rPr lang="en-US" sz="1100" b="0" baseline="0" dirty="0" smtClean="0">
                <a:latin typeface="Calibri" charset="0"/>
              </a:rPr>
              <a:t> </a:t>
            </a:r>
            <a:r>
              <a:rPr lang="en-US" sz="1100" b="0" baseline="0" dirty="0" smtClean="0">
                <a:latin typeface="Arial" charset="0"/>
              </a:rPr>
              <a:t>p</a:t>
            </a:r>
            <a:r>
              <a:rPr lang="en-US" altLang="ja-JP" sz="1100" dirty="0" smtClean="0"/>
              <a:t>rovide a signal</a:t>
            </a:r>
            <a:r>
              <a:rPr lang="en-US" altLang="ja-JP" sz="1100" baseline="0" dirty="0" smtClean="0"/>
              <a:t> for the students to</a:t>
            </a:r>
            <a:r>
              <a:rPr lang="en-US" altLang="ja-JP" sz="1100" dirty="0" smtClean="0"/>
              <a:t> respond.)</a:t>
            </a:r>
          </a:p>
          <a:p>
            <a:pPr eaLnBrk="1" hangingPunct="1">
              <a:lnSpc>
                <a:spcPct val="90000"/>
              </a:lnSpc>
              <a:spcBef>
                <a:spcPct val="0"/>
              </a:spcBef>
            </a:pPr>
            <a:endParaRPr lang="en-US" sz="1100" b="0" dirty="0">
              <a:latin typeface="Calibri" charset="0"/>
            </a:endParaRPr>
          </a:p>
          <a:p>
            <a:pPr eaLnBrk="1" hangingPunct="1">
              <a:lnSpc>
                <a:spcPct val="90000"/>
              </a:lnSpc>
              <a:spcBef>
                <a:spcPct val="0"/>
              </a:spcBef>
            </a:pPr>
            <a:r>
              <a:rPr lang="en-US" sz="1100" dirty="0">
                <a:latin typeface="Calibri" charset="0"/>
              </a:rPr>
              <a:t>New words are </a:t>
            </a:r>
            <a:r>
              <a:rPr lang="en-US" sz="1100" dirty="0" smtClean="0">
                <a:latin typeface="Calibri" charset="0"/>
              </a:rPr>
              <a:t>introduced </a:t>
            </a:r>
            <a:r>
              <a:rPr lang="en-US" sz="1100" dirty="0">
                <a:latin typeface="Calibri" charset="0"/>
              </a:rPr>
              <a:t>following the same instructional routine. It is important to minimize teacher talk in any direct instruction lesson once children understand the task. </a:t>
            </a:r>
            <a:endParaRPr lang="en-US" sz="1100" u="sng" dirty="0">
              <a:latin typeface="Calibri" charset="0"/>
            </a:endParaRPr>
          </a:p>
          <a:p>
            <a:pPr eaLnBrk="1" hangingPunct="1">
              <a:lnSpc>
                <a:spcPct val="90000"/>
              </a:lnSpc>
              <a:spcBef>
                <a:spcPct val="0"/>
              </a:spcBef>
            </a:pPr>
            <a:endParaRPr lang="en-US" sz="1100" b="1" dirty="0">
              <a:latin typeface="Calibri" charset="0"/>
            </a:endParaRPr>
          </a:p>
          <a:p>
            <a:pPr eaLnBrk="1" hangingPunct="1">
              <a:lnSpc>
                <a:spcPct val="90000"/>
              </a:lnSpc>
              <a:spcBef>
                <a:spcPct val="0"/>
              </a:spcBef>
            </a:pPr>
            <a:r>
              <a:rPr lang="en-US" sz="1100" dirty="0" smtClean="0">
                <a:latin typeface="Calibri" charset="0"/>
              </a:rPr>
              <a:t>The </a:t>
            </a:r>
            <a:r>
              <a:rPr lang="en-US" sz="1100" dirty="0">
                <a:latin typeface="Calibri" charset="0"/>
              </a:rPr>
              <a:t>last </a:t>
            </a:r>
            <a:r>
              <a:rPr lang="en-US" sz="1100" dirty="0" smtClean="0">
                <a:latin typeface="Calibri" charset="0"/>
              </a:rPr>
              <a:t>step assures </a:t>
            </a:r>
            <a:r>
              <a:rPr lang="en-US" sz="1100" dirty="0">
                <a:latin typeface="Calibri" charset="0"/>
              </a:rPr>
              <a:t>that children are successfully accomplishing the task. The </a:t>
            </a:r>
            <a:r>
              <a:rPr lang="en-US" sz="1100" b="1" dirty="0" smtClean="0">
                <a:latin typeface="Calibri" charset="0"/>
              </a:rPr>
              <a:t>assess</a:t>
            </a:r>
            <a:r>
              <a:rPr lang="en-US" sz="1100" dirty="0" smtClean="0">
                <a:latin typeface="Calibri" charset="0"/>
              </a:rPr>
              <a:t> calls for the </a:t>
            </a:r>
            <a:r>
              <a:rPr lang="en-US" sz="1100" dirty="0">
                <a:latin typeface="Calibri" charset="0"/>
              </a:rPr>
              <a:t>teacher to do some informal assessment of individual </a:t>
            </a:r>
            <a:r>
              <a:rPr lang="en-US" sz="1100" dirty="0" smtClean="0">
                <a:latin typeface="Calibri" charset="0"/>
              </a:rPr>
              <a:t>students</a:t>
            </a:r>
            <a:r>
              <a:rPr lang="en-US" sz="1100" baseline="0" dirty="0" smtClean="0">
                <a:latin typeface="Calibri" charset="0"/>
              </a:rPr>
              <a:t> by giving individual turns to selected students.  </a:t>
            </a:r>
          </a:p>
          <a:p>
            <a:pPr eaLnBrk="1" hangingPunct="1">
              <a:lnSpc>
                <a:spcPct val="90000"/>
              </a:lnSpc>
              <a:spcBef>
                <a:spcPct val="0"/>
              </a:spcBef>
            </a:pPr>
            <a:endParaRPr lang="en-US" sz="1100" baseline="0" dirty="0" smtClean="0">
              <a:latin typeface="Calibri" charset="0"/>
            </a:endParaRPr>
          </a:p>
          <a:p>
            <a:pPr eaLnBrk="1" hangingPunct="1">
              <a:lnSpc>
                <a:spcPct val="90000"/>
              </a:lnSpc>
              <a:spcBef>
                <a:spcPct val="0"/>
              </a:spcBef>
            </a:pPr>
            <a:r>
              <a:rPr lang="en-US" sz="1100" baseline="0" dirty="0" smtClean="0">
                <a:latin typeface="Calibri" charset="0"/>
              </a:rPr>
              <a:t>In summary, you can print off or copy this routine to work on phoneme blending in your classroom.  Just follow the steps of Explain, Model, Respond, and Assess.  </a:t>
            </a:r>
            <a:endParaRPr lang="en-US" sz="1100" dirty="0">
              <a:latin typeface="Calibri" charset="0"/>
            </a:endParaRP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b="1" dirty="0">
                <a:latin typeface="Calibri" charset="0"/>
              </a:rPr>
              <a:t>Reference</a:t>
            </a:r>
            <a:r>
              <a:rPr lang="en-US" sz="1100" dirty="0">
                <a:latin typeface="Calibri" charset="0"/>
              </a:rPr>
              <a:t>: Carnine, D. W. &amp; Silbert, J. (2005). </a:t>
            </a:r>
            <a:r>
              <a:rPr lang="en-US" sz="1100" i="1" dirty="0">
                <a:latin typeface="Calibri" charset="0"/>
              </a:rPr>
              <a:t>Teaching struggling and at risk readers: a direct instruction approach. </a:t>
            </a:r>
            <a:r>
              <a:rPr lang="en-US" sz="1100" dirty="0">
                <a:latin typeface="Calibri" charset="0"/>
              </a:rPr>
              <a:t>New York: Prentice Hall.</a:t>
            </a:r>
            <a:endParaRPr lang="en-US" sz="1100" i="1"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9E1C-E51F-D14C-B02A-5B91C448C6DD}"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routine that can be used to practice blending can be found on the teaching template for Card 5 – Phoneme Segmentation Instruction.  If available, take out this card now and follow along as we go over each of the</a:t>
            </a:r>
            <a:r>
              <a:rPr lang="en-US" baseline="0" dirty="0" smtClean="0"/>
              <a:t> steps in this routine.  </a:t>
            </a:r>
          </a:p>
          <a:p>
            <a:endParaRPr lang="en-US" baseline="0" dirty="0" smtClean="0"/>
          </a:p>
          <a:p>
            <a:r>
              <a:rPr lang="en-US" baseline="0" dirty="0" smtClean="0"/>
              <a:t>In order to complete this activity, you will need to prepare chain of unifix cubes for 2- 3- </a:t>
            </a:r>
            <a:r>
              <a:rPr lang="en-US" baseline="0" dirty="0" smtClean="0"/>
              <a:t>and 4-phoneme </a:t>
            </a:r>
            <a:r>
              <a:rPr lang="en-US" baseline="0" dirty="0" smtClean="0"/>
              <a:t>words along with a list of words for segmenting.  Unifix cubes are simply cubes that attach together and are sometimes used for math instruction.  If you do not have unifix cubes, simply cut out small squares of different color construction paper and tape them together on the back.  To get you started, you will find a list of 2-, 3- and 4- phoneme words in the Handout entitled </a:t>
            </a:r>
            <a:r>
              <a:rPr lang="en-US" baseline="0" dirty="0" smtClean="0"/>
              <a:t>“HO 1 – Phoneme Blending” </a:t>
            </a:r>
            <a:r>
              <a:rPr lang="en-US" baseline="0" dirty="0" smtClean="0"/>
              <a:t>on the module home page.  </a:t>
            </a:r>
          </a:p>
          <a:p>
            <a:endParaRPr lang="en-US" baseline="0" dirty="0" smtClean="0"/>
          </a:p>
          <a:p>
            <a:r>
              <a:rPr lang="en-US" baseline="0" dirty="0" smtClean="0"/>
              <a:t>Basically, the routine is as follows:  The teacher will tap one cube as he or she says each sound from left to right from the student perspective.  In other words, since the teacher will be facing the students you want to ensure your movement is from left to right as the students are seeing you tap the cubes.  There should be about one second between each sound.  After you have said the last sound, ask “Word?”  As the students respond, slide your finger above the blocks from left to right, again from the student perspective.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First, the teacher explains the task as follows:  </a:t>
            </a:r>
            <a:r>
              <a:rPr lang="en-US" sz="1200" b="1" i="1" kern="1200" dirty="0" smtClean="0">
                <a:solidFill>
                  <a:schemeClr val="tx1"/>
                </a:solidFill>
                <a:effectLst/>
                <a:latin typeface="Arial" charset="0"/>
                <a:ea typeface="ＭＳ Ｐゴシック" charset="0"/>
                <a:cs typeface="+mn-cs"/>
              </a:rPr>
              <a:t>You’re going to practice blending individual sounds to make</a:t>
            </a:r>
            <a:r>
              <a:rPr lang="en-US" sz="1200" b="0" i="0" kern="1200" baseline="0" dirty="0" smtClean="0">
                <a:solidFill>
                  <a:schemeClr val="tx1"/>
                </a:solidFill>
                <a:effectLst/>
                <a:latin typeface="Arial" charset="0"/>
                <a:ea typeface="ＭＳ Ｐゴシック" charset="0"/>
                <a:cs typeface="+mn-cs"/>
              </a:rPr>
              <a:t> </a:t>
            </a:r>
            <a:r>
              <a:rPr lang="en-US" sz="1200" b="1" i="1" kern="1200" dirty="0" smtClean="0">
                <a:solidFill>
                  <a:schemeClr val="tx1"/>
                </a:solidFill>
                <a:effectLst/>
                <a:latin typeface="Arial" charset="0"/>
                <a:ea typeface="ＭＳ Ｐゴシック" charset="0"/>
                <a:cs typeface="+mn-cs"/>
              </a:rPr>
              <a:t>words. I’ll tap a cube as I say each sound in the word, then when</a:t>
            </a:r>
            <a:r>
              <a:rPr lang="en-US" sz="1200" b="0" i="0" kern="1200" baseline="0" dirty="0" smtClean="0">
                <a:solidFill>
                  <a:schemeClr val="tx1"/>
                </a:solidFill>
                <a:effectLst/>
                <a:latin typeface="Arial" charset="0"/>
                <a:ea typeface="ＭＳ Ｐゴシック" charset="0"/>
                <a:cs typeface="+mn-cs"/>
              </a:rPr>
              <a:t> </a:t>
            </a:r>
            <a:r>
              <a:rPr lang="en-US" sz="1200" b="1" i="1" kern="1200" dirty="0" smtClean="0">
                <a:solidFill>
                  <a:schemeClr val="tx1"/>
                </a:solidFill>
                <a:effectLst/>
                <a:latin typeface="Arial" charset="0"/>
                <a:ea typeface="ＭＳ Ｐゴシック" charset="0"/>
                <a:cs typeface="+mn-cs"/>
              </a:rPr>
              <a:t>I slide my finger above the cubes you’ll say the whole word.</a:t>
            </a:r>
            <a:r>
              <a:rPr lang="en-US" dirty="0" smtClean="0">
                <a:effectLst/>
              </a:rPr>
              <a:t>   Next</a:t>
            </a:r>
            <a:r>
              <a:rPr lang="en-US" baseline="0" dirty="0" smtClean="0">
                <a:effectLst/>
              </a:rPr>
              <a:t> the teacher models the task by saying the following:  </a:t>
            </a:r>
            <a:r>
              <a:rPr lang="en-US" sz="1200" b="1" i="1" kern="1200" dirty="0" smtClean="0">
                <a:solidFill>
                  <a:schemeClr val="tx1"/>
                </a:solidFill>
                <a:effectLst/>
                <a:latin typeface="Arial" charset="0"/>
                <a:ea typeface="ＭＳ Ｐゴシック" charset="0"/>
                <a:cs typeface="+mn-cs"/>
              </a:rPr>
              <a:t>I’ll model for you how to blend the sounds I say into a word.  I’ll model  two words.  My turn.</a:t>
            </a:r>
            <a:r>
              <a:rPr lang="en-US" sz="1200" b="1" i="0" kern="1200" dirty="0" smtClean="0">
                <a:solidFill>
                  <a:schemeClr val="tx1"/>
                </a:solidFill>
                <a:effectLst/>
                <a:latin typeface="Arial" charset="0"/>
                <a:ea typeface="ＭＳ Ｐゴシック" charset="0"/>
                <a:cs typeface="+mn-cs"/>
              </a:rPr>
              <a:t>”  /s/ /i/ /t/  /sit/.  /r/ /u/</a:t>
            </a:r>
            <a:r>
              <a:rPr lang="en-US" sz="1200" b="1" i="0" kern="1200" baseline="0" dirty="0" smtClean="0">
                <a:solidFill>
                  <a:schemeClr val="tx1"/>
                </a:solidFill>
                <a:effectLst/>
                <a:latin typeface="Arial" charset="0"/>
                <a:ea typeface="ＭＳ Ｐゴシック" charset="0"/>
                <a:cs typeface="+mn-cs"/>
              </a:rPr>
              <a:t> /n/  /run/.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Then students practice the skill.  The teacher starts this process by stating, </a:t>
            </a:r>
            <a:r>
              <a:rPr lang="en-US" sz="1200" b="1" i="0" kern="1200" baseline="0" dirty="0" smtClean="0">
                <a:solidFill>
                  <a:schemeClr val="tx1"/>
                </a:solidFill>
                <a:effectLst/>
                <a:latin typeface="Arial" charset="0"/>
                <a:ea typeface="ＭＳ Ｐゴシック" charset="0"/>
                <a:cs typeface="+mn-cs"/>
              </a:rPr>
              <a:t>“</a:t>
            </a:r>
            <a:r>
              <a:rPr lang="en-US" sz="1200" b="1" i="0" kern="1200" baseline="0" dirty="0" err="1" smtClean="0">
                <a:solidFill>
                  <a:schemeClr val="tx1"/>
                </a:solidFill>
                <a:effectLst/>
                <a:latin typeface="Arial" charset="0"/>
                <a:ea typeface="ＭＳ Ｐゴシック" charset="0"/>
                <a:cs typeface="+mn-cs"/>
              </a:rPr>
              <a:t>Il’l</a:t>
            </a:r>
            <a:r>
              <a:rPr lang="en-US" sz="1200" b="1" i="0" kern="1200" baseline="0" dirty="0" smtClean="0">
                <a:solidFill>
                  <a:schemeClr val="tx1"/>
                </a:solidFill>
                <a:effectLst/>
                <a:latin typeface="Arial" charset="0"/>
                <a:ea typeface="ＭＳ Ｐゴシック" charset="0"/>
                <a:cs typeface="+mn-cs"/>
              </a:rPr>
              <a:t> say the sounds in word.  When I signal, you say the word,  Your turn.”  </a:t>
            </a:r>
            <a:r>
              <a:rPr lang="en-US" sz="1200" b="0" i="0" kern="1200" baseline="0" dirty="0" smtClean="0">
                <a:solidFill>
                  <a:schemeClr val="tx1"/>
                </a:solidFill>
                <a:effectLst/>
                <a:latin typeface="Arial" charset="0"/>
                <a:ea typeface="ＭＳ Ｐゴシック" charset="0"/>
                <a:cs typeface="+mn-cs"/>
              </a:rPr>
              <a:t>The teacher then begins the routine using approximately 10-12 words.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If the teacher hears a student make an error, the correction procedures is found on the card.  Essentially, the teacher models the word.  For example, if one of the students was incorrect on the word “hat,” the teacher “My turn.  /h//a//t/ hat.  Your turn.”  and the students re-practice the word.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It is a good idea to provide several individual turns at the end of the session just to check on individual mastery of the skill.  As noted, call on students in an unpredictable order and more frequently on students who have made errors during the session.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effectLst/>
              <a:latin typeface="Arial" charset="0"/>
              <a:ea typeface="ＭＳ Ｐゴシック" charset="0"/>
              <a:cs typeface="+mn-cs"/>
            </a:endParaRPr>
          </a:p>
          <a:p>
            <a:endParaRPr lang="en-US" baseline="0"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fld id="{F7F9A351-0A7A-BC4F-B299-47D55685FB74}" type="slidenum">
              <a:rPr lang="en-US" smtClean="0"/>
              <a:pPr/>
              <a:t>5</a:t>
            </a:fld>
            <a:endParaRPr lang="en-US"/>
          </a:p>
        </p:txBody>
      </p:sp>
    </p:spTree>
    <p:extLst>
      <p:ext uri="{BB962C8B-B14F-4D97-AF65-F5344CB8AC3E}">
        <p14:creationId xmlns:p14="http://schemas.microsoft.com/office/powerpoint/2010/main" val="176778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Phoneme</a:t>
            </a:r>
            <a:r>
              <a:rPr lang="en-US" baseline="0" dirty="0" smtClean="0"/>
              <a:t> B</a:t>
            </a:r>
            <a:r>
              <a:rPr lang="en-US" dirty="0" smtClean="0"/>
              <a:t>lending Instructional routine in action.  Stop the presentation and watch the video demonstrating phoneme blending.  Once you have completed this activity, please practice this teaching routine.  Take out Module 2, Activity 4 and complete the activity as written.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6</a:t>
            </a:fld>
            <a:endParaRPr lang="en-US"/>
          </a:p>
        </p:txBody>
      </p:sp>
    </p:spTree>
    <p:extLst>
      <p:ext uri="{BB962C8B-B14F-4D97-AF65-F5344CB8AC3E}">
        <p14:creationId xmlns:p14="http://schemas.microsoft.com/office/powerpoint/2010/main" val="419173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skill we’ll discuss in this model is strategies for teaching phoneme segmentation.  Remember that phoneme segmentation involves</a:t>
            </a:r>
            <a:r>
              <a:rPr lang="en-US" baseline="0" dirty="0" smtClean="0"/>
              <a:t> asking the student to identify individual sounds or phonemes within words.  This is the opposite of phoneme blending and is a more difficult skill.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7</a:t>
            </a:fld>
            <a:endParaRPr lang="en-US"/>
          </a:p>
        </p:txBody>
      </p:sp>
    </p:spTree>
    <p:extLst>
      <p:ext uri="{BB962C8B-B14F-4D97-AF65-F5344CB8AC3E}">
        <p14:creationId xmlns:p14="http://schemas.microsoft.com/office/powerpoint/2010/main" val="150925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D080D-82C2-3C44-A9E5-E9790DFCFD72}" type="slidenum">
              <a:rPr lang="en-US"/>
              <a:pPr/>
              <a:t>8</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a:xfrm>
            <a:off x="1210734" y="3257550"/>
            <a:ext cx="6659033" cy="3086100"/>
          </a:xfrm>
        </p:spPr>
        <p:txBody>
          <a:bodyPr/>
          <a:lstStyle/>
          <a:p>
            <a:r>
              <a:rPr lang="en-US" dirty="0" smtClean="0"/>
              <a:t>There are many different</a:t>
            </a:r>
            <a:r>
              <a:rPr lang="en-US" baseline="0" dirty="0" smtClean="0"/>
              <a:t> activities that can be used to model and teach phoneme segmentation. One example is using what are called </a:t>
            </a:r>
            <a:r>
              <a:rPr lang="en-US" baseline="0" dirty="0" err="1" smtClean="0"/>
              <a:t>Elkonin</a:t>
            </a:r>
            <a:r>
              <a:rPr lang="en-US" baseline="0" dirty="0" smtClean="0"/>
              <a:t> boxes.  The </a:t>
            </a:r>
            <a:r>
              <a:rPr lang="en-US" baseline="0" dirty="0" err="1" smtClean="0"/>
              <a:t>Elkonin</a:t>
            </a:r>
            <a:r>
              <a:rPr lang="en-US" baseline="0" dirty="0" smtClean="0"/>
              <a:t> box strategy simply uses boxes drawn as squares on a piece of paper chalkboard, with one box representing each sound or phoneme.  The name “</a:t>
            </a:r>
            <a:r>
              <a:rPr lang="en-US" baseline="0" dirty="0" err="1" smtClean="0"/>
              <a:t>Elkonin</a:t>
            </a:r>
            <a:r>
              <a:rPr lang="en-US" baseline="0" dirty="0" smtClean="0"/>
              <a:t>” is simply the last name of a researcher who first came up with the idea of boxes representing sounds.  </a:t>
            </a:r>
          </a:p>
          <a:p>
            <a:endParaRPr lang="en-US" baseline="0" dirty="0" smtClean="0"/>
          </a:p>
          <a:p>
            <a:r>
              <a:rPr lang="en-US" baseline="0" dirty="0" smtClean="0"/>
              <a:t>You can use </a:t>
            </a:r>
            <a:r>
              <a:rPr lang="en-US" baseline="0" dirty="0" err="1" smtClean="0"/>
              <a:t>Elkonin</a:t>
            </a:r>
            <a:r>
              <a:rPr lang="en-US" baseline="0" dirty="0" smtClean="0"/>
              <a:t> boxes in a number of ways.  First, you can create individual sheets with a number of pictures and square below those pictures for the students to segment phonemes.  For example, on the screen you will see such a sheet.  For your convenience, Handout </a:t>
            </a:r>
            <a:r>
              <a:rPr lang="en-US" baseline="0" dirty="0" smtClean="0"/>
              <a:t>2 </a:t>
            </a:r>
            <a:r>
              <a:rPr lang="en-US" baseline="0" dirty="0" smtClean="0"/>
              <a:t>contains several sheets of pictures with </a:t>
            </a:r>
            <a:r>
              <a:rPr lang="en-US" baseline="0" dirty="0" err="1" smtClean="0"/>
              <a:t>Elkonin</a:t>
            </a:r>
            <a:r>
              <a:rPr lang="en-US" baseline="0" dirty="0" smtClean="0"/>
              <a:t> boxes.  Otherwise, the teacher can simply ask students to draw boxes or squares on a sheet of paper.  You can also prepare these boxes ahead of time.  The last page of Handout 5 has rows of </a:t>
            </a:r>
            <a:r>
              <a:rPr lang="en-US" baseline="0" dirty="0" err="1" smtClean="0"/>
              <a:t>Elkonin</a:t>
            </a:r>
            <a:r>
              <a:rPr lang="en-US" baseline="0" dirty="0" smtClean="0"/>
              <a:t> boxes a teacher can cut apart for student use and simply have pictures for the teacher to use in front of the class.  </a:t>
            </a:r>
          </a:p>
          <a:p>
            <a:endParaRPr lang="en-US" baseline="0" dirty="0" smtClean="0"/>
          </a:p>
          <a:p>
            <a:r>
              <a:rPr lang="en-US" baseline="0" dirty="0" smtClean="0"/>
              <a:t>The procedure would be as follows:  </a:t>
            </a:r>
          </a:p>
          <a:p>
            <a:r>
              <a:rPr lang="en-US" baseline="0" dirty="0" smtClean="0"/>
              <a:t>First, pronounce a target word slowly.  Ask the students to repeat the word by asking, “What word?”  Then, direct the student to slide one circle, cube or counter into each cell as the repeat the word slowly.  The teacher can then ask how many sounds they heard in the the word and to say the sounds together with you and then say the word fast once again.  For example let’s listen to an example using the word pig.  </a:t>
            </a:r>
            <a:r>
              <a:rPr lang="en-US" b="1" baseline="0" dirty="0" smtClean="0"/>
              <a:t>“Listen, pig.  What word?  </a:t>
            </a:r>
            <a:r>
              <a:rPr lang="en-US" b="0" baseline="0" dirty="0" smtClean="0"/>
              <a:t>/pig/  </a:t>
            </a:r>
            <a:r>
              <a:rPr lang="en-US" b="1" baseline="0" dirty="0" smtClean="0"/>
              <a:t>Now say the word slowly and move one chip for each sound you each into the box.”  </a:t>
            </a:r>
            <a:r>
              <a:rPr lang="en-US" b="0" baseline="0" dirty="0" smtClean="0"/>
              <a:t>After giving some wait time for the students to individually complete the task, say:  </a:t>
            </a:r>
            <a:r>
              <a:rPr lang="en-US" b="1" baseline="0" dirty="0" smtClean="0"/>
              <a:t>“How many sounds did you hear?  Say the sounds with me.  /p/ /i/ /g/. Now say the word fast.  /Pig/.”  </a:t>
            </a:r>
          </a:p>
          <a:p>
            <a:endParaRPr lang="en-US" b="1" baseline="0" dirty="0" smtClean="0"/>
          </a:p>
          <a:p>
            <a:r>
              <a:rPr lang="en-US" b="0" baseline="0" dirty="0" smtClean="0"/>
              <a:t>Then continue to work with other words.  </a:t>
            </a:r>
          </a:p>
          <a:p>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strategy to work on phoneme segmentation is using the routine demonstrated in Template</a:t>
            </a:r>
            <a:r>
              <a:rPr lang="en-US" baseline="0" dirty="0" smtClean="0"/>
              <a:t> Card #6 – Phoneme Segmentation.</a:t>
            </a:r>
            <a:r>
              <a:rPr lang="en-US" dirty="0" smtClean="0"/>
              <a:t> Take out this card now and follow along as we go over each of the</a:t>
            </a:r>
            <a:r>
              <a:rPr lang="en-US" baseline="0" dirty="0" smtClean="0"/>
              <a:t> steps in this routine.  </a:t>
            </a:r>
          </a:p>
          <a:p>
            <a:endParaRPr lang="en-US" baseline="0" dirty="0" smtClean="0"/>
          </a:p>
          <a:p>
            <a:r>
              <a:rPr lang="en-US" baseline="0" dirty="0" smtClean="0"/>
              <a:t>In order to complete this activity, you simply need a list of 2-, 3- and 4- phoneme word.  Again, you can use words in the Handout entitled “Phoneme Segmentation Words” to get started and/or create a word list of your own.  </a:t>
            </a:r>
          </a:p>
          <a:p>
            <a:endParaRPr lang="en-US" baseline="0" dirty="0" smtClean="0"/>
          </a:p>
          <a:p>
            <a:r>
              <a:rPr lang="en-US" baseline="0" dirty="0" smtClean="0"/>
              <a:t>Basically, the routine is as follows:  The teacher holds up a closed fist with their fingers facing </a:t>
            </a:r>
            <a:r>
              <a:rPr lang="en-US" baseline="0" dirty="0" smtClean="0"/>
              <a:t>toward them </a:t>
            </a:r>
            <a:r>
              <a:rPr lang="en-US" baseline="0" dirty="0" smtClean="0"/>
              <a:t>as shown on the screen if using the left hand.  At the same time, the teach says a word and asks the the students to say the sounds in the word.  You will notice the script uses the following example:  </a:t>
            </a:r>
            <a:r>
              <a:rPr lang="en-US" b="1" baseline="0" dirty="0" smtClean="0"/>
              <a:t>“</a:t>
            </a:r>
            <a:r>
              <a:rPr lang="en-US" b="1" i="1" baseline="0" dirty="0" smtClean="0"/>
              <a:t>Pan</a:t>
            </a:r>
            <a:r>
              <a:rPr lang="en-US" b="1" baseline="0" dirty="0" smtClean="0"/>
              <a:t>.  Say the sounds in </a:t>
            </a:r>
            <a:r>
              <a:rPr lang="en-US" b="1" i="1" baseline="0" dirty="0" smtClean="0"/>
              <a:t>pan</a:t>
            </a:r>
            <a:r>
              <a:rPr lang="en-US" b="1" baseline="0" dirty="0" smtClean="0"/>
              <a:t>.”  </a:t>
            </a:r>
            <a:r>
              <a:rPr lang="en-US" b="0" baseline="0" dirty="0" smtClean="0"/>
              <a:t>The teacher then asks for the entire word.  As the student responds, every second the teacher holds up one finger in a left to right progression from the student perspective for every sounds in the word.  </a:t>
            </a:r>
            <a:endParaRPr lang="en-US" baseline="0" dirty="0" smtClean="0"/>
          </a:p>
          <a:p>
            <a:endParaRPr lang="en-US" baseline="0" dirty="0" smtClean="0"/>
          </a:p>
          <a:p>
            <a:r>
              <a:rPr lang="en-US" baseline="0" dirty="0" smtClean="0"/>
              <a:t>The teacher explains the task as follows: </a:t>
            </a:r>
            <a:r>
              <a:rPr lang="en-US" sz="1200" b="1" i="1" kern="1200" dirty="0" smtClean="0">
                <a:solidFill>
                  <a:schemeClr val="tx1"/>
                </a:solidFill>
                <a:effectLst/>
                <a:latin typeface="Arial" charset="0"/>
                <a:ea typeface="ＭＳ Ｐゴシック" charset="0"/>
                <a:cs typeface="+mn-cs"/>
              </a:rPr>
              <a:t>You’re going to practice saying the sounds in words. I’ll say a</a:t>
            </a:r>
            <a:r>
              <a:rPr lang="en-US" sz="1200" b="0" i="0" kern="1200" baseline="0" dirty="0" smtClean="0">
                <a:solidFill>
                  <a:schemeClr val="tx1"/>
                </a:solidFill>
                <a:effectLst/>
                <a:latin typeface="Arial" charset="0"/>
                <a:ea typeface="ＭＳ Ｐゴシック" charset="0"/>
                <a:cs typeface="+mn-cs"/>
              </a:rPr>
              <a:t> </a:t>
            </a:r>
            <a:r>
              <a:rPr lang="en-US" sz="1200" b="1" i="1" kern="1200" dirty="0" smtClean="0">
                <a:solidFill>
                  <a:schemeClr val="tx1"/>
                </a:solidFill>
                <a:effectLst/>
                <a:latin typeface="Arial" charset="0"/>
                <a:ea typeface="ＭＳ Ｐゴシック" charset="0"/>
                <a:cs typeface="+mn-cs"/>
              </a:rPr>
              <a:t>word. Each time I hold up a finger, you’ll say a sound in the word.</a:t>
            </a:r>
            <a:r>
              <a:rPr lang="en-US" dirty="0" smtClean="0">
                <a:effectLst/>
              </a:rPr>
              <a:t>  Next</a:t>
            </a:r>
            <a:r>
              <a:rPr lang="en-US" baseline="0" dirty="0" smtClean="0">
                <a:effectLst/>
              </a:rPr>
              <a:t> the teacher models the task by saying the following:  </a:t>
            </a:r>
            <a:r>
              <a:rPr lang="en-US" sz="1200" b="1" i="1" kern="1200" dirty="0" smtClean="0">
                <a:solidFill>
                  <a:schemeClr val="tx1"/>
                </a:solidFill>
                <a:effectLst/>
                <a:latin typeface="Arial" charset="0"/>
                <a:ea typeface="ＭＳ Ｐゴシック" charset="0"/>
                <a:cs typeface="+mn-cs"/>
              </a:rPr>
              <a:t>I’ll model for you how to say the sounds in two words.  I’ll say a sound each time I hold up a finger.  My turn.</a:t>
            </a:r>
            <a:r>
              <a:rPr lang="en-US" sz="1200" b="1" kern="1200" dirty="0" smtClean="0">
                <a:solidFill>
                  <a:schemeClr val="tx1"/>
                </a:solidFill>
                <a:effectLst/>
                <a:latin typeface="Arial" charset="0"/>
                <a:ea typeface="ＭＳ Ｐゴシック" charset="0"/>
                <a:cs typeface="+mn-cs"/>
              </a:rPr>
              <a:t> </a:t>
            </a:r>
            <a:r>
              <a:rPr lang="en-US" sz="1200" b="1" i="1" kern="1200" dirty="0" smtClean="0">
                <a:solidFill>
                  <a:schemeClr val="tx1"/>
                </a:solidFill>
                <a:effectLst/>
                <a:latin typeface="Arial" charset="0"/>
                <a:ea typeface="ＭＳ Ｐゴシック" charset="0"/>
                <a:cs typeface="+mn-cs"/>
              </a:rPr>
              <a:t>Net.  Here are the sounds in net:  /n/ /e/ /t/.</a:t>
            </a:r>
            <a:endParaRPr lang="en-US" sz="1200" kern="1200" dirty="0" smtClean="0">
              <a:solidFill>
                <a:schemeClr val="tx1"/>
              </a:solidFill>
              <a:effectLst/>
              <a:latin typeface="Arial" charset="0"/>
              <a:ea typeface="ＭＳ Ｐゴシック" charset="0"/>
              <a:cs typeface="+mn-cs"/>
            </a:endParaRPr>
          </a:p>
          <a:p>
            <a:r>
              <a:rPr lang="en-US" sz="1200" b="1" i="1" kern="1200" dirty="0" smtClean="0">
                <a:solidFill>
                  <a:schemeClr val="tx1"/>
                </a:solidFill>
                <a:effectLst/>
                <a:latin typeface="Arial" charset="0"/>
                <a:ea typeface="ＭＳ Ｐゴシック" charset="0"/>
                <a:cs typeface="+mn-cs"/>
              </a:rPr>
              <a:t>Pan.  Here are the sounds in pan:  /p/ /a/ /n/.  </a:t>
            </a: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Then students practice the skill.  The teacher starts this process by stating, </a:t>
            </a:r>
            <a:r>
              <a:rPr lang="en-US" sz="1200" b="1" i="0" kern="1200" baseline="0" dirty="0" smtClean="0">
                <a:solidFill>
                  <a:schemeClr val="tx1"/>
                </a:solidFill>
                <a:effectLst/>
                <a:latin typeface="Arial" charset="0"/>
                <a:ea typeface="ＭＳ Ｐゴシック" charset="0"/>
                <a:cs typeface="+mn-cs"/>
              </a:rPr>
              <a:t>“</a:t>
            </a:r>
            <a:r>
              <a:rPr lang="en-US" sz="1200" b="1" i="1" kern="1200" dirty="0" smtClean="0">
                <a:solidFill>
                  <a:schemeClr val="tx1"/>
                </a:solidFill>
                <a:effectLst/>
                <a:latin typeface="Arial" charset="0"/>
                <a:ea typeface="ＭＳ Ｐゴシック" charset="0"/>
                <a:cs typeface="+mn-cs"/>
              </a:rPr>
              <a:t>I’ll say the word.  Each time I hold up a finger, you say a sound.  Your turn</a:t>
            </a:r>
            <a:r>
              <a:rPr lang="en-US" sz="1200" b="1" i="0" kern="1200" baseline="0" dirty="0" smtClean="0">
                <a:solidFill>
                  <a:schemeClr val="tx1"/>
                </a:solidFill>
                <a:effectLst/>
                <a:latin typeface="Arial" charset="0"/>
                <a:ea typeface="ＭＳ Ｐゴシック" charset="0"/>
                <a:cs typeface="+mn-cs"/>
              </a:rPr>
              <a:t>.”  </a:t>
            </a:r>
            <a:r>
              <a:rPr lang="en-US" sz="1200" b="0" i="0" kern="1200" baseline="0" dirty="0" smtClean="0">
                <a:solidFill>
                  <a:schemeClr val="tx1"/>
                </a:solidFill>
                <a:effectLst/>
                <a:latin typeface="Arial" charset="0"/>
                <a:ea typeface="ＭＳ Ｐゴシック" charset="0"/>
                <a:cs typeface="+mn-cs"/>
              </a:rPr>
              <a:t>The teacher then begins the routine using approximately 10-12 words.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Once again, if the teacher hears a student make an error, the correction procedure is found on the card.  Essentially, the teacher models the word.  For example, if one of the students was incorrect on the word “hat,” the teacher would say “My turn.  Tag  /t/ /a/ /g/.  Your turn.”  and the students re-practice the word.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ＭＳ Ｐゴシック" charset="0"/>
                <a:cs typeface="+mn-cs"/>
              </a:rPr>
              <a:t>It is a good idea to provide several individual turns at the end of the session just to check on individual mastery of the skill. Remember to, call on students in an unpredictable order and more frequently on students who have made errors during the session.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9</a:t>
            </a:fld>
            <a:endParaRPr lang="en-US"/>
          </a:p>
        </p:txBody>
      </p:sp>
    </p:spTree>
    <p:extLst>
      <p:ext uri="{BB962C8B-B14F-4D97-AF65-F5344CB8AC3E}">
        <p14:creationId xmlns:p14="http://schemas.microsoft.com/office/powerpoint/2010/main" val="81395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FC6286-5422-7F40-B0A8-6FED06B50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2D16-127C-AE4C-B791-D6715B2181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C6DE8C-5634-9F4C-B3A0-BBD4F3B3F6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FB00A5-999E-F447-B8D4-FE21C0EAF58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559545-E4D0-E943-8D85-BF21580F201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56AE8A9A-7039-2E44-8D0D-EAA1D1F2E6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6D2D0380-C4CF-4F4E-805A-EDF42B0F0CF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9BC9661-7FD8-3A44-97AC-EC3AF79C01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14070B-0E12-8B44-ABDC-CC412B2469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9E5BAD-CA12-8A4D-A69F-F71A2FAFCC9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4581482-77B3-1F47-A1AE-E1C792A77CE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35827AD-B661-B24C-A599-5BE5988F6D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phonologicalawareness.org" TargetMode="External"/><Relationship Id="rId4" Type="http://schemas.openxmlformats.org/officeDocument/2006/relationships/hyperlink" Target="http://www.readingresource.net/phonemicawarenessactivities.html" TargetMode="External"/><Relationship Id="rId5" Type="http://schemas.openxmlformats.org/officeDocument/2006/relationships/hyperlink" Target="http://www.fcrr.org/for-educators/sca_k-1_rev.asp"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162800" cy="3429000"/>
          </a:xfrm>
          <a:solidFill>
            <a:schemeClr val="bg1"/>
          </a:solidFill>
        </p:spPr>
        <p:txBody>
          <a:bodyPr>
            <a:normAutofit fontScale="90000"/>
          </a:bodyPr>
          <a:lstStyle/>
          <a:p>
            <a:pPr algn="ctr"/>
            <a:r>
              <a:rPr lang="en-US" b="1" dirty="0" smtClean="0">
                <a:solidFill>
                  <a:schemeClr val="tx1"/>
                </a:solidFill>
                <a:effectLst>
                  <a:outerShdw blurRad="50800" dist="38100" dir="2700000" algn="tl" rotWithShape="0">
                    <a:srgbClr val="000000">
                      <a:alpha val="43000"/>
                    </a:srgbClr>
                  </a:outerShdw>
                </a:effectLst>
              </a:rPr>
              <a:t>The 60-minute Daily Reading Lesson:</a:t>
            </a:r>
            <a:br>
              <a:rPr lang="en-US" b="1" dirty="0" smtClean="0">
                <a:solidFill>
                  <a:schemeClr val="tx1"/>
                </a:solidFill>
                <a:effectLst>
                  <a:outerShdw blurRad="50800" dist="38100" dir="2700000" algn="tl" rotWithShape="0">
                    <a:srgbClr val="000000">
                      <a:alpha val="43000"/>
                    </a:srgbClr>
                  </a:outerShdw>
                </a:effectLst>
              </a:rPr>
            </a:br>
            <a:r>
              <a:rPr lang="en-US" dirty="0" smtClean="0">
                <a:solidFill>
                  <a:srgbClr val="008000"/>
                </a:solidFill>
                <a:effectLst>
                  <a:outerShdw blurRad="50800" dist="38100" dir="2700000" algn="tl" rotWithShape="0">
                    <a:srgbClr val="000000">
                      <a:alpha val="43000"/>
                    </a:srgbClr>
                  </a:outerShdw>
                </a:effectLst>
              </a:rPr>
              <a:t>Instruction for Phonological Awareness: </a:t>
            </a:r>
            <a:r>
              <a:rPr lang="en-US" sz="3600" dirty="0" smtClean="0">
                <a:solidFill>
                  <a:srgbClr val="008000"/>
                </a:solidFill>
                <a:effectLst>
                  <a:outerShdw blurRad="50800" dist="38100" dir="2700000" algn="tl" rotWithShape="0">
                    <a:srgbClr val="000000">
                      <a:alpha val="43000"/>
                    </a:srgbClr>
                  </a:outerShdw>
                </a:effectLst>
              </a:rPr>
              <a:t>blending and segmenting phonemes</a:t>
            </a:r>
            <a:r>
              <a:rPr lang="en-US" sz="3600" b="1" dirty="0" smtClean="0">
                <a:solidFill>
                  <a:schemeClr val="tx1"/>
                </a:solidFill>
              </a:rPr>
              <a:t/>
            </a:r>
            <a:br>
              <a:rPr lang="en-US" sz="3600" b="1" dirty="0" smtClean="0">
                <a:solidFill>
                  <a:schemeClr val="tx1"/>
                </a:solidFill>
              </a:rPr>
            </a:br>
            <a:endParaRPr lang="en-US" sz="3600" b="1" dirty="0">
              <a:solidFill>
                <a:schemeClr val="accent1"/>
              </a:solidFill>
            </a:endParaRPr>
          </a:p>
        </p:txBody>
      </p:sp>
      <p:sp>
        <p:nvSpPr>
          <p:cNvPr id="3" name="Subtitle 2"/>
          <p:cNvSpPr>
            <a:spLocks noGrp="1"/>
          </p:cNvSpPr>
          <p:nvPr>
            <p:ph type="subTitle" idx="1"/>
          </p:nvPr>
        </p:nvSpPr>
        <p:spPr>
          <a:xfrm>
            <a:off x="1371600" y="5029200"/>
            <a:ext cx="6705600" cy="685800"/>
          </a:xfrm>
        </p:spPr>
        <p:txBody>
          <a:bodyPr/>
          <a:lstStyle/>
          <a:p>
            <a:pPr algn="ctr"/>
            <a:r>
              <a:rPr lang="en-US" dirty="0" smtClean="0">
                <a:solidFill>
                  <a:srgbClr val="527E56"/>
                </a:solidFill>
              </a:rPr>
              <a:t>A Project LIFT Training Module</a:t>
            </a:r>
            <a:endParaRPr lang="en-US" dirty="0">
              <a:solidFill>
                <a:srgbClr val="527E56"/>
              </a:solidFill>
            </a:endParaRPr>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a:p>
        </p:txBody>
      </p:sp>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00600" y="152400"/>
            <a:ext cx="4114800" cy="841177"/>
            <a:chOff x="4800600" y="152400"/>
            <a:chExt cx="4114800" cy="841177"/>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00600" y="685800"/>
              <a:ext cx="3962400" cy="307777"/>
            </a:xfrm>
            <a:prstGeom prst="rect">
              <a:avLst/>
            </a:prstGeom>
            <a:noFill/>
          </p:spPr>
          <p:txBody>
            <a:bodyPr wrap="square" rtlCol="0">
              <a:spAutoFit/>
            </a:bodyPr>
            <a:lstStyle/>
            <a:p>
              <a:pPr algn="r"/>
              <a:r>
                <a:rPr lang="en-US" sz="1400" b="1" dirty="0" smtClean="0">
                  <a:solidFill>
                    <a:schemeClr val="accent1">
                      <a:lumMod val="50000"/>
                    </a:schemeClr>
                  </a:solidFill>
                </a:rPr>
                <a:t>College of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bg1"/>
                </a:solidFill>
              </a:rPr>
              <a:t>Module 2 – Presentation 2</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Activity 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10</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pPr marL="457200" indent="-457200">
              <a:buClr>
                <a:srgbClr val="008000"/>
              </a:buClr>
            </a:pPr>
            <a:r>
              <a:rPr lang="en-US" sz="3600" b="1" dirty="0" smtClean="0"/>
              <a:t>Card 6 Modeling and Practice</a:t>
            </a:r>
          </a:p>
          <a:p>
            <a:pPr marL="834390" lvl="1" indent="-514350">
              <a:buClr>
                <a:srgbClr val="008000"/>
              </a:buClr>
              <a:buSzPct val="100000"/>
              <a:buFont typeface="+mj-lt"/>
              <a:buAutoNum type="arabicPeriod"/>
            </a:pPr>
            <a:r>
              <a:rPr lang="en-US" sz="3300" dirty="0" smtClean="0"/>
              <a:t>Watch the video modeling Card </a:t>
            </a:r>
            <a:r>
              <a:rPr lang="en-US" sz="3300" dirty="0" smtClean="0"/>
              <a:t>6.</a:t>
            </a:r>
          </a:p>
          <a:p>
            <a:pPr marL="834390" lvl="1" indent="-514350">
              <a:buClr>
                <a:srgbClr val="008000"/>
              </a:buClr>
              <a:buSzPct val="100000"/>
              <a:buFont typeface="+mj-lt"/>
              <a:buAutoNum type="arabicPeriod"/>
            </a:pPr>
            <a:r>
              <a:rPr lang="en-US" sz="3300" dirty="0" smtClean="0"/>
              <a:t>When </a:t>
            </a:r>
            <a:r>
              <a:rPr lang="en-US" sz="3300" dirty="0" smtClean="0"/>
              <a:t>completed, practice the Phoneme Blending teaching routine with a partner.  Use the words located on Module 2, Activity </a:t>
            </a:r>
            <a:r>
              <a:rPr lang="en-US" sz="3300" dirty="0" smtClean="0"/>
              <a:t>5 </a:t>
            </a:r>
            <a:r>
              <a:rPr lang="en-US" sz="3300" dirty="0" smtClean="0"/>
              <a:t>Handout.  </a:t>
            </a:r>
          </a:p>
          <a:p>
            <a:pPr marL="834390" lvl="1" indent="-514350">
              <a:buClr>
                <a:srgbClr val="008000"/>
              </a:buClr>
              <a:buSzPct val="100000"/>
              <a:buFont typeface="+mj-lt"/>
              <a:buAutoNum type="arabicPeriod"/>
            </a:pPr>
            <a:r>
              <a:rPr lang="en-US" sz="3300" dirty="0" smtClean="0"/>
              <a:t>When completed, return to the presentation.  </a:t>
            </a:r>
            <a:endParaRPr lang="en-US" sz="3300" dirty="0"/>
          </a:p>
        </p:txBody>
      </p:sp>
      <p:pic>
        <p:nvPicPr>
          <p:cNvPr id="5" name="Picture 4" descr="Screen Shot 2014-09-18 at 3.23.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04800"/>
            <a:ext cx="1714500" cy="1488747"/>
          </a:xfrm>
          <a:prstGeom prst="rect">
            <a:avLst/>
          </a:prstGeom>
        </p:spPr>
      </p:pic>
    </p:spTree>
    <p:extLst>
      <p:ext uri="{BB962C8B-B14F-4D97-AF65-F5344CB8AC3E}">
        <p14:creationId xmlns:p14="http://schemas.microsoft.com/office/powerpoint/2010/main" val="1435707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Phonemic Awareness Instruction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11</a:t>
            </a:fld>
            <a:endParaRPr lang="en-US"/>
          </a:p>
        </p:txBody>
      </p:sp>
      <p:sp>
        <p:nvSpPr>
          <p:cNvPr id="4" name="Content Placeholder 3"/>
          <p:cNvSpPr>
            <a:spLocks noGrp="1"/>
          </p:cNvSpPr>
          <p:nvPr>
            <p:ph sz="quarter" idx="1"/>
          </p:nvPr>
        </p:nvSpPr>
        <p:spPr>
          <a:xfrm>
            <a:off x="533400" y="1600200"/>
            <a:ext cx="8150352" cy="5257800"/>
          </a:xfrm>
        </p:spPr>
        <p:txBody>
          <a:bodyPr>
            <a:normAutofit/>
          </a:bodyPr>
          <a:lstStyle/>
          <a:p>
            <a:pPr>
              <a:buClr>
                <a:srgbClr val="008000"/>
              </a:buClr>
            </a:pPr>
            <a:r>
              <a:rPr lang="en-US" sz="3600" dirty="0" smtClean="0"/>
              <a:t>  </a:t>
            </a:r>
            <a:r>
              <a:rPr lang="en-US" sz="3600" b="1" dirty="0" smtClean="0"/>
              <a:t>In Summary. . . </a:t>
            </a:r>
          </a:p>
          <a:p>
            <a:pPr lvl="1">
              <a:buClr>
                <a:srgbClr val="008000"/>
              </a:buClr>
              <a:buFont typeface="Courier New"/>
              <a:buChar char="o"/>
            </a:pPr>
            <a:r>
              <a:rPr lang="en-US" sz="3300" dirty="0" smtClean="0"/>
              <a:t>Practiced a number of skills</a:t>
            </a:r>
          </a:p>
          <a:p>
            <a:pPr lvl="1">
              <a:buClr>
                <a:srgbClr val="008000"/>
              </a:buClr>
              <a:buFont typeface="Courier New"/>
              <a:buChar char="o"/>
            </a:pPr>
            <a:r>
              <a:rPr lang="en-US" sz="3300" dirty="0" smtClean="0"/>
              <a:t>Preparation is essential</a:t>
            </a:r>
          </a:p>
          <a:p>
            <a:pPr lvl="1">
              <a:buClr>
                <a:srgbClr val="008000"/>
              </a:buClr>
              <a:buFont typeface="Courier New"/>
              <a:buChar char="o"/>
            </a:pPr>
            <a:r>
              <a:rPr lang="en-US" sz="3300" dirty="0" smtClean="0"/>
              <a:t>More ideas:  </a:t>
            </a:r>
          </a:p>
          <a:p>
            <a:pPr lvl="2">
              <a:buClr>
                <a:srgbClr val="008000"/>
              </a:buClr>
              <a:buFont typeface="Arial"/>
              <a:buChar char="•"/>
            </a:pPr>
            <a:r>
              <a:rPr lang="en-US" sz="3000" dirty="0" smtClean="0">
                <a:hlinkClick r:id="rId3"/>
              </a:rPr>
              <a:t>www.phonologicalawareness.org</a:t>
            </a:r>
            <a:endParaRPr lang="en-US" sz="3000" dirty="0" smtClean="0"/>
          </a:p>
          <a:p>
            <a:pPr lvl="2">
              <a:buClr>
                <a:srgbClr val="008000"/>
              </a:buClr>
              <a:buFont typeface="Arial"/>
              <a:buChar char="•"/>
            </a:pPr>
            <a:r>
              <a:rPr lang="en-US" sz="3000" dirty="0">
                <a:hlinkClick r:id="rId4"/>
              </a:rPr>
              <a:t>http://www.readingresource.net/</a:t>
            </a:r>
            <a:r>
              <a:rPr lang="en-US" sz="3000" dirty="0" smtClean="0">
                <a:hlinkClick r:id="rId4"/>
              </a:rPr>
              <a:t>phonemicawarenessactivities.html</a:t>
            </a:r>
            <a:endParaRPr lang="en-US" sz="3000" dirty="0" smtClean="0"/>
          </a:p>
          <a:p>
            <a:pPr lvl="2">
              <a:buClr>
                <a:srgbClr val="008000"/>
              </a:buClr>
              <a:buFont typeface="Arial"/>
              <a:buChar char="•"/>
            </a:pPr>
            <a:r>
              <a:rPr lang="en-US" sz="3000" dirty="0">
                <a:hlinkClick r:id="rId5"/>
              </a:rPr>
              <a:t>http://www.fcrr.org/for-educators/sca_k-</a:t>
            </a:r>
            <a:r>
              <a:rPr lang="en-US" sz="3000" dirty="0" smtClean="0">
                <a:hlinkClick r:id="rId5"/>
              </a:rPr>
              <a:t>1_rev.asp</a:t>
            </a:r>
            <a:endParaRPr lang="en-US" sz="3000" dirty="0" smtClean="0"/>
          </a:p>
        </p:txBody>
      </p:sp>
    </p:spTree>
    <p:extLst>
      <p:ext uri="{BB962C8B-B14F-4D97-AF65-F5344CB8AC3E}">
        <p14:creationId xmlns:p14="http://schemas.microsoft.com/office/powerpoint/2010/main" val="189637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12</a:t>
            </a:fld>
            <a:endParaRPr lang="en-US"/>
          </a:p>
        </p:txBody>
      </p:sp>
      <p:sp>
        <p:nvSpPr>
          <p:cNvPr id="4" name="Content Placeholder 3"/>
          <p:cNvSpPr>
            <a:spLocks noGrp="1"/>
          </p:cNvSpPr>
          <p:nvPr>
            <p:ph sz="quarter" idx="1"/>
          </p:nvPr>
        </p:nvSpPr>
        <p:spPr>
          <a:xfrm>
            <a:off x="304800" y="1752600"/>
            <a:ext cx="8153400" cy="4495800"/>
          </a:xfrm>
        </p:spPr>
        <p:txBody>
          <a:bodyPr>
            <a:normAutofit/>
          </a:bodyPr>
          <a:lstStyle/>
          <a:p>
            <a:pPr marL="584200" indent="-584200">
              <a:buClr>
                <a:srgbClr val="008000"/>
              </a:buClr>
            </a:pPr>
            <a:r>
              <a:rPr lang="en-US" sz="4000" dirty="0" smtClean="0"/>
              <a:t>Move on to Module 3 – the Alphabetic Principle</a:t>
            </a:r>
          </a:p>
          <a:p>
            <a:pPr marL="584200" indent="-584200">
              <a:buClr>
                <a:srgbClr val="008000"/>
              </a:buClr>
            </a:pPr>
            <a:r>
              <a:rPr lang="en-US" sz="4000" dirty="0" smtClean="0"/>
              <a:t>Before doing so, prepare for Module 3 by completing Activity 6:  </a:t>
            </a:r>
            <a:r>
              <a:rPr lang="en-US" sz="4000" i="1" dirty="0" smtClean="0"/>
              <a:t>Put Reading First - Phonics</a:t>
            </a:r>
            <a:r>
              <a:rPr lang="en-US" sz="4000" dirty="0" smtClean="0"/>
              <a:t> </a:t>
            </a:r>
            <a:endParaRPr lang="en-US" sz="4000" dirty="0"/>
          </a:p>
        </p:txBody>
      </p:sp>
      <p:pic>
        <p:nvPicPr>
          <p:cNvPr id="5" name="Picture 4" descr="Screen Shot 2014-10-01 at 10.51.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33400"/>
            <a:ext cx="1752600" cy="2544872"/>
          </a:xfrm>
          <a:prstGeom prst="rect">
            <a:avLst/>
          </a:prstGeom>
          <a:ln>
            <a:solidFill>
              <a:srgbClr val="FF6600"/>
            </a:solidFill>
          </a:ln>
          <a:effectLst>
            <a:glow rad="228600">
              <a:schemeClr val="accent2">
                <a:satMod val="175000"/>
                <a:alpha val="40000"/>
              </a:schemeClr>
            </a:glow>
          </a:effectLst>
        </p:spPr>
      </p:pic>
    </p:spTree>
    <p:extLst>
      <p:ext uri="{BB962C8B-B14F-4D97-AF65-F5344CB8AC3E}">
        <p14:creationId xmlns:p14="http://schemas.microsoft.com/office/powerpoint/2010/main" val="3387956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5"/>
          <p:cNvGrpSpPr>
            <a:grpSpLocks/>
          </p:cNvGrpSpPr>
          <p:nvPr/>
        </p:nvGrpSpPr>
        <p:grpSpPr bwMode="auto">
          <a:xfrm>
            <a:off x="838200" y="2513013"/>
            <a:ext cx="8001000" cy="2439987"/>
            <a:chOff x="838200" y="3048000"/>
            <a:chExt cx="8001000" cy="2439988"/>
          </a:xfrm>
        </p:grpSpPr>
        <p:cxnSp>
          <p:nvCxnSpPr>
            <p:cNvPr id="5" name="Straight Connector 4"/>
            <p:cNvCxnSpPr>
              <a:cxnSpLocks noChangeShapeType="1"/>
            </p:cNvCxnSpPr>
            <p:nvPr/>
          </p:nvCxnSpPr>
          <p:spPr bwMode="auto">
            <a:xfrm>
              <a:off x="838200" y="54864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2438400" y="48768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4038600" y="42672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a:off x="5638800" y="3656012"/>
              <a:ext cx="16002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p:cNvCxnSpPr>
              <a:cxnSpLocks noChangeShapeType="1"/>
            </p:cNvCxnSpPr>
            <p:nvPr/>
          </p:nvCxnSpPr>
          <p:spPr bwMode="auto">
            <a:xfrm>
              <a:off x="7239000" y="30480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5400000">
              <a:off x="2134394" y="5180807"/>
              <a:ext cx="609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5400000">
              <a:off x="3735388" y="4570413"/>
              <a:ext cx="608012"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a:off x="5335587" y="3962400"/>
              <a:ext cx="608013"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5" name="Straight Connector 14"/>
            <p:cNvCxnSpPr>
              <a:cxnSpLocks noChangeShapeType="1"/>
            </p:cNvCxnSpPr>
            <p:nvPr/>
          </p:nvCxnSpPr>
          <p:spPr bwMode="auto">
            <a:xfrm rot="5400000">
              <a:off x="6934200" y="3352800"/>
              <a:ext cx="6080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7412" name="TextBox 16"/>
          <p:cNvSpPr txBox="1">
            <a:spLocks noChangeArrowheads="1"/>
          </p:cNvSpPr>
          <p:nvPr/>
        </p:nvSpPr>
        <p:spPr bwMode="auto">
          <a:xfrm>
            <a:off x="381000" y="50292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Less Complex Activities</a:t>
            </a:r>
          </a:p>
        </p:txBody>
      </p:sp>
      <p:sp>
        <p:nvSpPr>
          <p:cNvPr id="17413" name="TextBox 17"/>
          <p:cNvSpPr txBox="1">
            <a:spLocks noChangeArrowheads="1"/>
          </p:cNvSpPr>
          <p:nvPr/>
        </p:nvSpPr>
        <p:spPr bwMode="auto">
          <a:xfrm>
            <a:off x="7162800" y="26670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More Complex Activities</a:t>
            </a:r>
          </a:p>
        </p:txBody>
      </p:sp>
      <p:sp>
        <p:nvSpPr>
          <p:cNvPr id="17414" name="TextBox 18"/>
          <p:cNvSpPr txBox="1">
            <a:spLocks noChangeArrowheads="1"/>
          </p:cNvSpPr>
          <p:nvPr/>
        </p:nvSpPr>
        <p:spPr bwMode="auto">
          <a:xfrm>
            <a:off x="1219200" y="4570413"/>
            <a:ext cx="893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Rhyming</a:t>
            </a:r>
          </a:p>
        </p:txBody>
      </p:sp>
      <p:sp>
        <p:nvSpPr>
          <p:cNvPr id="17415" name="TextBox 19"/>
          <p:cNvSpPr txBox="1">
            <a:spLocks noChangeArrowheads="1"/>
          </p:cNvSpPr>
          <p:nvPr/>
        </p:nvSpPr>
        <p:spPr bwMode="auto">
          <a:xfrm>
            <a:off x="2667000" y="37322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Segmenting Sentences</a:t>
            </a:r>
          </a:p>
        </p:txBody>
      </p:sp>
      <p:sp>
        <p:nvSpPr>
          <p:cNvPr id="17416" name="TextBox 20"/>
          <p:cNvSpPr txBox="1">
            <a:spLocks noChangeArrowheads="1"/>
          </p:cNvSpPr>
          <p:nvPr/>
        </p:nvSpPr>
        <p:spPr bwMode="auto">
          <a:xfrm>
            <a:off x="4343400" y="291782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Syllables</a:t>
            </a:r>
          </a:p>
        </p:txBody>
      </p:sp>
      <p:sp>
        <p:nvSpPr>
          <p:cNvPr id="17417" name="TextBox 21"/>
          <p:cNvSpPr txBox="1">
            <a:spLocks noChangeArrowheads="1"/>
          </p:cNvSpPr>
          <p:nvPr/>
        </p:nvSpPr>
        <p:spPr bwMode="auto">
          <a:xfrm>
            <a:off x="5867400" y="22082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Onset-Rime</a:t>
            </a:r>
          </a:p>
        </p:txBody>
      </p:sp>
      <p:sp>
        <p:nvSpPr>
          <p:cNvPr id="17418" name="TextBox 22"/>
          <p:cNvSpPr txBox="1">
            <a:spLocks noChangeArrowheads="1"/>
          </p:cNvSpPr>
          <p:nvPr/>
        </p:nvSpPr>
        <p:spPr bwMode="auto">
          <a:xfrm>
            <a:off x="7391400" y="15986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Phonemes</a:t>
            </a:r>
          </a:p>
        </p:txBody>
      </p:sp>
      <p:cxnSp>
        <p:nvCxnSpPr>
          <p:cNvPr id="27" name="Straight Arrow Connector 26"/>
          <p:cNvCxnSpPr>
            <a:cxnSpLocks noChangeShapeType="1"/>
          </p:cNvCxnSpPr>
          <p:nvPr/>
        </p:nvCxnSpPr>
        <p:spPr bwMode="auto">
          <a:xfrm flipV="1">
            <a:off x="8153400" y="3810000"/>
            <a:ext cx="0" cy="1371600"/>
          </a:xfrm>
          <a:prstGeom prst="straightConnector1">
            <a:avLst/>
          </a:prstGeom>
          <a:noFill/>
          <a:ln w="38100">
            <a:solidFill>
              <a:srgbClr val="FF0000"/>
            </a:solidFill>
            <a:round/>
            <a:headEnd/>
            <a:tailEnd type="arrow" w="med" len="med"/>
          </a:ln>
          <a:effectLst>
            <a:outerShdw blurRad="63500" dist="20000" dir="5400000" rotWithShape="0">
              <a:srgbClr val="000000">
                <a:alpha val="37999"/>
              </a:srgbClr>
            </a:outerShdw>
          </a:effectLst>
        </p:spPr>
      </p:cxnSp>
      <p:sp>
        <p:nvSpPr>
          <p:cNvPr id="17420" name="TextBox 27"/>
          <p:cNvSpPr txBox="1">
            <a:spLocks noChangeArrowheads="1"/>
          </p:cNvSpPr>
          <p:nvPr/>
        </p:nvSpPr>
        <p:spPr bwMode="auto">
          <a:xfrm>
            <a:off x="609600" y="6475413"/>
            <a:ext cx="830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00">
                <a:latin typeface="Calibri" charset="0"/>
              </a:rPr>
              <a:t>Chard, D. J. &amp; Dickson, S. V. (1999) Phonological awareness: Instructional and Assessment Guidelines. </a:t>
            </a:r>
            <a:r>
              <a:rPr lang="en-US" sz="900" i="1">
                <a:latin typeface="Calibri" charset="0"/>
              </a:rPr>
              <a:t>Intervention in School &amp; Clinic, 34</a:t>
            </a:r>
            <a:r>
              <a:rPr lang="en-US" sz="900">
                <a:latin typeface="Calibri" charset="0"/>
              </a:rPr>
              <a:t>(5), 261-270.</a:t>
            </a:r>
          </a:p>
        </p:txBody>
      </p:sp>
      <p:sp>
        <p:nvSpPr>
          <p:cNvPr id="17421"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EB78E6-AB3F-AA46-B8A7-15747826D65E}" type="slidenum">
              <a:rPr lang="en-US" sz="1200">
                <a:solidFill>
                  <a:srgbClr val="898989"/>
                </a:solidFill>
                <a:latin typeface="Calibri" charset="0"/>
              </a:rPr>
              <a:pPr eaLnBrk="1" hangingPunct="1"/>
              <a:t>2</a:t>
            </a:fld>
            <a:endParaRPr lang="en-US" sz="1200">
              <a:solidFill>
                <a:srgbClr val="898989"/>
              </a:solidFill>
              <a:latin typeface="Calibri" charset="0"/>
            </a:endParaRPr>
          </a:p>
        </p:txBody>
      </p:sp>
      <p:sp>
        <p:nvSpPr>
          <p:cNvPr id="2" name="Title 1"/>
          <p:cNvSpPr>
            <a:spLocks noGrp="1"/>
          </p:cNvSpPr>
          <p:nvPr>
            <p:ph type="title"/>
          </p:nvPr>
        </p:nvSpPr>
        <p:spPr>
          <a:xfrm>
            <a:off x="609600" y="152400"/>
            <a:ext cx="8153400" cy="990600"/>
          </a:xfrm>
        </p:spPr>
        <p:txBody>
          <a:bodyPr>
            <a:normAutofit fontScale="90000"/>
          </a:bodyPr>
          <a:lstStyle/>
          <a:p>
            <a:r>
              <a:rPr lang="en-US" b="1" dirty="0">
                <a:ea typeface="ＭＳ Ｐゴシック" pitchFamily="5" charset="-128"/>
                <a:cs typeface="ＭＳ Ｐゴシック" pitchFamily="5" charset="-128"/>
              </a:rPr>
              <a:t>A Continuum of Phonological Awareness Skills</a:t>
            </a:r>
            <a:endParaRPr lang="en-US" dirty="0"/>
          </a:p>
        </p:txBody>
      </p:sp>
    </p:spTree>
    <p:extLst>
      <p:ext uri="{BB962C8B-B14F-4D97-AF65-F5344CB8AC3E}">
        <p14:creationId xmlns:p14="http://schemas.microsoft.com/office/powerpoint/2010/main" val="397448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8467"/>
            <a:ext cx="8229600" cy="1325562"/>
          </a:xfrm>
        </p:spPr>
        <p:txBody>
          <a:bodyPr>
            <a:normAutofit fontScale="90000"/>
          </a:bodyPr>
          <a:lstStyle/>
          <a:p>
            <a:pPr eaLnBrk="1" hangingPunct="1"/>
            <a:r>
              <a:rPr lang="en-US" dirty="0">
                <a:latin typeface="Calibri" charset="0"/>
              </a:rPr>
              <a:t/>
            </a:r>
            <a:br>
              <a:rPr lang="en-US" dirty="0">
                <a:latin typeface="Calibri" charset="0"/>
              </a:rPr>
            </a:br>
            <a:r>
              <a:rPr lang="en-US" dirty="0" smtClean="0">
                <a:latin typeface="Calibri" charset="0"/>
              </a:rPr>
              <a:t>Sample Script </a:t>
            </a:r>
            <a:r>
              <a:rPr lang="en-US" dirty="0">
                <a:latin typeface="Calibri" charset="0"/>
              </a:rPr>
              <a:t>for Oral Blending</a:t>
            </a:r>
            <a:br>
              <a:rPr lang="en-US" dirty="0">
                <a:latin typeface="Calibri" charset="0"/>
              </a:rPr>
            </a:br>
            <a:r>
              <a:rPr lang="en-US" sz="2800" b="1" dirty="0">
                <a:latin typeface="Calibri" charset="0"/>
              </a:rPr>
              <a:t>Explain, Model, Respond, and Assess</a:t>
            </a:r>
            <a:r>
              <a:rPr lang="en-US" b="1" dirty="0">
                <a:latin typeface="Calibri" charset="0"/>
              </a:rPr>
              <a:t/>
            </a:r>
            <a:br>
              <a:rPr lang="en-US" b="1" dirty="0">
                <a:latin typeface="Calibri" charset="0"/>
              </a:rPr>
            </a:br>
            <a:endParaRPr lang="en-US" dirty="0">
              <a:latin typeface="Calibri" charset="0"/>
            </a:endParaRPr>
          </a:p>
        </p:txBody>
      </p:sp>
      <p:sp>
        <p:nvSpPr>
          <p:cNvPr id="35842" name="Content Placeholder 2"/>
          <p:cNvSpPr>
            <a:spLocks noGrp="1"/>
          </p:cNvSpPr>
          <p:nvPr>
            <p:ph idx="1"/>
          </p:nvPr>
        </p:nvSpPr>
        <p:spPr>
          <a:xfrm>
            <a:off x="304800" y="1676400"/>
            <a:ext cx="8153400" cy="4876800"/>
          </a:xfrm>
        </p:spPr>
        <p:txBody>
          <a:bodyPr>
            <a:normAutofit/>
          </a:bodyPr>
          <a:lstStyle/>
          <a:p>
            <a:pPr marL="0" indent="0" eaLnBrk="1" hangingPunct="1">
              <a:buNone/>
            </a:pPr>
            <a:r>
              <a:rPr lang="en-US" sz="3200" b="1" u="sng" dirty="0" smtClean="0"/>
              <a:t>Explain</a:t>
            </a:r>
          </a:p>
          <a:p>
            <a:pPr marL="0" indent="0" eaLnBrk="1" hangingPunct="1">
              <a:buNone/>
            </a:pPr>
            <a:r>
              <a:rPr lang="en-US" sz="2800" b="1" dirty="0" smtClean="0"/>
              <a:t>T:  </a:t>
            </a:r>
            <a:r>
              <a:rPr lang="ja-JP" altLang="en-US" sz="2800" dirty="0" smtClean="0"/>
              <a:t>“</a:t>
            </a:r>
            <a:r>
              <a:rPr lang="en-US" altLang="ja-JP" sz="2800" dirty="0"/>
              <a:t>We are going to play a word game. </a:t>
            </a:r>
            <a:r>
              <a:rPr lang="en-US" altLang="ja-JP" sz="2800" dirty="0" smtClean="0"/>
              <a:t>I</a:t>
            </a:r>
            <a:r>
              <a:rPr lang="ja-JP" altLang="en-US" sz="2800" dirty="0" smtClean="0"/>
              <a:t>‘</a:t>
            </a:r>
            <a:r>
              <a:rPr lang="en-US" altLang="ja-JP" sz="2800" dirty="0" err="1" smtClean="0"/>
              <a:t>ll</a:t>
            </a:r>
            <a:r>
              <a:rPr lang="en-US" altLang="ja-JP" sz="2800" dirty="0" smtClean="0"/>
              <a:t> </a:t>
            </a:r>
            <a:r>
              <a:rPr lang="en-US" altLang="ja-JP" sz="2800" dirty="0"/>
              <a:t>say a word slowly, then you say the word fast. </a:t>
            </a:r>
            <a:endParaRPr lang="en-US" altLang="ja-JP" sz="2800" dirty="0" smtClean="0"/>
          </a:p>
          <a:p>
            <a:pPr marL="0" indent="0">
              <a:buNone/>
            </a:pPr>
            <a:r>
              <a:rPr lang="en-US" sz="3200" b="1" u="sng" dirty="0"/>
              <a:t>Model</a:t>
            </a:r>
          </a:p>
          <a:p>
            <a:pPr marL="0" indent="0" eaLnBrk="1" hangingPunct="1">
              <a:buNone/>
            </a:pPr>
            <a:r>
              <a:rPr lang="en-US" altLang="ja-JP" sz="2800" dirty="0" smtClean="0"/>
              <a:t>Listen</a:t>
            </a:r>
            <a:r>
              <a:rPr lang="en-US" altLang="ja-JP" sz="2800" dirty="0"/>
              <a:t>… </a:t>
            </a:r>
            <a:r>
              <a:rPr lang="en-US" altLang="ja-JP" sz="2800" dirty="0" err="1" smtClean="0"/>
              <a:t>aaaaammmm</a:t>
            </a:r>
            <a:r>
              <a:rPr lang="en-US" altLang="ja-JP" sz="2800" dirty="0"/>
              <a:t>. </a:t>
            </a:r>
            <a:r>
              <a:rPr lang="en-US" altLang="ja-JP" sz="2800" dirty="0" smtClean="0"/>
              <a:t> Now </a:t>
            </a:r>
            <a:r>
              <a:rPr lang="en-US" altLang="ja-JP" sz="2800" dirty="0"/>
              <a:t>I </a:t>
            </a:r>
            <a:r>
              <a:rPr lang="en-US" altLang="ja-JP" sz="2800" dirty="0" smtClean="0"/>
              <a:t>will </a:t>
            </a:r>
            <a:r>
              <a:rPr lang="en-US" altLang="ja-JP" sz="2800" dirty="0"/>
              <a:t>say the word fast. (am). Now it</a:t>
            </a:r>
            <a:r>
              <a:rPr lang="ja-JP" altLang="en-US" sz="2800" dirty="0"/>
              <a:t>’</a:t>
            </a:r>
            <a:r>
              <a:rPr lang="en-US" altLang="ja-JP" sz="2800" dirty="0"/>
              <a:t>s your </a:t>
            </a:r>
            <a:r>
              <a:rPr lang="en-US" altLang="ja-JP" sz="2800" dirty="0" smtClean="0"/>
              <a:t>turn.  Listen </a:t>
            </a:r>
            <a:r>
              <a:rPr lang="en-US" altLang="ja-JP" sz="2800" dirty="0"/>
              <a:t>carefully to the sounds </a:t>
            </a:r>
            <a:r>
              <a:rPr lang="en-US" altLang="ja-JP" sz="2800" dirty="0" smtClean="0"/>
              <a:t> </a:t>
            </a:r>
            <a:r>
              <a:rPr lang="en-US" altLang="ja-JP" sz="2800" dirty="0"/>
              <a:t>say, then </a:t>
            </a:r>
            <a:r>
              <a:rPr lang="en-US" altLang="ja-JP" sz="2800" i="1" dirty="0"/>
              <a:t>you</a:t>
            </a:r>
            <a:r>
              <a:rPr lang="en-US" altLang="ja-JP" sz="2800" dirty="0"/>
              <a:t> say the word fast. I will move my hand to signal for you to answer.</a:t>
            </a:r>
            <a:r>
              <a:rPr lang="ja-JP" altLang="en-US" sz="2800" dirty="0"/>
              <a:t>”</a:t>
            </a:r>
            <a:endParaRPr lang="en-US" altLang="ja-JP" sz="2800" dirty="0"/>
          </a:p>
          <a:p>
            <a:pPr marL="457200" indent="-457200" eaLnBrk="1" hangingPunct="1">
              <a:buFont typeface="Arial" charset="0"/>
              <a:buNone/>
            </a:pPr>
            <a:endParaRPr lang="en-US" sz="2400" dirty="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945EA1-4346-0A48-8AFD-FC262A48341D}"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
        <p:nvSpPr>
          <p:cNvPr id="2" name="Connector 1"/>
          <p:cNvSpPr/>
          <p:nvPr/>
        </p:nvSpPr>
        <p:spPr>
          <a:xfrm>
            <a:off x="685800" y="685800"/>
            <a:ext cx="3352800" cy="2514600"/>
          </a:xfrm>
          <a:prstGeom prst="flowChartConnector">
            <a:avLst/>
          </a:prstGeom>
          <a:ln w="5715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t>Explain</a:t>
            </a:r>
            <a:endParaRPr lang="en-US" sz="4000" dirty="0"/>
          </a:p>
        </p:txBody>
      </p:sp>
      <p:sp>
        <p:nvSpPr>
          <p:cNvPr id="6" name="Connector 5"/>
          <p:cNvSpPr/>
          <p:nvPr/>
        </p:nvSpPr>
        <p:spPr>
          <a:xfrm>
            <a:off x="762000" y="3581400"/>
            <a:ext cx="3276600" cy="2514600"/>
          </a:xfrm>
          <a:prstGeom prst="flowChartConnector">
            <a:avLst/>
          </a:prstGeom>
          <a:ln w="5715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t>Respond</a:t>
            </a:r>
            <a:endParaRPr lang="en-US" sz="4000" dirty="0"/>
          </a:p>
        </p:txBody>
      </p:sp>
      <p:sp>
        <p:nvSpPr>
          <p:cNvPr id="7" name="Connector 6"/>
          <p:cNvSpPr/>
          <p:nvPr/>
        </p:nvSpPr>
        <p:spPr>
          <a:xfrm>
            <a:off x="4876800" y="3581400"/>
            <a:ext cx="3276600" cy="2514600"/>
          </a:xfrm>
          <a:prstGeom prst="flowChartConnector">
            <a:avLst/>
          </a:prstGeom>
          <a:ln w="5715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t>Assess</a:t>
            </a:r>
            <a:endParaRPr lang="en-US" sz="4000" dirty="0"/>
          </a:p>
        </p:txBody>
      </p:sp>
      <p:sp>
        <p:nvSpPr>
          <p:cNvPr id="8" name="Connector 7"/>
          <p:cNvSpPr/>
          <p:nvPr/>
        </p:nvSpPr>
        <p:spPr>
          <a:xfrm>
            <a:off x="4876800" y="685800"/>
            <a:ext cx="3276600" cy="2514600"/>
          </a:xfrm>
          <a:prstGeom prst="flowChartConnector">
            <a:avLst/>
          </a:prstGeom>
          <a:ln w="5715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t>Model</a:t>
            </a:r>
            <a:endParaRPr lang="en-US" sz="4000" dirty="0"/>
          </a:p>
        </p:txBody>
      </p:sp>
    </p:spTree>
    <p:extLst>
      <p:ext uri="{BB962C8B-B14F-4D97-AF65-F5344CB8AC3E}">
        <p14:creationId xmlns:p14="http://schemas.microsoft.com/office/powerpoint/2010/main" val="41507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10842353" s="0" l="0"/>
                                      </p:by>
                                    </p:animClr>
                                    <p:animClr clrSpc="hsl" dir="cw">
                                      <p:cBhvr>
                                        <p:cTn id="14" dur="500" fill="hold"/>
                                        <p:tgtEl>
                                          <p:spTgt spid="8"/>
                                        </p:tgtEl>
                                        <p:attrNameLst>
                                          <p:attrName>fillcolor</p:attrName>
                                        </p:attrNameLst>
                                      </p:cBhvr>
                                      <p:by>
                                        <p:hsl h="10842353" s="0" l="0"/>
                                      </p:by>
                                    </p:animClr>
                                    <p:animClr clrSpc="hsl" dir="cw">
                                      <p:cBhvr>
                                        <p:cTn id="15" dur="500" fill="hold"/>
                                        <p:tgtEl>
                                          <p:spTgt spid="8"/>
                                        </p:tgtEl>
                                        <p:attrNameLst>
                                          <p:attrName>stroke.color</p:attrName>
                                        </p:attrNameLst>
                                      </p:cBhvr>
                                      <p:by>
                                        <p:hsl h="10842353" s="0" l="0"/>
                                      </p:by>
                                    </p:animClr>
                                    <p:set>
                                      <p:cBhvr>
                                        <p:cTn id="16" dur="500" fill="hold"/>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mph" presetSubtype="0" fill="hold" grpId="0" nodeType="clickEffect">
                                  <p:stCondLst>
                                    <p:cond delay="0"/>
                                  </p:stCondLst>
                                  <p:childTnLst>
                                    <p:animClr clrSpc="hsl" dir="cw">
                                      <p:cBhvr override="childStyle">
                                        <p:cTn id="20" dur="500" fill="hold"/>
                                        <p:tgtEl>
                                          <p:spTgt spid="6"/>
                                        </p:tgtEl>
                                        <p:attrNameLst>
                                          <p:attrName>style.color</p:attrName>
                                        </p:attrNameLst>
                                      </p:cBhvr>
                                      <p:by>
                                        <p:hsl h="10842353" s="0" l="0"/>
                                      </p:by>
                                    </p:animClr>
                                    <p:animClr clrSpc="hsl" dir="cw">
                                      <p:cBhvr>
                                        <p:cTn id="21" dur="500" fill="hold"/>
                                        <p:tgtEl>
                                          <p:spTgt spid="6"/>
                                        </p:tgtEl>
                                        <p:attrNameLst>
                                          <p:attrName>fillcolor</p:attrName>
                                        </p:attrNameLst>
                                      </p:cBhvr>
                                      <p:by>
                                        <p:hsl h="10842353" s="0" l="0"/>
                                      </p:by>
                                    </p:animClr>
                                    <p:animClr clrSpc="hsl" dir="cw">
                                      <p:cBhvr>
                                        <p:cTn id="22" dur="500" fill="hold"/>
                                        <p:tgtEl>
                                          <p:spTgt spid="6"/>
                                        </p:tgtEl>
                                        <p:attrNameLst>
                                          <p:attrName>stroke.color</p:attrName>
                                        </p:attrNameLst>
                                      </p:cBhvr>
                                      <p:by>
                                        <p:hsl h="10842353" s="0" l="0"/>
                                      </p:by>
                                    </p:animClr>
                                    <p:set>
                                      <p:cBhvr>
                                        <p:cTn id="23" dur="500" fill="hold"/>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3" presetClass="emph" presetSubtype="0" fill="hold" grpId="0" nodeType="clickEffect">
                                  <p:stCondLst>
                                    <p:cond delay="0"/>
                                  </p:stCondLst>
                                  <p:childTnLst>
                                    <p:animClr clrSpc="hsl" dir="cw">
                                      <p:cBhvr override="childStyle">
                                        <p:cTn id="27" dur="500" fill="hold"/>
                                        <p:tgtEl>
                                          <p:spTgt spid="7"/>
                                        </p:tgtEl>
                                        <p:attrNameLst>
                                          <p:attrName>style.color</p:attrName>
                                        </p:attrNameLst>
                                      </p:cBhvr>
                                      <p:by>
                                        <p:hsl h="10842353" s="0" l="0"/>
                                      </p:by>
                                    </p:animClr>
                                    <p:animClr clrSpc="hsl" dir="cw">
                                      <p:cBhvr>
                                        <p:cTn id="28" dur="500" fill="hold"/>
                                        <p:tgtEl>
                                          <p:spTgt spid="7"/>
                                        </p:tgtEl>
                                        <p:attrNameLst>
                                          <p:attrName>fillcolor</p:attrName>
                                        </p:attrNameLst>
                                      </p:cBhvr>
                                      <p:by>
                                        <p:hsl h="10842353" s="0" l="0"/>
                                      </p:by>
                                    </p:animClr>
                                    <p:animClr clrSpc="hsl" dir="cw">
                                      <p:cBhvr>
                                        <p:cTn id="29" dur="500" fill="hold"/>
                                        <p:tgtEl>
                                          <p:spTgt spid="7"/>
                                        </p:tgtEl>
                                        <p:attrNameLst>
                                          <p:attrName>stroke.color</p:attrName>
                                        </p:attrNameLst>
                                      </p:cBhvr>
                                      <p:by>
                                        <p:hsl h="10842353" s="0" l="0"/>
                                      </p:by>
                                    </p:animClr>
                                    <p:set>
                                      <p:cBhvr>
                                        <p:cTn id="30" dur="500" fill="hold"/>
                                        <p:tgtEl>
                                          <p:spTgt spid="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6" presetClass="exit" presetSubtype="21" fill="hold" grpId="1" nodeType="withEffect">
                                  <p:stCondLst>
                                    <p:cond delay="0"/>
                                  </p:stCondLst>
                                  <p:childTnLst>
                                    <p:animEffect transition="out" filter="barn(inVertic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8467"/>
            <a:ext cx="8229600" cy="1325562"/>
          </a:xfrm>
        </p:spPr>
        <p:txBody>
          <a:bodyPr>
            <a:normAutofit fontScale="90000"/>
          </a:bodyPr>
          <a:lstStyle/>
          <a:p>
            <a:pPr eaLnBrk="1" hangingPunct="1"/>
            <a:r>
              <a:rPr lang="en-US" dirty="0">
                <a:latin typeface="Calibri" charset="0"/>
              </a:rPr>
              <a:t/>
            </a:r>
            <a:br>
              <a:rPr lang="en-US" dirty="0">
                <a:latin typeface="Calibri" charset="0"/>
              </a:rPr>
            </a:br>
            <a:r>
              <a:rPr lang="en-US" dirty="0">
                <a:latin typeface="Calibri" charset="0"/>
              </a:rPr>
              <a:t>Routine for Oral Blending</a:t>
            </a:r>
            <a:br>
              <a:rPr lang="en-US" dirty="0">
                <a:latin typeface="Calibri" charset="0"/>
              </a:rPr>
            </a:br>
            <a:r>
              <a:rPr lang="en-US" sz="2800" b="1" dirty="0">
                <a:latin typeface="Calibri" charset="0"/>
              </a:rPr>
              <a:t>Explain, Model, Respond, and Assess</a:t>
            </a:r>
            <a:r>
              <a:rPr lang="en-US" b="1" dirty="0">
                <a:latin typeface="Calibri" charset="0"/>
              </a:rPr>
              <a:t/>
            </a:r>
            <a:br>
              <a:rPr lang="en-US" b="1" dirty="0">
                <a:latin typeface="Calibri" charset="0"/>
              </a:rPr>
            </a:br>
            <a:endParaRPr lang="en-US" dirty="0">
              <a:latin typeface="Calibri" charset="0"/>
            </a:endParaRPr>
          </a:p>
        </p:txBody>
      </p:sp>
      <p:sp>
        <p:nvSpPr>
          <p:cNvPr id="35842" name="Content Placeholder 2"/>
          <p:cNvSpPr>
            <a:spLocks noGrp="1"/>
          </p:cNvSpPr>
          <p:nvPr>
            <p:ph idx="1"/>
          </p:nvPr>
        </p:nvSpPr>
        <p:spPr>
          <a:xfrm>
            <a:off x="304800" y="1676400"/>
            <a:ext cx="8534400" cy="5181600"/>
          </a:xfrm>
        </p:spPr>
        <p:txBody>
          <a:bodyPr>
            <a:normAutofit lnSpcReduction="10000"/>
          </a:bodyPr>
          <a:lstStyle/>
          <a:p>
            <a:pPr marL="0" indent="0" eaLnBrk="1" hangingPunct="1">
              <a:buNone/>
            </a:pPr>
            <a:r>
              <a:rPr lang="en-US" sz="2800" b="1" u="sng" dirty="0" smtClean="0">
                <a:latin typeface="Calibri" charset="0"/>
              </a:rPr>
              <a:t>Respond</a:t>
            </a:r>
          </a:p>
          <a:p>
            <a:pPr marL="0" indent="0">
              <a:buNone/>
            </a:pPr>
            <a:r>
              <a:rPr lang="en-US" sz="2400" b="1" dirty="0" smtClean="0"/>
              <a:t>T: </a:t>
            </a:r>
            <a:r>
              <a:rPr lang="ja-JP" altLang="en-US" sz="2400" dirty="0"/>
              <a:t>“</a:t>
            </a:r>
            <a:r>
              <a:rPr lang="en-US" altLang="ja-JP" sz="2400" dirty="0" err="1"/>
              <a:t>iiiiiifffff</a:t>
            </a:r>
            <a:r>
              <a:rPr lang="en-US" altLang="ja-JP" sz="2400" dirty="0"/>
              <a:t>. What </a:t>
            </a:r>
            <a:r>
              <a:rPr lang="en-US" altLang="ja-JP" sz="2400" dirty="0" smtClean="0"/>
              <a:t>word?</a:t>
            </a:r>
            <a:r>
              <a:rPr lang="ja-JP" altLang="en-US" sz="2400" dirty="0" smtClean="0"/>
              <a:t>”</a:t>
            </a:r>
            <a:r>
              <a:rPr lang="en-US" altLang="ja-JP" sz="2400" dirty="0" smtClean="0"/>
              <a:t> </a:t>
            </a:r>
            <a:endParaRPr lang="en-US" altLang="ja-JP" sz="2400" dirty="0"/>
          </a:p>
          <a:p>
            <a:pPr marL="0" indent="0">
              <a:buNone/>
            </a:pPr>
            <a:r>
              <a:rPr lang="en-US" altLang="ja-JP" sz="2400" dirty="0"/>
              <a:t>(Provide signal, pause for a split second to give time for children to think and respond</a:t>
            </a:r>
            <a:r>
              <a:rPr lang="en-US" altLang="ja-JP" sz="2400" dirty="0" smtClean="0"/>
              <a:t>.)</a:t>
            </a:r>
            <a:endParaRPr lang="en-US" altLang="ja-JP" sz="2400" dirty="0"/>
          </a:p>
          <a:p>
            <a:pPr marL="0" indent="0" eaLnBrk="1" hangingPunct="1">
              <a:buNone/>
            </a:pPr>
            <a:r>
              <a:rPr lang="en-US" sz="2400" b="1" dirty="0" smtClean="0"/>
              <a:t>S:</a:t>
            </a:r>
            <a:r>
              <a:rPr lang="en-US" sz="2400" dirty="0" smtClean="0"/>
              <a:t>  </a:t>
            </a:r>
            <a:r>
              <a:rPr lang="en-US" sz="2400" b="1" dirty="0"/>
              <a:t>R</a:t>
            </a:r>
            <a:r>
              <a:rPr lang="en-US" sz="2400" b="1" dirty="0" smtClean="0"/>
              <a:t>espond </a:t>
            </a:r>
            <a:r>
              <a:rPr lang="en-US" sz="2400" u="sng" dirty="0"/>
              <a:t>in unison </a:t>
            </a:r>
            <a:r>
              <a:rPr lang="en-US" sz="2400" dirty="0"/>
              <a:t>by saying the word, </a:t>
            </a:r>
            <a:r>
              <a:rPr lang="en-US" sz="2400" i="1" dirty="0"/>
              <a:t>if</a:t>
            </a:r>
          </a:p>
          <a:p>
            <a:pPr marL="0" indent="0" eaLnBrk="1" hangingPunct="1">
              <a:buNone/>
            </a:pPr>
            <a:r>
              <a:rPr lang="en-US" sz="2400" b="1" dirty="0" smtClean="0"/>
              <a:t>T: </a:t>
            </a:r>
            <a:r>
              <a:rPr lang="en-US" sz="2400" dirty="0" smtClean="0"/>
              <a:t> </a:t>
            </a:r>
            <a:r>
              <a:rPr lang="en-US" sz="2400" dirty="0"/>
              <a:t>R</a:t>
            </a:r>
            <a:r>
              <a:rPr lang="en-US" sz="2400" dirty="0" smtClean="0"/>
              <a:t>epeats </a:t>
            </a:r>
            <a:r>
              <a:rPr lang="en-US" sz="2400" dirty="0"/>
              <a:t>steps </a:t>
            </a:r>
            <a:r>
              <a:rPr lang="en-US" sz="2400" dirty="0" smtClean="0"/>
              <a:t>this step with several more words starting first with continuous sounds such as: </a:t>
            </a:r>
            <a:r>
              <a:rPr lang="en-US" sz="2400" i="1" dirty="0"/>
              <a:t>Sam</a:t>
            </a:r>
            <a:r>
              <a:rPr lang="en-US" sz="2400" dirty="0"/>
              <a:t>, </a:t>
            </a:r>
            <a:r>
              <a:rPr lang="en-US" sz="2400" i="1" dirty="0"/>
              <a:t>fun</a:t>
            </a:r>
            <a:r>
              <a:rPr lang="en-US" sz="2400" dirty="0"/>
              <a:t>, </a:t>
            </a:r>
            <a:r>
              <a:rPr lang="en-US" sz="2400" i="1" dirty="0" smtClean="0"/>
              <a:t>rain </a:t>
            </a:r>
            <a:r>
              <a:rPr lang="en-US" sz="2400" dirty="0" smtClean="0"/>
              <a:t>and then moving to words starting with stop sounds such as:  </a:t>
            </a:r>
            <a:r>
              <a:rPr lang="en-US" sz="2400" i="1" dirty="0" smtClean="0"/>
              <a:t>gum, pot, ten</a:t>
            </a:r>
          </a:p>
          <a:p>
            <a:pPr marL="0" indent="0" eaLnBrk="1" hangingPunct="1">
              <a:buNone/>
            </a:pPr>
            <a:r>
              <a:rPr lang="en-US" sz="2400" i="1" dirty="0" smtClean="0"/>
              <a:t> </a:t>
            </a:r>
            <a:r>
              <a:rPr lang="en-US" sz="2400" dirty="0" smtClean="0"/>
              <a:t>(Teacher </a:t>
            </a:r>
            <a:r>
              <a:rPr lang="en-US" sz="2400" dirty="0"/>
              <a:t>repeats words until students can respond correctly to all the words, making no errors</a:t>
            </a:r>
            <a:r>
              <a:rPr lang="en-US" sz="2400" dirty="0" smtClean="0"/>
              <a:t>.</a:t>
            </a:r>
            <a:endParaRPr lang="en-US" sz="2200" dirty="0">
              <a:latin typeface="Calibri" charset="0"/>
            </a:endParaRPr>
          </a:p>
          <a:p>
            <a:pPr marL="0" indent="0" eaLnBrk="1" hangingPunct="1">
              <a:buNone/>
            </a:pPr>
            <a:r>
              <a:rPr lang="en-US" sz="2800" b="1" u="sng" dirty="0" smtClean="0">
                <a:latin typeface="Calibri" charset="0"/>
              </a:rPr>
              <a:t>Assess</a:t>
            </a:r>
            <a:endParaRPr lang="en-US" sz="2800" b="1" u="sng" dirty="0">
              <a:latin typeface="Calibri" charset="0"/>
            </a:endParaRPr>
          </a:p>
          <a:p>
            <a:pPr marL="0" indent="0" eaLnBrk="1" hangingPunct="1">
              <a:buNone/>
            </a:pPr>
            <a:r>
              <a:rPr lang="en-US" sz="2200" b="1" dirty="0" smtClean="0">
                <a:latin typeface="Calibri" charset="0"/>
              </a:rPr>
              <a:t>T:</a:t>
            </a:r>
            <a:r>
              <a:rPr lang="en-US" sz="2200" dirty="0" smtClean="0">
                <a:latin typeface="Calibri" charset="0"/>
              </a:rPr>
              <a:t>   Gives </a:t>
            </a:r>
            <a:r>
              <a:rPr lang="en-US" sz="2200" dirty="0">
                <a:latin typeface="Calibri" charset="0"/>
              </a:rPr>
              <a:t>individual turns to several students </a:t>
            </a:r>
            <a:r>
              <a:rPr lang="en-US" sz="2200" dirty="0" smtClean="0">
                <a:latin typeface="Calibri" charset="0"/>
              </a:rPr>
              <a:t>to assess mastery with the skill.  </a:t>
            </a:r>
            <a:endParaRPr lang="en-US" sz="2400" dirty="0">
              <a:latin typeface="Calibri" charset="0"/>
            </a:endParaRP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945EA1-4346-0A48-8AFD-FC262A48341D}" type="slidenum">
              <a:rPr lang="en-US" sz="1200">
                <a:solidFill>
                  <a:srgbClr val="898989"/>
                </a:solidFill>
                <a:latin typeface="Calibri" charset="0"/>
              </a:rPr>
              <a:pPr eaLnBrk="1" hangingPunct="1"/>
              <a:t>4</a:t>
            </a:fld>
            <a:endParaRPr lang="en-US" sz="1200">
              <a:solidFill>
                <a:srgbClr val="898989"/>
              </a:solidFill>
              <a:latin typeface="Calibri" charset="0"/>
            </a:endParaRPr>
          </a:p>
        </p:txBody>
      </p:sp>
    </p:spTree>
    <p:extLst>
      <p:ext uri="{BB962C8B-B14F-4D97-AF65-F5344CB8AC3E}">
        <p14:creationId xmlns:p14="http://schemas.microsoft.com/office/powerpoint/2010/main" val="39434981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Template for Oral Blending – Card 5</a:t>
            </a:r>
            <a:endParaRPr lang="en-US" sz="3600"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5</a:t>
            </a:fld>
            <a:endParaRPr lang="en-US"/>
          </a:p>
        </p:txBody>
      </p:sp>
      <p:pic>
        <p:nvPicPr>
          <p:cNvPr id="5" name="Picture 4" descr="Screen Shot 2014-10-08 at 9.53.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00200"/>
            <a:ext cx="4191000" cy="5090438"/>
          </a:xfrm>
          <a:prstGeom prst="rect">
            <a:avLst/>
          </a:prstGeom>
        </p:spPr>
      </p:pic>
      <p:sp>
        <p:nvSpPr>
          <p:cNvPr id="6" name="Striped Right Arrow 5"/>
          <p:cNvSpPr/>
          <p:nvPr/>
        </p:nvSpPr>
        <p:spPr>
          <a:xfrm>
            <a:off x="838200" y="23114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triped Right Arrow 6"/>
          <p:cNvSpPr/>
          <p:nvPr/>
        </p:nvSpPr>
        <p:spPr>
          <a:xfrm>
            <a:off x="838200" y="28956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a:off x="838200" y="37338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838200" y="41910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838200" y="52578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838200" y="47244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triped Right Arrow 11"/>
          <p:cNvSpPr/>
          <p:nvPr/>
        </p:nvSpPr>
        <p:spPr>
          <a:xfrm>
            <a:off x="838200" y="60960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5-01-30 at 11.01.4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981200"/>
            <a:ext cx="1576721" cy="2108200"/>
          </a:xfrm>
          <a:prstGeom prst="rect">
            <a:avLst/>
          </a:prstGeom>
        </p:spPr>
      </p:pic>
      <p:grpSp>
        <p:nvGrpSpPr>
          <p:cNvPr id="17" name="Group 16"/>
          <p:cNvGrpSpPr/>
          <p:nvPr/>
        </p:nvGrpSpPr>
        <p:grpSpPr>
          <a:xfrm>
            <a:off x="6591300" y="4953000"/>
            <a:ext cx="2286000" cy="685800"/>
            <a:chOff x="4114800" y="5410200"/>
            <a:chExt cx="2514600" cy="685800"/>
          </a:xfrm>
        </p:grpSpPr>
        <p:sp>
          <p:nvSpPr>
            <p:cNvPr id="13" name="Rectangle 12"/>
            <p:cNvSpPr/>
            <p:nvPr/>
          </p:nvSpPr>
          <p:spPr>
            <a:xfrm>
              <a:off x="4114800" y="5410200"/>
              <a:ext cx="838200" cy="6858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953000" y="5410200"/>
              <a:ext cx="838200" cy="6858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791200" y="5410200"/>
              <a:ext cx="838200" cy="6858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1056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Activity 4</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6</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pPr marL="457200" indent="-457200">
              <a:buClr>
                <a:srgbClr val="008000"/>
              </a:buClr>
            </a:pPr>
            <a:r>
              <a:rPr lang="en-US" sz="3600" b="1" dirty="0" smtClean="0"/>
              <a:t>Card 5 Modeling and Practice</a:t>
            </a:r>
          </a:p>
          <a:p>
            <a:pPr marL="834390" lvl="1" indent="-514350">
              <a:buClr>
                <a:srgbClr val="008000"/>
              </a:buClr>
              <a:buSzPct val="100000"/>
              <a:buFont typeface="+mj-lt"/>
              <a:buAutoNum type="arabicPeriod"/>
            </a:pPr>
            <a:r>
              <a:rPr lang="en-US" sz="3300" dirty="0" smtClean="0"/>
              <a:t>Watch the video modeling Card </a:t>
            </a:r>
            <a:r>
              <a:rPr lang="en-US" sz="3300" dirty="0" smtClean="0"/>
              <a:t>5.</a:t>
            </a:r>
          </a:p>
          <a:p>
            <a:pPr marL="834390" lvl="1" indent="-514350">
              <a:buClr>
                <a:srgbClr val="008000"/>
              </a:buClr>
              <a:buSzPct val="100000"/>
              <a:buFont typeface="+mj-lt"/>
              <a:buAutoNum type="arabicPeriod"/>
            </a:pPr>
            <a:r>
              <a:rPr lang="en-US" sz="3300" dirty="0" smtClean="0"/>
              <a:t>When </a:t>
            </a:r>
            <a:r>
              <a:rPr lang="en-US" sz="3300" dirty="0" smtClean="0"/>
              <a:t>completed, practice the Phoneme Blending teaching routine with a partner.  Use the words located on Module 2, Activity </a:t>
            </a:r>
            <a:r>
              <a:rPr lang="en-US" sz="3300" dirty="0"/>
              <a:t>4</a:t>
            </a:r>
            <a:r>
              <a:rPr lang="en-US" sz="3300" dirty="0" smtClean="0"/>
              <a:t> </a:t>
            </a:r>
            <a:r>
              <a:rPr lang="en-US" sz="3300" dirty="0" smtClean="0"/>
              <a:t>Handout.  </a:t>
            </a:r>
          </a:p>
          <a:p>
            <a:pPr marL="834390" lvl="1" indent="-514350">
              <a:buClr>
                <a:srgbClr val="008000"/>
              </a:buClr>
              <a:buSzPct val="100000"/>
              <a:buFont typeface="+mj-lt"/>
              <a:buAutoNum type="arabicPeriod"/>
            </a:pPr>
            <a:r>
              <a:rPr lang="en-US" sz="3300" dirty="0" smtClean="0"/>
              <a:t>When completed, return to the presentation.  </a:t>
            </a:r>
            <a:endParaRPr lang="en-US" sz="3300" dirty="0"/>
          </a:p>
        </p:txBody>
      </p:sp>
      <p:pic>
        <p:nvPicPr>
          <p:cNvPr id="5" name="Picture 4" descr="Screen Shot 2014-09-18 at 3.23.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04800"/>
            <a:ext cx="1714500" cy="1488747"/>
          </a:xfrm>
          <a:prstGeom prst="rect">
            <a:avLst/>
          </a:prstGeom>
        </p:spPr>
      </p:pic>
    </p:spTree>
    <p:extLst>
      <p:ext uri="{BB962C8B-B14F-4D97-AF65-F5344CB8AC3E}">
        <p14:creationId xmlns:p14="http://schemas.microsoft.com/office/powerpoint/2010/main" val="1728398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Phoneme Segmentation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7</a:t>
            </a:fld>
            <a:endParaRPr lang="en-US"/>
          </a:p>
        </p:txBody>
      </p:sp>
      <p:sp>
        <p:nvSpPr>
          <p:cNvPr id="4" name="Content Placeholder 3"/>
          <p:cNvSpPr>
            <a:spLocks noGrp="1"/>
          </p:cNvSpPr>
          <p:nvPr>
            <p:ph sz="quarter" idx="1"/>
          </p:nvPr>
        </p:nvSpPr>
        <p:spPr/>
        <p:txBody>
          <a:bodyPr/>
          <a:lstStyle/>
          <a:p>
            <a:pPr marL="457200" indent="-457200">
              <a:buClr>
                <a:srgbClr val="008000"/>
              </a:buClr>
            </a:pPr>
            <a:r>
              <a:rPr lang="en-US" sz="3600" b="1" dirty="0">
                <a:latin typeface="Calibri" charset="0"/>
              </a:rPr>
              <a:t>Segmenting: </a:t>
            </a:r>
            <a:r>
              <a:rPr lang="en-US" sz="3600" dirty="0">
                <a:latin typeface="Calibri" charset="0"/>
              </a:rPr>
              <a:t>Given a whole word, a</a:t>
            </a:r>
            <a:r>
              <a:rPr lang="en-US" sz="3600" dirty="0">
                <a:solidFill>
                  <a:srgbClr val="FF0000"/>
                </a:solidFill>
                <a:latin typeface="Calibri" charset="0"/>
              </a:rPr>
              <a:t> </a:t>
            </a:r>
            <a:r>
              <a:rPr lang="en-US" sz="3600" dirty="0">
                <a:latin typeface="Calibri" charset="0"/>
              </a:rPr>
              <a:t>student separates the word into its individual phonemes and says each sound, e.g., What are the sounds in </a:t>
            </a:r>
            <a:r>
              <a:rPr lang="en-US" sz="3600" i="1" dirty="0" smtClean="0">
                <a:latin typeface="Calibri" charset="0"/>
              </a:rPr>
              <a:t>rug</a:t>
            </a:r>
            <a:r>
              <a:rPr lang="en-US" sz="3600" dirty="0" smtClean="0">
                <a:latin typeface="Calibri" charset="0"/>
              </a:rPr>
              <a:t>? </a:t>
            </a:r>
            <a:r>
              <a:rPr lang="en-US" sz="3600" dirty="0">
                <a:latin typeface="Calibri" charset="0"/>
              </a:rPr>
              <a:t>How many sounds?</a:t>
            </a:r>
          </a:p>
          <a:p>
            <a:endParaRPr lang="en-US" dirty="0"/>
          </a:p>
        </p:txBody>
      </p:sp>
      <p:pic>
        <p:nvPicPr>
          <p:cNvPr id="5" name="Picture 4" descr="Screen Shot 2015-01-30 at 12.45.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414156"/>
            <a:ext cx="3657600" cy="2177143"/>
          </a:xfrm>
          <a:prstGeom prst="rect">
            <a:avLst/>
          </a:prstGeom>
          <a:ln>
            <a:solidFill>
              <a:srgbClr val="FF0000"/>
            </a:solidFill>
            <a:prstDash val="sysDash"/>
          </a:ln>
        </p:spPr>
      </p:pic>
      <p:pic>
        <p:nvPicPr>
          <p:cNvPr id="6" name="Picture 5" descr="ru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572000"/>
            <a:ext cx="2476500" cy="1981200"/>
          </a:xfrm>
          <a:prstGeom prst="rect">
            <a:avLst/>
          </a:prstGeom>
        </p:spPr>
      </p:pic>
    </p:spTree>
    <p:extLst>
      <p:ext uri="{BB962C8B-B14F-4D97-AF65-F5344CB8AC3E}">
        <p14:creationId xmlns:p14="http://schemas.microsoft.com/office/powerpoint/2010/main" val="10049057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05800" cy="914400"/>
          </a:xfrm>
        </p:spPr>
        <p:txBody>
          <a:bodyPr>
            <a:normAutofit/>
          </a:bodyPr>
          <a:lstStyle/>
          <a:p>
            <a:pPr marL="0" indent="0" algn="ctr">
              <a:buNone/>
            </a:pPr>
            <a:r>
              <a:rPr lang="en-US" sz="4000" b="1" dirty="0" err="1" smtClean="0"/>
              <a:t>Elkonin</a:t>
            </a:r>
            <a:r>
              <a:rPr lang="en-US" sz="4000" b="1" dirty="0" smtClean="0"/>
              <a:t> Boxes</a:t>
            </a:r>
            <a:endParaRPr lang="en-US" sz="4000" dirty="0" smtClean="0"/>
          </a:p>
        </p:txBody>
      </p:sp>
      <p:grpSp>
        <p:nvGrpSpPr>
          <p:cNvPr id="4" name="Group 3"/>
          <p:cNvGrpSpPr/>
          <p:nvPr/>
        </p:nvGrpSpPr>
        <p:grpSpPr>
          <a:xfrm>
            <a:off x="3429000" y="2514600"/>
            <a:ext cx="2590800" cy="3886200"/>
            <a:chOff x="5791200" y="3200400"/>
            <a:chExt cx="2286000" cy="3505200"/>
          </a:xfrm>
        </p:grpSpPr>
        <p:grpSp>
          <p:nvGrpSpPr>
            <p:cNvPr id="8" name="Group 2"/>
            <p:cNvGrpSpPr>
              <a:grpSpLocks/>
            </p:cNvGrpSpPr>
            <p:nvPr/>
          </p:nvGrpSpPr>
          <p:grpSpPr bwMode="auto">
            <a:xfrm>
              <a:off x="5791200" y="3200400"/>
              <a:ext cx="2286000" cy="3505200"/>
              <a:chOff x="336" y="1776"/>
              <a:chExt cx="1440" cy="2208"/>
            </a:xfrm>
          </p:grpSpPr>
          <p:sp>
            <p:nvSpPr>
              <p:cNvPr id="9" name="Rectangle 3"/>
              <p:cNvSpPr>
                <a:spLocks noChangeArrowheads="1"/>
              </p:cNvSpPr>
              <p:nvPr/>
            </p:nvSpPr>
            <p:spPr bwMode="auto">
              <a:xfrm>
                <a:off x="336" y="1776"/>
                <a:ext cx="1440" cy="2208"/>
              </a:xfrm>
              <a:prstGeom prst="rect">
                <a:avLst/>
              </a:prstGeom>
              <a:solidFill>
                <a:srgbClr val="CCFF33"/>
              </a:solidFill>
              <a:ln w="38100" cap="sq">
                <a:solidFill>
                  <a:schemeClr val="tx1"/>
                </a:solidFill>
                <a:miter lim="800000"/>
                <a:headEnd type="none" w="sm" len="sm"/>
                <a:tailEnd type="none" w="sm" len="sm"/>
              </a:ln>
            </p:spPr>
            <p:txBody>
              <a:bodyPr wrap="none" anchor="ctr"/>
              <a:lstStyle/>
              <a:p>
                <a:pPr>
                  <a:spcBef>
                    <a:spcPct val="50000"/>
                  </a:spcBef>
                </a:pPr>
                <a:endParaRPr lang="en-US"/>
              </a:p>
              <a:p>
                <a:endParaRPr lang="en-US"/>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824"/>
                <a:ext cx="1024" cy="712"/>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1296" y="2976"/>
                <a:ext cx="336" cy="240"/>
              </a:xfrm>
              <a:prstGeom prst="rect">
                <a:avLst/>
              </a:prstGeom>
              <a:solidFill>
                <a:srgbClr val="CC3399"/>
              </a:solidFill>
              <a:ln w="38100" cap="sq">
                <a:solidFill>
                  <a:schemeClr val="tx1"/>
                </a:solidFill>
                <a:miter lim="800000"/>
                <a:headEnd type="none" w="sm" len="sm"/>
                <a:tailEnd type="none" w="sm" len="sm"/>
              </a:ln>
            </p:spPr>
            <p:txBody>
              <a:bodyPr wrap="none" anchor="ctr"/>
              <a:lstStyle/>
              <a:p>
                <a:endParaRPr lang="en-US"/>
              </a:p>
            </p:txBody>
          </p:sp>
          <p:sp>
            <p:nvSpPr>
              <p:cNvPr id="12" name="Text Box 6"/>
              <p:cNvSpPr txBox="1">
                <a:spLocks noChangeArrowheads="1"/>
              </p:cNvSpPr>
              <p:nvPr/>
            </p:nvSpPr>
            <p:spPr bwMode="auto">
              <a:xfrm>
                <a:off x="384" y="2928"/>
                <a:ext cx="864" cy="312"/>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  </a:t>
                </a:r>
              </a:p>
            </p:txBody>
          </p:sp>
          <p:sp>
            <p:nvSpPr>
              <p:cNvPr id="13" name="Text Box 7"/>
              <p:cNvSpPr txBox="1">
                <a:spLocks noChangeArrowheads="1"/>
              </p:cNvSpPr>
              <p:nvPr/>
            </p:nvSpPr>
            <p:spPr bwMode="auto">
              <a:xfrm>
                <a:off x="1344" y="2592"/>
                <a:ext cx="288" cy="312"/>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4" name="Text Box 8"/>
              <p:cNvSpPr txBox="1">
                <a:spLocks noChangeArrowheads="1"/>
              </p:cNvSpPr>
              <p:nvPr/>
            </p:nvSpPr>
            <p:spPr bwMode="auto">
              <a:xfrm>
                <a:off x="432" y="3360"/>
                <a:ext cx="1200" cy="428"/>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    </a:t>
                </a:r>
                <a:r>
                  <a:rPr lang="en-US" sz="3600" b="1"/>
                  <a:t>=  pig</a:t>
                </a:r>
              </a:p>
            </p:txBody>
          </p:sp>
        </p:grpSp>
        <p:sp>
          <p:nvSpPr>
            <p:cNvPr id="15" name="Rectangle 13"/>
            <p:cNvSpPr>
              <a:spLocks noChangeArrowheads="1"/>
            </p:cNvSpPr>
            <p:nvPr/>
          </p:nvSpPr>
          <p:spPr bwMode="auto">
            <a:xfrm>
              <a:off x="5943600" y="5029200"/>
              <a:ext cx="533400" cy="381000"/>
            </a:xfrm>
            <a:prstGeom prst="rect">
              <a:avLst/>
            </a:prstGeom>
            <a:solidFill>
              <a:srgbClr val="CC3399"/>
            </a:solidFill>
            <a:ln w="38100" cap="sq">
              <a:solidFill>
                <a:schemeClr val="tx1"/>
              </a:solidFill>
              <a:miter lim="800000"/>
              <a:headEnd type="none" w="sm" len="sm"/>
              <a:tailEnd type="none" w="sm" len="sm"/>
            </a:ln>
          </p:spPr>
          <p:txBody>
            <a:bodyPr wrap="none" anchor="ctr"/>
            <a:lstStyle/>
            <a:p>
              <a:endParaRPr lang="en-US"/>
            </a:p>
          </p:txBody>
        </p:sp>
        <p:grpSp>
          <p:nvGrpSpPr>
            <p:cNvPr id="16" name="Group 14"/>
            <p:cNvGrpSpPr>
              <a:grpSpLocks/>
            </p:cNvGrpSpPr>
            <p:nvPr/>
          </p:nvGrpSpPr>
          <p:grpSpPr bwMode="auto">
            <a:xfrm>
              <a:off x="6629400" y="5029200"/>
              <a:ext cx="533400" cy="381000"/>
              <a:chOff x="432" y="2976"/>
              <a:chExt cx="336" cy="240"/>
            </a:xfrm>
          </p:grpSpPr>
          <p:sp>
            <p:nvSpPr>
              <p:cNvPr id="17" name="Rectangle 15"/>
              <p:cNvSpPr>
                <a:spLocks noChangeArrowheads="1"/>
              </p:cNvSpPr>
              <p:nvPr/>
            </p:nvSpPr>
            <p:spPr bwMode="auto">
              <a:xfrm>
                <a:off x="432" y="2976"/>
                <a:ext cx="336" cy="240"/>
              </a:xfrm>
              <a:prstGeom prst="rect">
                <a:avLst/>
              </a:prstGeom>
              <a:solidFill>
                <a:srgbClr val="CC3399"/>
              </a:solidFill>
              <a:ln w="38100" cap="sq">
                <a:solidFill>
                  <a:schemeClr val="tx1"/>
                </a:solidFill>
                <a:miter lim="800000"/>
                <a:headEnd type="none" w="sm" len="sm"/>
                <a:tailEnd type="none" w="sm" len="sm"/>
              </a:ln>
            </p:spPr>
            <p:txBody>
              <a:bodyPr wrap="none" anchor="ctr"/>
              <a:lstStyle/>
              <a:p>
                <a:endParaRPr lang="en-US"/>
              </a:p>
            </p:txBody>
          </p:sp>
          <p:sp>
            <p:nvSpPr>
              <p:cNvPr id="18" name="Oval 16"/>
              <p:cNvSpPr>
                <a:spLocks noChangeArrowheads="1"/>
              </p:cNvSpPr>
              <p:nvPr/>
            </p:nvSpPr>
            <p:spPr bwMode="auto">
              <a:xfrm>
                <a:off x="480" y="2976"/>
                <a:ext cx="240" cy="240"/>
              </a:xfrm>
              <a:prstGeom prst="ellipse">
                <a:avLst/>
              </a:prstGeom>
              <a:solidFill>
                <a:srgbClr val="C0C0C0"/>
              </a:solidFill>
              <a:ln w="38100" cap="sq">
                <a:solidFill>
                  <a:schemeClr val="tx1"/>
                </a:solidFill>
                <a:round/>
                <a:headEnd type="none" w="sm" len="sm"/>
                <a:tailEnd type="none" w="sm" len="sm"/>
              </a:ln>
            </p:spPr>
            <p:txBody>
              <a:bodyPr wrap="none" anchor="ctr"/>
              <a:lstStyle/>
              <a:p>
                <a:endParaRPr lang="en-US"/>
              </a:p>
            </p:txBody>
          </p:sp>
        </p:grpSp>
        <p:sp>
          <p:nvSpPr>
            <p:cNvPr id="19" name="Oval 17"/>
            <p:cNvSpPr>
              <a:spLocks noChangeArrowheads="1"/>
            </p:cNvSpPr>
            <p:nvPr/>
          </p:nvSpPr>
          <p:spPr bwMode="auto">
            <a:xfrm>
              <a:off x="7391400" y="4648200"/>
              <a:ext cx="381000" cy="381000"/>
            </a:xfrm>
            <a:prstGeom prst="ellipse">
              <a:avLst/>
            </a:prstGeom>
            <a:solidFill>
              <a:srgbClr val="C0C0C0"/>
            </a:solidFill>
            <a:ln w="38100" cap="sq">
              <a:solidFill>
                <a:schemeClr val="tx1"/>
              </a:solidFill>
              <a:round/>
              <a:headEnd type="none" w="sm" len="sm"/>
              <a:tailEnd type="none" w="sm" len="sm"/>
            </a:ln>
          </p:spPr>
          <p:txBody>
            <a:bodyPr wrap="none" anchor="ctr"/>
            <a:lstStyle/>
            <a:p>
              <a:endParaRPr lang="en-US"/>
            </a:p>
          </p:txBody>
        </p:sp>
        <p:sp>
          <p:nvSpPr>
            <p:cNvPr id="20" name="Oval 18"/>
            <p:cNvSpPr>
              <a:spLocks noChangeArrowheads="1"/>
            </p:cNvSpPr>
            <p:nvPr/>
          </p:nvSpPr>
          <p:spPr bwMode="auto">
            <a:xfrm>
              <a:off x="6019800" y="5029200"/>
              <a:ext cx="381000" cy="381000"/>
            </a:xfrm>
            <a:prstGeom prst="ellipse">
              <a:avLst/>
            </a:prstGeom>
            <a:solidFill>
              <a:srgbClr val="C0C0C0"/>
            </a:solidFill>
            <a:ln w="38100" cap="sq">
              <a:solidFill>
                <a:schemeClr val="tx1"/>
              </a:solidFill>
              <a:round/>
              <a:headEnd type="none" w="sm" len="sm"/>
              <a:tailEnd type="none" w="sm" len="sm"/>
            </a:ln>
          </p:spPr>
          <p:txBody>
            <a:bodyPr wrap="none" anchor="ctr"/>
            <a:lstStyle/>
            <a:p>
              <a:endParaRPr lang="en-US"/>
            </a:p>
          </p:txBody>
        </p:sp>
        <p:sp>
          <p:nvSpPr>
            <p:cNvPr id="21" name="Line 28"/>
            <p:cNvSpPr>
              <a:spLocks noChangeShapeType="1"/>
            </p:cNvSpPr>
            <p:nvPr/>
          </p:nvSpPr>
          <p:spPr bwMode="auto">
            <a:xfrm>
              <a:off x="7543800" y="4267200"/>
              <a:ext cx="0" cy="3810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itle 2"/>
          <p:cNvSpPr>
            <a:spLocks noGrp="1"/>
          </p:cNvSpPr>
          <p:nvPr>
            <p:ph type="title"/>
          </p:nvPr>
        </p:nvSpPr>
        <p:spPr/>
        <p:txBody>
          <a:bodyPr/>
          <a:lstStyle/>
          <a:p>
            <a:r>
              <a:rPr lang="en-US" dirty="0" smtClean="0"/>
              <a:t>Phonemic Awareness Instruction</a:t>
            </a:r>
            <a:endParaRPr lang="en-US" dirty="0"/>
          </a:p>
        </p:txBody>
      </p:sp>
      <p:pic>
        <p:nvPicPr>
          <p:cNvPr id="5" name="Picture 4" descr="Screen Shot 2015-01-30 at 1.33.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1" y="345411"/>
            <a:ext cx="4813882" cy="6283989"/>
          </a:xfrm>
          <a:prstGeom prst="rect">
            <a:avLst/>
          </a:prstGeom>
          <a:ln>
            <a:solidFill>
              <a:srgbClr val="FF0000"/>
            </a:solidFill>
          </a:ln>
        </p:spPr>
      </p:pic>
      <p:grpSp>
        <p:nvGrpSpPr>
          <p:cNvPr id="22" name="Group 21"/>
          <p:cNvGrpSpPr/>
          <p:nvPr/>
        </p:nvGrpSpPr>
        <p:grpSpPr>
          <a:xfrm>
            <a:off x="990600" y="2209800"/>
            <a:ext cx="7010400" cy="4343400"/>
            <a:chOff x="762000" y="1143000"/>
            <a:chExt cx="7010400" cy="4343400"/>
          </a:xfrm>
        </p:grpSpPr>
        <p:sp>
          <p:nvSpPr>
            <p:cNvPr id="23" name="Rectangle 22"/>
            <p:cNvSpPr/>
            <p:nvPr/>
          </p:nvSpPr>
          <p:spPr>
            <a:xfrm>
              <a:off x="838200" y="1143000"/>
              <a:ext cx="6934200" cy="1447800"/>
            </a:xfrm>
            <a:prstGeom prst="rect">
              <a:avLst/>
            </a:prstGeom>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971800" y="1143000"/>
              <a:ext cx="0" cy="1447800"/>
            </a:xfrm>
            <a:prstGeom prst="line">
              <a:avLst/>
            </a:prstGeom>
            <a:ln w="57150" cmpd="sng">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10200" y="1143000"/>
              <a:ext cx="0" cy="1447800"/>
            </a:xfrm>
            <a:prstGeom prst="line">
              <a:avLst/>
            </a:prstGeom>
            <a:ln w="57150" cmpd="sng">
              <a:solidFill>
                <a:srgbClr val="2F2B20"/>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62000" y="4038600"/>
              <a:ext cx="6934200" cy="1447800"/>
            </a:xfrm>
            <a:prstGeom prst="rect">
              <a:avLst/>
            </a:prstGeom>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267200" y="4038600"/>
              <a:ext cx="0" cy="1447800"/>
            </a:xfrm>
            <a:prstGeom prst="line">
              <a:avLst/>
            </a:prstGeom>
            <a:ln w="57150" cmpd="sng">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67000" y="4038600"/>
              <a:ext cx="0" cy="1447800"/>
            </a:xfrm>
            <a:prstGeom prst="line">
              <a:avLst/>
            </a:prstGeom>
            <a:ln w="57150" cmpd="sng">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943600" y="4038600"/>
              <a:ext cx="0" cy="1447800"/>
            </a:xfrm>
            <a:prstGeom prst="line">
              <a:avLst/>
            </a:prstGeom>
            <a:ln w="57150" cmpd="sng">
              <a:solidFill>
                <a:srgbClr val="2F2B2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9333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9</a:t>
            </a:fld>
            <a:endParaRPr lang="en-US"/>
          </a:p>
        </p:txBody>
      </p:sp>
      <p:pic>
        <p:nvPicPr>
          <p:cNvPr id="4" name="Picture 3" descr="Screen Shot 2014-10-08 at 10.16.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447800"/>
            <a:ext cx="4519380" cy="5257800"/>
          </a:xfrm>
          <a:prstGeom prst="rect">
            <a:avLst/>
          </a:prstGeom>
        </p:spPr>
      </p:pic>
      <p:sp>
        <p:nvSpPr>
          <p:cNvPr id="5" name="Title 2"/>
          <p:cNvSpPr txBox="1">
            <a:spLocks/>
          </p:cNvSpPr>
          <p:nvPr/>
        </p:nvSpPr>
        <p:spPr>
          <a:xfrm>
            <a:off x="4572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Phoneme Segmentation:  Card 6</a:t>
            </a:r>
            <a:endParaRPr lang="en-US" dirty="0"/>
          </a:p>
        </p:txBody>
      </p:sp>
      <p:sp>
        <p:nvSpPr>
          <p:cNvPr id="7" name="Striped Right Arrow 6"/>
          <p:cNvSpPr/>
          <p:nvPr/>
        </p:nvSpPr>
        <p:spPr>
          <a:xfrm>
            <a:off x="533400" y="22098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a:off x="533400" y="27940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533400" y="36322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533400" y="41910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533400" y="54102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triped Right Arrow 11"/>
          <p:cNvSpPr/>
          <p:nvPr/>
        </p:nvSpPr>
        <p:spPr>
          <a:xfrm>
            <a:off x="533400" y="48768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triped Right Arrow 12"/>
          <p:cNvSpPr/>
          <p:nvPr/>
        </p:nvSpPr>
        <p:spPr>
          <a:xfrm>
            <a:off x="533400" y="62484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f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977" y="2819400"/>
            <a:ext cx="2197623" cy="1852718"/>
          </a:xfrm>
          <a:prstGeom prst="rect">
            <a:avLst/>
          </a:prstGeom>
        </p:spPr>
      </p:pic>
    </p:spTree>
    <p:extLst>
      <p:ext uri="{BB962C8B-B14F-4D97-AF65-F5344CB8AC3E}">
        <p14:creationId xmlns:p14="http://schemas.microsoft.com/office/powerpoint/2010/main" val="787149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9833</TotalTime>
  <Words>2979</Words>
  <Application>Microsoft Macintosh PowerPoint</Application>
  <PresentationFormat>On-screen Show (4:3)</PresentationFormat>
  <Paragraphs>149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The 60-minute Daily Reading Lesson: Instruction for Phonological Awareness: blending and segmenting phonemes </vt:lpstr>
      <vt:lpstr>A Continuum of Phonological Awareness Skills</vt:lpstr>
      <vt:lpstr> Sample Script for Oral Blending Explain, Model, Respond, and Assess </vt:lpstr>
      <vt:lpstr> Routine for Oral Blending Explain, Model, Respond, and Assess </vt:lpstr>
      <vt:lpstr>Template for Oral Blending – Card 5</vt:lpstr>
      <vt:lpstr>Module 2, Activity 4</vt:lpstr>
      <vt:lpstr>Phoneme Segmentation</vt:lpstr>
      <vt:lpstr>Phonemic Awareness Instruction</vt:lpstr>
      <vt:lpstr>PowerPoint Presentation</vt:lpstr>
      <vt:lpstr>Module 2, Activity 5</vt:lpstr>
      <vt:lpstr>Phonemic Awareness Instruction</vt:lpstr>
      <vt:lpstr>Next Steps</vt:lpstr>
    </vt:vector>
  </TitlesOfParts>
  <Company>Deni Basaraba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Minute Reading Block</dc:title>
  <dc:creator>Deni Basaraba</dc:creator>
  <cp:lastModifiedBy>Elizabeth</cp:lastModifiedBy>
  <cp:revision>171</cp:revision>
  <cp:lastPrinted>2009-02-05T23:09:32Z</cp:lastPrinted>
  <dcterms:created xsi:type="dcterms:W3CDTF">2008-10-13T16:24:20Z</dcterms:created>
  <dcterms:modified xsi:type="dcterms:W3CDTF">2015-02-03T18:23:22Z</dcterms:modified>
</cp:coreProperties>
</file>