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3"/>
  </p:notesMasterIdLst>
  <p:handoutMasterIdLst>
    <p:handoutMasterId r:id="rId14"/>
  </p:handoutMasterIdLst>
  <p:sldIdLst>
    <p:sldId id="256" r:id="rId2"/>
    <p:sldId id="781" r:id="rId3"/>
    <p:sldId id="738" r:id="rId4"/>
    <p:sldId id="777" r:id="rId5"/>
    <p:sldId id="741" r:id="rId6"/>
    <p:sldId id="743" r:id="rId7"/>
    <p:sldId id="745" r:id="rId8"/>
    <p:sldId id="746" r:id="rId9"/>
    <p:sldId id="747" r:id="rId10"/>
    <p:sldId id="748" r:id="rId11"/>
    <p:sldId id="780" r:id="rId12"/>
  </p:sldIdLst>
  <p:sldSz cx="9144000" cy="6858000" type="screen4x3"/>
  <p:notesSz cx="90805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66FF"/>
    <a:srgbClr val="F2F6A8"/>
    <a:srgbClr val="C0C0C0"/>
    <a:srgbClr val="FF0000"/>
    <a:srgbClr val="EB67E2"/>
    <a:srgbClr val="FCFC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2" autoAdjust="0"/>
    <p:restoredTop sz="75398" autoAdjust="0"/>
  </p:normalViewPr>
  <p:slideViewPr>
    <p:cSldViewPr>
      <p:cViewPr>
        <p:scale>
          <a:sx n="63" d="100"/>
          <a:sy n="63" d="100"/>
        </p:scale>
        <p:origin x="-50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1" d="100"/>
          <a:sy n="81" d="100"/>
        </p:scale>
        <p:origin x="-1640" y="-104"/>
      </p:cViewPr>
      <p:guideLst>
        <p:guide orient="horz" pos="2160"/>
        <p:guide pos="28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hdr" sz="quarter"/>
          </p:nvPr>
        </p:nvSpPr>
        <p:spPr bwMode="auto">
          <a:xfrm>
            <a:off x="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60803" name="Rectangle 3"/>
          <p:cNvSpPr>
            <a:spLocks noGrp="1" noChangeArrowheads="1"/>
          </p:cNvSpPr>
          <p:nvPr>
            <p:ph type="dt" sz="quarter" idx="1"/>
          </p:nvPr>
        </p:nvSpPr>
        <p:spPr bwMode="auto">
          <a:xfrm>
            <a:off x="514350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60804" name="Rectangle 4"/>
          <p:cNvSpPr>
            <a:spLocks noGrp="1" noChangeArrowheads="1"/>
          </p:cNvSpPr>
          <p:nvPr>
            <p:ph type="ftr" sz="quarter" idx="2"/>
          </p:nvPr>
        </p:nvSpPr>
        <p:spPr bwMode="auto">
          <a:xfrm>
            <a:off x="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60805" name="Rectangle 5"/>
          <p:cNvSpPr>
            <a:spLocks noGrp="1" noChangeArrowheads="1"/>
          </p:cNvSpPr>
          <p:nvPr>
            <p:ph type="sldNum" sz="quarter" idx="3"/>
          </p:nvPr>
        </p:nvSpPr>
        <p:spPr bwMode="auto">
          <a:xfrm>
            <a:off x="514350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DAE25F8D-32BD-0B4E-8A49-872697EB9156}" type="slidenum">
              <a:rPr lang="en-US"/>
              <a:pPr/>
              <a:t>‹#›</a:t>
            </a:fld>
            <a:endParaRPr lang="en-US" dirty="0"/>
          </a:p>
        </p:txBody>
      </p:sp>
    </p:spTree>
    <p:extLst>
      <p:ext uri="{BB962C8B-B14F-4D97-AF65-F5344CB8AC3E}">
        <p14:creationId xmlns:p14="http://schemas.microsoft.com/office/powerpoint/2010/main" val="39464718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7651" name="Rectangle 3"/>
          <p:cNvSpPr>
            <a:spLocks noGrp="1" noChangeArrowheads="1"/>
          </p:cNvSpPr>
          <p:nvPr>
            <p:ph type="dt" idx="1"/>
          </p:nvPr>
        </p:nvSpPr>
        <p:spPr bwMode="auto">
          <a:xfrm>
            <a:off x="5143500" y="0"/>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7652" name="Rectangle 4"/>
          <p:cNvSpPr>
            <a:spLocks noGrp="1" noRot="1" noChangeAspect="1" noChangeArrowheads="1" noTextEdit="1"/>
          </p:cNvSpPr>
          <p:nvPr>
            <p:ph type="sldImg" idx="2"/>
          </p:nvPr>
        </p:nvSpPr>
        <p:spPr bwMode="auto">
          <a:xfrm>
            <a:off x="282575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08050" y="3257550"/>
            <a:ext cx="7264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7655" name="Rectangle 7"/>
          <p:cNvSpPr>
            <a:spLocks noGrp="1" noChangeArrowheads="1"/>
          </p:cNvSpPr>
          <p:nvPr>
            <p:ph type="sldNum" sz="quarter" idx="5"/>
          </p:nvPr>
        </p:nvSpPr>
        <p:spPr bwMode="auto">
          <a:xfrm>
            <a:off x="5143500" y="6513513"/>
            <a:ext cx="39354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F7F9A351-0A7A-BC4F-B299-47D55685FB74}" type="slidenum">
              <a:rPr lang="en-US"/>
              <a:pPr/>
              <a:t>‹#›</a:t>
            </a:fld>
            <a:endParaRPr lang="en-US" dirty="0"/>
          </a:p>
        </p:txBody>
      </p:sp>
    </p:spTree>
    <p:extLst>
      <p:ext uri="{BB962C8B-B14F-4D97-AF65-F5344CB8AC3E}">
        <p14:creationId xmlns:p14="http://schemas.microsoft.com/office/powerpoint/2010/main" val="65530384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Module 4, Part 1 presentation on development reading fluency.  This is a particularly new topic for many teachers in the FSM.  As such, it is important to go through the materials and accompanying activities slowly in order to fully understand the concept as well as the role fluency plays in overall reading development.  </a:t>
            </a:r>
          </a:p>
        </p:txBody>
      </p:sp>
      <p:sp>
        <p:nvSpPr>
          <p:cNvPr id="4" name="Slide Number Placeholder 3"/>
          <p:cNvSpPr>
            <a:spLocks noGrp="1"/>
          </p:cNvSpPr>
          <p:nvPr>
            <p:ph type="sldNum" sz="quarter" idx="10"/>
          </p:nvPr>
        </p:nvSpPr>
        <p:spPr/>
        <p:txBody>
          <a:bodyPr/>
          <a:lstStyle/>
          <a:p>
            <a:fld id="{F7F9A351-0A7A-BC4F-B299-47D55685FB74}" type="slidenum">
              <a:rPr lang="en-US" smtClean="0"/>
              <a:pPr/>
              <a:t>1</a:t>
            </a:fld>
            <a:endParaRPr lang="en-US" dirty="0"/>
          </a:p>
        </p:txBody>
      </p:sp>
    </p:spTree>
    <p:extLst>
      <p:ext uri="{BB962C8B-B14F-4D97-AF65-F5344CB8AC3E}">
        <p14:creationId xmlns:p14="http://schemas.microsoft.com/office/powerpoint/2010/main" val="234234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moving on to Part 2 of this module which focuses</a:t>
            </a:r>
            <a:r>
              <a:rPr lang="en-US" baseline="0" dirty="0" smtClean="0"/>
              <a:t> on strategies for building reading fluency, reflect on what you have just learned.  First, based upon the previous slides, explain to a partner in your own words why fluency is necessary for comprehension.  Second, discuss if this is a new concept for you.  Do you currently work on reading fluency in your classrooms and, if so, what strategies do you use and how do you build it into your schedule?</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11</a:t>
            </a:fld>
            <a:endParaRPr lang="en-US" dirty="0"/>
          </a:p>
        </p:txBody>
      </p:sp>
    </p:spTree>
    <p:extLst>
      <p:ext uri="{BB962C8B-B14F-4D97-AF65-F5344CB8AC3E}">
        <p14:creationId xmlns:p14="http://schemas.microsoft.com/office/powerpoint/2010/main" val="2359791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Arial" charset="0"/>
                <a:ea typeface="ＭＳ Ｐゴシック" charset="0"/>
                <a:cs typeface="+mn-cs"/>
              </a:rPr>
              <a:t>This presentation </a:t>
            </a:r>
            <a:r>
              <a:rPr lang="en-US" sz="1200" kern="1200" dirty="0" smtClean="0">
                <a:solidFill>
                  <a:schemeClr val="tx1"/>
                </a:solidFill>
                <a:effectLst/>
                <a:latin typeface="Arial" charset="0"/>
                <a:ea typeface="ＭＳ Ｐゴシック" charset="0"/>
                <a:cs typeface="+mn-cs"/>
              </a:rPr>
              <a:t>focuses on defining and describing reading fluency – one of the five essential components of reading instruction.  We will also discuss why reading fluency is important to overall reading development.  Part 2 of this module will focus on how a teacher can help his or her students develop reading fluency.   </a:t>
            </a:r>
            <a:endParaRPr lang="en-US" sz="1200" kern="1200" dirty="0">
              <a:solidFill>
                <a:schemeClr val="tx1"/>
              </a:solidFill>
              <a:effectLst/>
              <a:latin typeface="Arial" charset="0"/>
              <a:ea typeface="ＭＳ Ｐゴシック" charset="0"/>
              <a:cs typeface="+mn-cs"/>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C1711B4-D367-954E-942A-D6B84CF420F9}" type="slidenum">
              <a:rPr lang="en-US" sz="1200"/>
              <a:pP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described by reading</a:t>
            </a:r>
            <a:r>
              <a:rPr lang="en-US" baseline="0" dirty="0" smtClean="0"/>
              <a:t> researchers </a:t>
            </a:r>
            <a:r>
              <a:rPr lang="en-US" baseline="0" dirty="0" err="1" smtClean="0"/>
              <a:t>Pikulski</a:t>
            </a:r>
            <a:r>
              <a:rPr lang="en-US" baseline="0" dirty="0" smtClean="0"/>
              <a:t> and Chard, reading fluency is efficient, effective word recognition that permit a reader to gain meaning from reading a text.  Fluency is demonstrated by accurate, quick and expressive oral reading and makes possible reading comprehension.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4</a:t>
            </a:fld>
            <a:endParaRPr lang="en-US" dirty="0"/>
          </a:p>
        </p:txBody>
      </p:sp>
    </p:spTree>
    <p:extLst>
      <p:ext uri="{BB962C8B-B14F-4D97-AF65-F5344CB8AC3E}">
        <p14:creationId xmlns:p14="http://schemas.microsoft.com/office/powerpoint/2010/main" val="3591072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dirty="0" smtClean="0">
                <a:latin typeface="Calibri" charset="0"/>
                <a:ea typeface="ＭＳ Ｐゴシック" charset="0"/>
                <a:cs typeface="ＭＳ Ｐゴシック" charset="0"/>
              </a:rPr>
              <a:t>Many experts in the reading field believe that reading fluency is composed of three parts.  These include:</a:t>
            </a:r>
            <a:r>
              <a:rPr lang="en-US" baseline="0" dirty="0" smtClean="0">
                <a:latin typeface="Calibri" charset="0"/>
                <a:ea typeface="ＭＳ Ｐゴシック" charset="0"/>
                <a:cs typeface="ＭＳ Ｐゴシック" charset="0"/>
              </a:rPr>
              <a:t>  </a:t>
            </a:r>
          </a:p>
          <a:p>
            <a:endParaRPr lang="en-US" baseline="0" dirty="0" smtClean="0">
              <a:latin typeface="Calibri" charset="0"/>
              <a:ea typeface="ＭＳ Ｐゴシック" charset="0"/>
              <a:cs typeface="ＭＳ Ｐゴシック" charset="0"/>
            </a:endParaRPr>
          </a:p>
          <a:p>
            <a:pPr marL="0" indent="0">
              <a:buNone/>
            </a:pPr>
            <a:r>
              <a:rPr lang="en-US" baseline="0" dirty="0" smtClean="0">
                <a:latin typeface="Calibri" charset="0"/>
                <a:ea typeface="ＭＳ Ｐゴシック" charset="0"/>
                <a:cs typeface="ＭＳ Ｐゴシック" charset="0"/>
              </a:rPr>
              <a:t>First - Decoding with accuracy.  In other words, pronouncing the right sounds and words.  </a:t>
            </a:r>
          </a:p>
          <a:p>
            <a:pPr marL="0" indent="0">
              <a:buNone/>
            </a:pPr>
            <a:r>
              <a:rPr lang="en-US" baseline="0" dirty="0" smtClean="0">
                <a:latin typeface="Calibri" charset="0"/>
                <a:ea typeface="ＭＳ Ｐゴシック" charset="0"/>
                <a:cs typeface="ＭＳ Ｐゴシック" charset="0"/>
              </a:rPr>
              <a:t>Second – Decoding with automaticity.  This means reading with a good pace and without hesitation.  </a:t>
            </a:r>
          </a:p>
          <a:p>
            <a:pPr marL="0" indent="0">
              <a:buNone/>
            </a:pPr>
            <a:r>
              <a:rPr lang="en-US" baseline="0" dirty="0" smtClean="0">
                <a:latin typeface="Calibri" charset="0"/>
                <a:ea typeface="ＭＳ Ｐゴシック" charset="0"/>
                <a:cs typeface="ＭＳ Ｐゴシック" charset="0"/>
              </a:rPr>
              <a:t>And, third, reading with appropriate expression.  The technical word for this is prosody.  </a:t>
            </a:r>
          </a:p>
          <a:p>
            <a:pPr marL="228600" indent="-228600">
              <a:buAutoNum type="arabicPeriod"/>
            </a:pPr>
            <a:endParaRPr lang="en-US" dirty="0">
              <a:latin typeface="Calibri" charset="0"/>
              <a:ea typeface="ＭＳ Ｐゴシック" charset="0"/>
              <a:cs typeface="ＭＳ Ｐゴシック" charset="0"/>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F1341ADE-E65A-A74B-98A3-941C5A4E82B5}" type="slidenum">
              <a:rPr lang="en-US" sz="1200"/>
              <a:pPr/>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To become accurate readers, students first need to master </a:t>
            </a:r>
            <a:r>
              <a:rPr lang="en-US" sz="1200" b="1" kern="1200" dirty="0" smtClean="0">
                <a:solidFill>
                  <a:schemeClr val="tx1"/>
                </a:solidFill>
                <a:effectLst/>
                <a:latin typeface="Arial" charset="0"/>
                <a:ea typeface="ＭＳ Ｐゴシック" charset="0"/>
                <a:cs typeface="+mn-cs"/>
              </a:rPr>
              <a:t>letter-sound correspondence,</a:t>
            </a:r>
            <a:r>
              <a:rPr lang="en-US" sz="1200" kern="1200" dirty="0" smtClean="0">
                <a:solidFill>
                  <a:schemeClr val="tx1"/>
                </a:solidFill>
                <a:effectLst/>
                <a:latin typeface="Arial" charset="0"/>
                <a:ea typeface="ＭＳ Ｐゴシック" charset="0"/>
                <a:cs typeface="+mn-cs"/>
              </a:rPr>
              <a:t> and then learn to </a:t>
            </a:r>
            <a:r>
              <a:rPr lang="en-US" sz="1200" b="1" kern="1200" dirty="0" smtClean="0">
                <a:solidFill>
                  <a:schemeClr val="tx1"/>
                </a:solidFill>
                <a:effectLst/>
                <a:latin typeface="Arial" charset="0"/>
                <a:ea typeface="ＭＳ Ｐゴシック" charset="0"/>
                <a:cs typeface="+mn-cs"/>
              </a:rPr>
              <a:t>blend their knowledge of known sounds into whole words</a:t>
            </a:r>
            <a:r>
              <a:rPr lang="en-US" sz="1200" kern="1200" dirty="0" smtClean="0">
                <a:solidFill>
                  <a:schemeClr val="tx1"/>
                </a:solidFill>
                <a:effectLst/>
                <a:latin typeface="Arial" charset="0"/>
                <a:ea typeface="ＭＳ Ｐゴシック" charset="0"/>
                <a:cs typeface="+mn-cs"/>
              </a:rPr>
              <a:t>.  This develops into a reliable strategy for decoding regular words accurately.  Multiple repetitions of both </a:t>
            </a:r>
            <a:r>
              <a:rPr lang="en-US" sz="1200" b="1" kern="1200" dirty="0" smtClean="0">
                <a:solidFill>
                  <a:schemeClr val="tx1"/>
                </a:solidFill>
                <a:effectLst/>
                <a:latin typeface="Arial" charset="0"/>
                <a:ea typeface="ＭＳ Ｐゴシック" charset="0"/>
                <a:cs typeface="+mn-cs"/>
              </a:rPr>
              <a:t>regular and irregular words </a:t>
            </a:r>
            <a:r>
              <a:rPr lang="en-US" sz="1200" kern="1200" dirty="0" smtClean="0">
                <a:solidFill>
                  <a:schemeClr val="tx1"/>
                </a:solidFill>
                <a:effectLst/>
                <a:latin typeface="Arial" charset="0"/>
                <a:ea typeface="ＭＳ Ｐゴシック" charset="0"/>
                <a:cs typeface="+mn-cs"/>
              </a:rPr>
              <a:t>leads to automatic recognition as the words are then incorporated and practiced in </a:t>
            </a:r>
            <a:r>
              <a:rPr lang="en-US" sz="1200" b="1" kern="1200" dirty="0" smtClean="0">
                <a:solidFill>
                  <a:schemeClr val="tx1"/>
                </a:solidFill>
                <a:effectLst/>
                <a:latin typeface="Arial" charset="0"/>
                <a:ea typeface="ＭＳ Ｐゴシック" charset="0"/>
                <a:cs typeface="+mn-cs"/>
              </a:rPr>
              <a:t>oral reading of connected text.</a:t>
            </a:r>
            <a:r>
              <a:rPr lang="en-US" sz="1200" kern="1200" dirty="0" smtClean="0">
                <a:solidFill>
                  <a:schemeClr val="tx1"/>
                </a:solidFill>
                <a:effectLst/>
                <a:latin typeface="Arial" charset="0"/>
                <a:ea typeface="ＭＳ Ｐゴシック" charset="0"/>
                <a:cs typeface="+mn-cs"/>
              </a:rPr>
              <a:t>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6</a:t>
            </a:fld>
            <a:endParaRPr lang="en-US" dirty="0"/>
          </a:p>
        </p:txBody>
      </p:sp>
    </p:spTree>
    <p:extLst>
      <p:ext uri="{BB962C8B-B14F-4D97-AF65-F5344CB8AC3E}">
        <p14:creationId xmlns:p14="http://schemas.microsoft.com/office/powerpoint/2010/main" val="4189168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First and foremost, as research has indicated, </a:t>
            </a:r>
            <a:r>
              <a:rPr lang="en-US" sz="1200" b="1" kern="1200" dirty="0" smtClean="0">
                <a:solidFill>
                  <a:schemeClr val="tx1"/>
                </a:solidFill>
                <a:effectLst/>
                <a:latin typeface="Arial" charset="0"/>
                <a:ea typeface="ＭＳ Ｐゴシック" charset="0"/>
                <a:cs typeface="+mn-cs"/>
              </a:rPr>
              <a:t>“If a reader has to spend too much time and energy figuring out what the words </a:t>
            </a:r>
            <a:r>
              <a:rPr lang="en-US" sz="1200" b="1" u="sng" kern="1200" dirty="0" smtClean="0">
                <a:solidFill>
                  <a:schemeClr val="tx1"/>
                </a:solidFill>
                <a:effectLst/>
                <a:latin typeface="Arial" charset="0"/>
                <a:ea typeface="ＭＳ Ｐゴシック" charset="0"/>
                <a:cs typeface="+mn-cs"/>
              </a:rPr>
              <a:t>are</a:t>
            </a:r>
            <a:r>
              <a:rPr lang="en-US" sz="1200" b="1" kern="1200" dirty="0" smtClean="0">
                <a:solidFill>
                  <a:schemeClr val="tx1"/>
                </a:solidFill>
                <a:effectLst/>
                <a:latin typeface="Arial" charset="0"/>
                <a:ea typeface="ＭＳ Ｐゴシック" charset="0"/>
                <a:cs typeface="+mn-cs"/>
              </a:rPr>
              <a:t>, she will be unable to concentrate on what the words </a:t>
            </a:r>
            <a:r>
              <a:rPr lang="en-US" sz="1200" b="1" u="sng" kern="1200" dirty="0" smtClean="0">
                <a:solidFill>
                  <a:schemeClr val="tx1"/>
                </a:solidFill>
                <a:effectLst/>
                <a:latin typeface="Arial" charset="0"/>
                <a:ea typeface="ＭＳ Ｐゴシック" charset="0"/>
                <a:cs typeface="+mn-cs"/>
              </a:rPr>
              <a:t>mean</a:t>
            </a:r>
            <a:r>
              <a:rPr lang="en-US" sz="1200" b="1" kern="1200" dirty="0" smtClean="0">
                <a:solidFill>
                  <a:schemeClr val="tx1"/>
                </a:solidFill>
                <a:effectLst/>
                <a:latin typeface="Arial" charset="0"/>
                <a:ea typeface="ＭＳ Ｐゴシック" charset="0"/>
                <a:cs typeface="+mn-cs"/>
              </a:rPr>
              <a:t>.”</a:t>
            </a:r>
            <a:endParaRPr lang="en-US" sz="1200" kern="1200" dirty="0" smtClean="0">
              <a:solidFill>
                <a:schemeClr val="tx1"/>
              </a:solidFill>
              <a:effectLst/>
              <a:latin typeface="Arial" charset="0"/>
              <a:ea typeface="ＭＳ Ｐゴシック" charset="0"/>
              <a:cs typeface="+mn-cs"/>
            </a:endParaRPr>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7</a:t>
            </a:fld>
            <a:endParaRPr lang="en-US" dirty="0"/>
          </a:p>
        </p:txBody>
      </p:sp>
    </p:spTree>
    <p:extLst>
      <p:ext uri="{BB962C8B-B14F-4D97-AF65-F5344CB8AC3E}">
        <p14:creationId xmlns:p14="http://schemas.microsoft.com/office/powerpoint/2010/main" val="119661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As this slide states, just because you have reading fluency does not always mean you will comprehend what </a:t>
            </a:r>
            <a:r>
              <a:rPr lang="en-US" baseline="0" dirty="0" smtClean="0"/>
              <a:t> you are reading.  However, in order to be able to comprehend, you have to have reading fluency. </a:t>
            </a:r>
            <a:r>
              <a:rPr lang="en-US" sz="1200" dirty="0" smtClean="0">
                <a:latin typeface="Arial" charset="0"/>
                <a:ea typeface="ＭＳ Ｐゴシック" charset="0"/>
                <a:cs typeface="ＭＳ Ｐゴシック" charset="0"/>
              </a:rPr>
              <a:t>(</a:t>
            </a:r>
            <a:r>
              <a:rPr lang="en-US" sz="1200" dirty="0" err="1" smtClean="0">
                <a:latin typeface="Arial" charset="0"/>
                <a:ea typeface="ＭＳ Ｐゴシック" charset="0"/>
                <a:cs typeface="ＭＳ Ｐゴシック" charset="0"/>
              </a:rPr>
              <a:t>Pikulski</a:t>
            </a:r>
            <a:r>
              <a:rPr lang="en-US" sz="1200" dirty="0" smtClean="0">
                <a:latin typeface="Arial" charset="0"/>
                <a:ea typeface="ＭＳ Ｐゴシック" charset="0"/>
                <a:cs typeface="ＭＳ Ｐゴシック" charset="0"/>
              </a:rPr>
              <a:t> and Chard, 2005)</a:t>
            </a:r>
            <a:endParaRPr lang="en-US" sz="1600" dirty="0" smtClean="0">
              <a:latin typeface="Arial" charset="0"/>
              <a:ea typeface="ＭＳ Ｐゴシック" charset="0"/>
              <a:cs typeface="ＭＳ Ｐゴシック"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8</a:t>
            </a:fld>
            <a:endParaRPr lang="en-US" dirty="0"/>
          </a:p>
        </p:txBody>
      </p:sp>
    </p:spTree>
    <p:extLst>
      <p:ext uri="{BB962C8B-B14F-4D97-AF65-F5344CB8AC3E}">
        <p14:creationId xmlns:p14="http://schemas.microsoft.com/office/powerpoint/2010/main" val="3469934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03220E7B-6955-D149-96F6-B394B09334A9}" type="slidenum">
              <a:rPr lang="en-US" sz="1200"/>
              <a:pPr/>
              <a:t>9</a:t>
            </a:fld>
            <a:endParaRPr lang="en-US" sz="120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The research behind the connection between fluency and comprehension can be traced back in part to a 1974 article by researchers </a:t>
            </a:r>
            <a:r>
              <a:rPr lang="en-US" sz="1200" kern="1200" dirty="0" err="1" smtClean="0">
                <a:solidFill>
                  <a:schemeClr val="tx1"/>
                </a:solidFill>
                <a:effectLst/>
                <a:latin typeface="Arial" charset="0"/>
                <a:ea typeface="ＭＳ Ｐゴシック" charset="0"/>
                <a:cs typeface="+mn-cs"/>
              </a:rPr>
              <a:t>LaBerge</a:t>
            </a:r>
            <a:r>
              <a:rPr lang="en-US" sz="1200" kern="1200" dirty="0" smtClean="0">
                <a:solidFill>
                  <a:schemeClr val="tx1"/>
                </a:solidFill>
                <a:effectLst/>
                <a:latin typeface="Arial" charset="0"/>
                <a:ea typeface="ＭＳ Ｐゴシック" charset="0"/>
                <a:cs typeface="+mn-cs"/>
              </a:rPr>
              <a:t> and Samuels.  Their research indicates that </a:t>
            </a:r>
            <a:r>
              <a:rPr lang="en-US" sz="1200" b="1" kern="1200" dirty="0" smtClean="0">
                <a:solidFill>
                  <a:schemeClr val="tx1"/>
                </a:solidFill>
                <a:effectLst/>
                <a:latin typeface="Arial" charset="0"/>
                <a:ea typeface="ＭＳ Ｐゴシック" charset="0"/>
                <a:cs typeface="+mn-cs"/>
              </a:rPr>
              <a:t>human beings can only fully attend to one thing at a time</a:t>
            </a:r>
            <a:r>
              <a:rPr lang="en-US" sz="1200" kern="1200" dirty="0" smtClean="0">
                <a:solidFill>
                  <a:schemeClr val="tx1"/>
                </a:solidFill>
                <a:effectLst/>
                <a:latin typeface="Arial" charset="0"/>
                <a:ea typeface="ＭＳ Ｐゴシック" charset="0"/>
                <a:cs typeface="+mn-cs"/>
              </a:rPr>
              <a:t>.  However, we are able to do more than one thing if we </a:t>
            </a:r>
            <a:r>
              <a:rPr lang="en-US" sz="1200" b="1" kern="1200" dirty="0" smtClean="0">
                <a:solidFill>
                  <a:schemeClr val="tx1"/>
                </a:solidFill>
                <a:effectLst/>
                <a:latin typeface="Arial" charset="0"/>
                <a:ea typeface="ＭＳ Ｐゴシック" charset="0"/>
                <a:cs typeface="+mn-cs"/>
              </a:rPr>
              <a:t>alternate our attention between two or more activities</a:t>
            </a:r>
            <a:r>
              <a:rPr lang="en-US" sz="1200" kern="1200" dirty="0" smtClean="0">
                <a:solidFill>
                  <a:schemeClr val="tx1"/>
                </a:solidFill>
                <a:effectLst/>
                <a:latin typeface="Arial" charset="0"/>
                <a:ea typeface="ＭＳ Ｐゴシック" charset="0"/>
                <a:cs typeface="+mn-cs"/>
              </a:rPr>
              <a:t>, </a:t>
            </a:r>
            <a:r>
              <a:rPr lang="en-US" sz="1200" u="sng" kern="1200" dirty="0" smtClean="0">
                <a:solidFill>
                  <a:schemeClr val="tx1"/>
                </a:solidFill>
                <a:effectLst/>
                <a:latin typeface="Arial" charset="0"/>
                <a:ea typeface="ＭＳ Ｐゴシック" charset="0"/>
                <a:cs typeface="+mn-cs"/>
              </a:rPr>
              <a:t>or, most importantly</a:t>
            </a:r>
            <a:r>
              <a:rPr lang="en-US" sz="1200" kern="1200" dirty="0" smtClean="0">
                <a:solidFill>
                  <a:schemeClr val="tx1"/>
                </a:solidFill>
                <a:effectLst/>
                <a:latin typeface="Arial" charset="0"/>
                <a:ea typeface="ＭＳ Ｐゴシック" charset="0"/>
                <a:cs typeface="+mn-cs"/>
              </a:rPr>
              <a:t>, </a:t>
            </a:r>
            <a:r>
              <a:rPr lang="en-US" sz="1200" b="1" kern="1200" dirty="0" smtClean="0">
                <a:solidFill>
                  <a:schemeClr val="tx1"/>
                </a:solidFill>
                <a:effectLst/>
                <a:latin typeface="Arial" charset="0"/>
                <a:ea typeface="ＭＳ Ｐゴシック" charset="0"/>
                <a:cs typeface="+mn-cs"/>
              </a:rPr>
              <a:t>if one of the activities is </a:t>
            </a:r>
            <a:r>
              <a:rPr lang="en-US" sz="1200" b="1" u="sng" kern="1200" dirty="0" smtClean="0">
                <a:solidFill>
                  <a:schemeClr val="tx1"/>
                </a:solidFill>
                <a:effectLst/>
                <a:latin typeface="Arial" charset="0"/>
                <a:ea typeface="ＭＳ Ｐゴシック" charset="0"/>
                <a:cs typeface="+mn-cs"/>
              </a:rPr>
              <a:t>so well learned</a:t>
            </a:r>
            <a:r>
              <a:rPr lang="en-US" sz="1200" b="1" kern="1200" dirty="0" smtClean="0">
                <a:solidFill>
                  <a:schemeClr val="tx1"/>
                </a:solidFill>
                <a:effectLst/>
                <a:latin typeface="Arial" charset="0"/>
                <a:ea typeface="ＭＳ Ｐゴシック" charset="0"/>
                <a:cs typeface="+mn-cs"/>
              </a:rPr>
              <a:t> that it can be performed automatically</a:t>
            </a:r>
            <a:r>
              <a:rPr lang="en-US" sz="1200" kern="1200" dirty="0" smtClean="0">
                <a:solidFill>
                  <a:schemeClr val="tx1"/>
                </a:solidFill>
                <a:effectLst/>
                <a:latin typeface="Arial" charset="0"/>
                <a:ea typeface="ＭＳ Ｐゴシック" charset="0"/>
                <a:cs typeface="+mn-cs"/>
              </a:rPr>
              <a:t>.  </a:t>
            </a:r>
          </a:p>
          <a:p>
            <a:endParaRPr lang="en-US" dirty="0">
              <a:latin typeface="Calibri"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E4F6318E-8319-134D-8AA4-6E1E2670E165}" type="slidenum">
              <a:rPr lang="en-US" sz="1200"/>
              <a:pPr/>
              <a:t>10</a:t>
            </a:fld>
            <a:endParaRPr lang="en-US" sz="120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So, how does this relate to reading?  Basically, if successful reading requires word identification or decoding to access text and at the same time requires construction of the meaning of the text (or comprehension), then something must give.  One of the two must be at an automatic level.  That “something,” is word identification or decoding.  This will free up the brain to devote its attention to comprehension.  </a:t>
            </a:r>
          </a:p>
          <a:p>
            <a:endParaRPr lang="en-US" dirty="0">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FC6286-5422-7F40-B0A8-6FED06B50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3D2D16-127C-AE4C-B791-D6715B21818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97C6DE8C-5634-9F4C-B3A0-BBD4F3B3F6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FB00A5-999E-F447-B8D4-FE21C0EAF589}"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559545-E4D0-E943-8D85-BF21580F2016}"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dirty="0"/>
          </a:p>
        </p:txBody>
      </p:sp>
      <p:sp>
        <p:nvSpPr>
          <p:cNvPr id="10" name="Slide Number Placeholder 9"/>
          <p:cNvSpPr>
            <a:spLocks noGrp="1"/>
          </p:cNvSpPr>
          <p:nvPr>
            <p:ph type="sldNum" sz="quarter" idx="16"/>
          </p:nvPr>
        </p:nvSpPr>
        <p:spPr/>
        <p:txBody>
          <a:bodyPr rtlCol="0"/>
          <a:lstStyle/>
          <a:p>
            <a:fld id="{56AE8A9A-7039-2E44-8D0D-EAA1D1F2E614}"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6D2D0380-C4CF-4F4E-805A-EDF42B0F0CF6}"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BC9661-7FD8-3A44-97AC-EC3AF79C01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714070B-0E12-8B44-ABDC-CC412B2469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9E5BAD-CA12-8A4D-A69F-F71A2FAFCC9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4581482-77B3-1F47-A1AE-E1C792A77CE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5827AD-B661-B24C-A599-5BE5988F6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524000"/>
            <a:ext cx="7239000" cy="2667000"/>
          </a:xfrm>
          <a:solidFill>
            <a:schemeClr val="bg1"/>
          </a:solidFill>
        </p:spPr>
        <p:txBody>
          <a:bodyPr>
            <a:normAutofit/>
          </a:bodyPr>
          <a:lstStyle/>
          <a:p>
            <a:pPr algn="ctr"/>
            <a:r>
              <a:rPr lang="en-US" sz="4800" dirty="0" smtClean="0">
                <a:solidFill>
                  <a:srgbClr val="008000"/>
                </a:solidFill>
                <a:effectLst>
                  <a:outerShdw blurRad="50800" dist="38100" dir="2700000" algn="tl" rotWithShape="0">
                    <a:srgbClr val="000000">
                      <a:alpha val="43000"/>
                    </a:srgbClr>
                  </a:outerShdw>
                </a:effectLst>
              </a:rPr>
              <a:t>Understanding </a:t>
            </a:r>
            <a:r>
              <a:rPr lang="en-US" sz="4800" dirty="0" smtClean="0">
                <a:solidFill>
                  <a:srgbClr val="008000"/>
                </a:solidFill>
                <a:effectLst>
                  <a:outerShdw blurRad="50800" dist="38100" dir="2700000" algn="tl" rotWithShape="0">
                    <a:srgbClr val="000000">
                      <a:alpha val="43000"/>
                    </a:srgbClr>
                  </a:outerShdw>
                </a:effectLst>
              </a:rPr>
              <a:t>reading </a:t>
            </a:r>
            <a:r>
              <a:rPr lang="en-US" sz="4800" dirty="0" smtClean="0">
                <a:solidFill>
                  <a:srgbClr val="008000"/>
                </a:solidFill>
                <a:effectLst>
                  <a:outerShdw blurRad="50800" dist="38100" dir="2700000" algn="tl" rotWithShape="0">
                    <a:srgbClr val="000000">
                      <a:alpha val="43000"/>
                    </a:srgbClr>
                  </a:outerShdw>
                </a:effectLst>
              </a:rPr>
              <a:t>fluency</a:t>
            </a:r>
            <a:endParaRPr lang="en-US" sz="4800" b="1" dirty="0">
              <a:solidFill>
                <a:schemeClr val="accent1"/>
              </a:solidFill>
            </a:endParaRPr>
          </a:p>
        </p:txBody>
      </p:sp>
      <p:sp>
        <p:nvSpPr>
          <p:cNvPr id="3" name="Subtitle 2"/>
          <p:cNvSpPr>
            <a:spLocks noGrp="1"/>
          </p:cNvSpPr>
          <p:nvPr>
            <p:ph type="subTitle" idx="1"/>
          </p:nvPr>
        </p:nvSpPr>
        <p:spPr>
          <a:xfrm>
            <a:off x="1295400" y="4191000"/>
            <a:ext cx="6705600" cy="685800"/>
          </a:xfrm>
        </p:spPr>
        <p:txBody>
          <a:bodyPr/>
          <a:lstStyle/>
          <a:p>
            <a:pPr algn="ctr"/>
            <a:r>
              <a:rPr lang="en-US" dirty="0" smtClean="0">
                <a:solidFill>
                  <a:srgbClr val="527E56"/>
                </a:solidFill>
              </a:rPr>
              <a:t>A Project LIFT Training Module</a:t>
            </a:r>
            <a:endParaRPr lang="en-US" dirty="0">
              <a:solidFill>
                <a:srgbClr val="527E56"/>
              </a:solidFill>
            </a:endParaRPr>
          </a:p>
        </p:txBody>
      </p:sp>
      <p:pic>
        <p:nvPicPr>
          <p:cNvPr id="5" name="Picture 4" descr="Lift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8" y="0"/>
            <a:ext cx="2352676" cy="1447800"/>
          </a:xfrm>
          <a:prstGeom prst="rect">
            <a:avLst/>
          </a:prstGeom>
        </p:spPr>
      </p:pic>
      <p:sp>
        <p:nvSpPr>
          <p:cNvPr id="6" name="Slide Number Placeholder 5"/>
          <p:cNvSpPr>
            <a:spLocks noGrp="1"/>
          </p:cNvSpPr>
          <p:nvPr>
            <p:ph type="sldNum" sz="quarter" idx="12"/>
          </p:nvPr>
        </p:nvSpPr>
        <p:spPr/>
        <p:txBody>
          <a:bodyPr/>
          <a:lstStyle/>
          <a:p>
            <a:fld id="{36FC6286-5422-7F40-B0A8-6FED06B50FE3}" type="slidenum">
              <a:rPr lang="en-US" smtClean="0"/>
              <a:pPr/>
              <a:t>1</a:t>
            </a:fld>
            <a:endParaRPr lang="en-US" dirty="0"/>
          </a:p>
        </p:txBody>
      </p:sp>
      <p:sp>
        <p:nvSpPr>
          <p:cNvPr id="7" name="Subtitle 2"/>
          <p:cNvSpPr txBox="1">
            <a:spLocks/>
          </p:cNvSpPr>
          <p:nvPr/>
        </p:nvSpPr>
        <p:spPr>
          <a:xfrm>
            <a:off x="2365648" y="6096776"/>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en-US" dirty="0">
              <a:solidFill>
                <a:srgbClr val="527E56"/>
              </a:solidFill>
            </a:endParaRPr>
          </a:p>
        </p:txBody>
      </p:sp>
      <p:grpSp>
        <p:nvGrpSpPr>
          <p:cNvPr id="11" name="Group 10"/>
          <p:cNvGrpSpPr/>
          <p:nvPr/>
        </p:nvGrpSpPr>
        <p:grpSpPr>
          <a:xfrm>
            <a:off x="4876800" y="152400"/>
            <a:ext cx="4038600" cy="1143000"/>
            <a:chOff x="4876800" y="152400"/>
            <a:chExt cx="4038600" cy="1143000"/>
          </a:xfrm>
        </p:grpSpPr>
        <p:pic>
          <p:nvPicPr>
            <p:cNvPr id="10" name="Picture 9" descr="Screen Shot 2014-10-01 at 12.02.4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152400"/>
              <a:ext cx="3200400" cy="749808"/>
            </a:xfrm>
            <a:prstGeom prst="rect">
              <a:avLst/>
            </a:prstGeom>
          </p:spPr>
        </p:pic>
        <p:sp>
          <p:nvSpPr>
            <p:cNvPr id="8" name="TextBox 7"/>
            <p:cNvSpPr txBox="1"/>
            <p:nvPr/>
          </p:nvSpPr>
          <p:spPr>
            <a:xfrm>
              <a:off x="4876800" y="772180"/>
              <a:ext cx="3962400" cy="523220"/>
            </a:xfrm>
            <a:prstGeom prst="rect">
              <a:avLst/>
            </a:prstGeom>
            <a:noFill/>
          </p:spPr>
          <p:txBody>
            <a:bodyPr wrap="square" rtlCol="0">
              <a:spAutoFit/>
            </a:bodyPr>
            <a:lstStyle/>
            <a:p>
              <a:pPr algn="r"/>
              <a:r>
                <a:rPr lang="en-US" sz="1400" b="1" dirty="0" smtClean="0">
                  <a:solidFill>
                    <a:schemeClr val="accent1">
                      <a:lumMod val="50000"/>
                    </a:schemeClr>
                  </a:solidFill>
                </a:rPr>
                <a:t>CORE - Center at Oregon for </a:t>
              </a:r>
            </a:p>
            <a:p>
              <a:pPr algn="r"/>
              <a:r>
                <a:rPr lang="en-US" sz="1400" b="1" dirty="0" smtClean="0">
                  <a:solidFill>
                    <a:schemeClr val="accent1">
                      <a:lumMod val="50000"/>
                    </a:schemeClr>
                  </a:solidFill>
                </a:rPr>
                <a:t>Research in Education</a:t>
              </a:r>
              <a:endParaRPr lang="en-US" sz="1400" b="1" dirty="0">
                <a:solidFill>
                  <a:schemeClr val="accent1">
                    <a:lumMod val="50000"/>
                  </a:schemeClr>
                </a:solidFill>
              </a:endParaRPr>
            </a:p>
          </p:txBody>
        </p:sp>
      </p:grpSp>
      <p:sp>
        <p:nvSpPr>
          <p:cNvPr id="12" name="Subtitle 2"/>
          <p:cNvSpPr txBox="1">
            <a:spLocks/>
          </p:cNvSpPr>
          <p:nvPr/>
        </p:nvSpPr>
        <p:spPr>
          <a:xfrm>
            <a:off x="2362200" y="60960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dirty="0" smtClean="0">
                <a:solidFill>
                  <a:schemeClr val="bg1"/>
                </a:solidFill>
              </a:rPr>
              <a:t>Module 4 – Part 1</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381000" y="1219200"/>
            <a:ext cx="8534400" cy="5138738"/>
          </a:xfrm>
        </p:spPr>
        <p:txBody>
          <a:bodyPr/>
          <a:lstStyle/>
          <a:p>
            <a:pPr marL="571500" indent="-571500">
              <a:buFontTx/>
              <a:buNone/>
            </a:pPr>
            <a:endParaRPr lang="en-US" dirty="0">
              <a:solidFill>
                <a:schemeClr val="tx2"/>
              </a:solidFill>
              <a:latin typeface="Arial" charset="0"/>
              <a:ea typeface="ＭＳ Ｐゴシック" charset="0"/>
              <a:cs typeface="ＭＳ Ｐゴシック" charset="0"/>
            </a:endParaRPr>
          </a:p>
          <a:p>
            <a:pPr>
              <a:buFont typeface="Wingdings" charset="2"/>
              <a:buChar char="u"/>
            </a:pPr>
            <a:r>
              <a:rPr lang="en-US" sz="3200" b="1" dirty="0">
                <a:solidFill>
                  <a:schemeClr val="accent6">
                    <a:lumMod val="50000"/>
                  </a:schemeClr>
                </a:solidFill>
                <a:latin typeface="Arial" charset="0"/>
                <a:ea typeface="ＭＳ Ｐゴシック" charset="0"/>
                <a:cs typeface="ＭＳ Ｐゴシック" charset="0"/>
              </a:rPr>
              <a:t>Reading Successfully Requires:</a:t>
            </a:r>
          </a:p>
          <a:p>
            <a:pPr marL="839788" lvl="1" indent="-495300">
              <a:buSzPct val="90000"/>
              <a:buFont typeface="Times" charset="0"/>
              <a:buChar char="•"/>
            </a:pPr>
            <a:r>
              <a:rPr lang="en-US" sz="2800" dirty="0">
                <a:latin typeface="Arial" charset="0"/>
                <a:ea typeface="ＭＳ Ｐゴシック" charset="0"/>
              </a:rPr>
              <a:t>Word Identification or Decoding</a:t>
            </a:r>
          </a:p>
          <a:p>
            <a:pPr marL="839788" lvl="1" indent="-495300">
              <a:buSzPct val="90000"/>
              <a:buFont typeface="Times" charset="0"/>
              <a:buChar char="•"/>
            </a:pPr>
            <a:r>
              <a:rPr lang="en-US" sz="2800" dirty="0">
                <a:latin typeface="Arial" charset="0"/>
                <a:ea typeface="ＭＳ Ｐゴシック" charset="0"/>
              </a:rPr>
              <a:t>Comprehension, or the construction of the meaning of text</a:t>
            </a:r>
          </a:p>
          <a:p>
            <a:pPr>
              <a:buFont typeface="Wingdings" charset="2"/>
              <a:buChar char="u"/>
            </a:pPr>
            <a:r>
              <a:rPr lang="en-US" sz="3200" b="1" dirty="0">
                <a:solidFill>
                  <a:srgbClr val="9D3232"/>
                </a:solidFill>
                <a:latin typeface="Arial" charset="0"/>
                <a:ea typeface="ＭＳ Ｐゴシック" charset="0"/>
                <a:cs typeface="ＭＳ Ｐゴシック" charset="0"/>
              </a:rPr>
              <a:t>Therefore:  </a:t>
            </a:r>
          </a:p>
          <a:p>
            <a:pPr marL="839788" lvl="1" indent="-495300">
              <a:buSzPct val="90000"/>
              <a:buFont typeface="Times" charset="0"/>
              <a:buChar char="•"/>
            </a:pPr>
            <a:r>
              <a:rPr lang="en-US" sz="2800" dirty="0">
                <a:latin typeface="Arial" charset="0"/>
                <a:ea typeface="ＭＳ Ｐゴシック" charset="0"/>
              </a:rPr>
              <a:t>Word Identification must be at an automatic level (fluent) so there is adequate attention devoted to comprehension.             </a:t>
            </a:r>
            <a:r>
              <a:rPr lang="en-US" sz="2800" dirty="0">
                <a:solidFill>
                  <a:schemeClr val="tx2"/>
                </a:solidFill>
                <a:latin typeface="Arial" charset="0"/>
                <a:ea typeface="ＭＳ Ｐゴシック" charset="0"/>
              </a:rPr>
              <a:t>	</a:t>
            </a:r>
            <a:r>
              <a:rPr lang="en-US" sz="1800" dirty="0">
                <a:solidFill>
                  <a:schemeClr val="tx2"/>
                </a:solidFill>
                <a:latin typeface="Arial" charset="0"/>
                <a:ea typeface="ＭＳ Ｐゴシック" charset="0"/>
              </a:rPr>
              <a:t>	</a:t>
            </a:r>
            <a:endParaRPr lang="en-US" sz="3200" dirty="0">
              <a:solidFill>
                <a:schemeClr val="tx2"/>
              </a:solidFill>
              <a:latin typeface="Arial" charset="0"/>
              <a:ea typeface="ＭＳ Ｐゴシック" charset="0"/>
            </a:endParaRPr>
          </a:p>
        </p:txBody>
      </p:sp>
      <p:sp>
        <p:nvSpPr>
          <p:cNvPr id="31747" name="Title 3"/>
          <p:cNvSpPr>
            <a:spLocks noGrp="1"/>
          </p:cNvSpPr>
          <p:nvPr>
            <p:ph type="title"/>
          </p:nvPr>
        </p:nvSpPr>
        <p:spPr>
          <a:xfrm>
            <a:off x="685800" y="228600"/>
            <a:ext cx="7772400" cy="1143000"/>
          </a:xfrm>
        </p:spPr>
        <p:txBody>
          <a:bodyPr>
            <a:normAutofit/>
          </a:bodyPr>
          <a:lstStyle/>
          <a:p>
            <a:r>
              <a:rPr lang="en-US" sz="4800" b="1" dirty="0">
                <a:ea typeface="ＭＳ Ｐゴシック" charset="0"/>
                <a:cs typeface="ＭＳ Ｐゴシック" charset="0"/>
              </a:rPr>
              <a:t>And So . . .</a:t>
            </a:r>
          </a:p>
        </p:txBody>
      </p:sp>
      <p:sp>
        <p:nvSpPr>
          <p:cNvPr id="3174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725BEE37-1FC5-4748-AC05-B86183DBC806}" type="slidenum">
              <a:rPr lang="en-US" sz="1400"/>
              <a:pPr/>
              <a:t>10</a:t>
            </a:fld>
            <a:endParaRPr lang="en-US" sz="1400"/>
          </a:p>
        </p:txBody>
      </p:sp>
    </p:spTree>
    <p:extLst>
      <p:ext uri="{BB962C8B-B14F-4D97-AF65-F5344CB8AC3E}">
        <p14:creationId xmlns:p14="http://schemas.microsoft.com/office/powerpoint/2010/main" val="2605649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8787">
                                            <p:txEl>
                                              <p:pRg st="4" end="4"/>
                                            </p:txEl>
                                          </p:spTgt>
                                        </p:tgtEl>
                                        <p:attrNameLst>
                                          <p:attrName>style.visibility</p:attrName>
                                        </p:attrNameLst>
                                      </p:cBhvr>
                                      <p:to>
                                        <p:strVal val="visible"/>
                                      </p:to>
                                    </p:set>
                                    <p:animEffect transition="in" filter="dissolve">
                                      <p:cBhvr>
                                        <p:cTn id="7" dur="500"/>
                                        <p:tgtEl>
                                          <p:spTgt spid="118787">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8787">
                                            <p:txEl>
                                              <p:pRg st="5" end="5"/>
                                            </p:txEl>
                                          </p:spTgt>
                                        </p:tgtEl>
                                        <p:attrNameLst>
                                          <p:attrName>style.visibility</p:attrName>
                                        </p:attrNameLst>
                                      </p:cBhvr>
                                      <p:to>
                                        <p:strVal val="visible"/>
                                      </p:to>
                                    </p:set>
                                    <p:animEffect transition="in" filter="dissolve">
                                      <p:cBhvr>
                                        <p:cTn id="12" dur="500"/>
                                        <p:tgtEl>
                                          <p:spTgt spid="1187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7083552" cy="990600"/>
          </a:xfrm>
        </p:spPr>
        <p:txBody>
          <a:bodyPr>
            <a:normAutofit/>
          </a:bodyPr>
          <a:lstStyle/>
          <a:p>
            <a:r>
              <a:rPr lang="en-US" sz="5400" dirty="0" smtClean="0"/>
              <a:t>Reflection</a:t>
            </a:r>
            <a:endParaRPr lang="en-US" sz="5400" dirty="0"/>
          </a:p>
        </p:txBody>
      </p:sp>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11</a:t>
            </a:fld>
            <a:endParaRPr lang="en-US" dirty="0"/>
          </a:p>
        </p:txBody>
      </p:sp>
      <p:sp>
        <p:nvSpPr>
          <p:cNvPr id="4" name="Content Placeholder 3"/>
          <p:cNvSpPr>
            <a:spLocks noGrp="1"/>
          </p:cNvSpPr>
          <p:nvPr>
            <p:ph sz="quarter" idx="1"/>
          </p:nvPr>
        </p:nvSpPr>
        <p:spPr>
          <a:xfrm>
            <a:off x="612648" y="1600200"/>
            <a:ext cx="8226552" cy="5029200"/>
          </a:xfrm>
        </p:spPr>
        <p:txBody>
          <a:bodyPr>
            <a:normAutofit/>
          </a:bodyPr>
          <a:lstStyle/>
          <a:p>
            <a:r>
              <a:rPr lang="en-US" sz="3200" dirty="0" smtClean="0"/>
              <a:t>First, explain to a partner why comprehension requires that students be fluent readers.  </a:t>
            </a:r>
          </a:p>
          <a:p>
            <a:r>
              <a:rPr lang="en-US" sz="3200" dirty="0" smtClean="0"/>
              <a:t>Second, discuss if and how you currently work on developing reading fluency in your classrooms.  </a:t>
            </a:r>
          </a:p>
          <a:p>
            <a:r>
              <a:rPr lang="en-US" sz="3200" dirty="0" smtClean="0"/>
              <a:t>If you currently do not know how to help students develop reading fluency, don’t worry, Part 2 of this modules focuses on strategies for doing so.  </a:t>
            </a:r>
            <a:endParaRPr lang="en-US" sz="3200" dirty="0"/>
          </a:p>
        </p:txBody>
      </p:sp>
      <p:pic>
        <p:nvPicPr>
          <p:cNvPr id="5" name="Picture 4" descr="Screen Shot 2014-09-18 at 3.23.17 PM.png"/>
          <p:cNvPicPr/>
          <p:nvPr/>
        </p:nvPicPr>
        <p:blipFill>
          <a:blip r:embed="rId3">
            <a:extLst>
              <a:ext uri="{28A0092B-C50C-407E-A947-70E740481C1C}">
                <a14:useLocalDpi xmlns:a14="http://schemas.microsoft.com/office/drawing/2010/main" val="0"/>
              </a:ext>
            </a:extLst>
          </a:blip>
          <a:stretch>
            <a:fillRect/>
          </a:stretch>
        </p:blipFill>
        <p:spPr>
          <a:xfrm>
            <a:off x="7924800" y="228600"/>
            <a:ext cx="990600" cy="838200"/>
          </a:xfrm>
          <a:prstGeom prst="rect">
            <a:avLst/>
          </a:prstGeom>
        </p:spPr>
      </p:pic>
    </p:spTree>
    <p:extLst>
      <p:ext uri="{BB962C8B-B14F-4D97-AF65-F5344CB8AC3E}">
        <p14:creationId xmlns:p14="http://schemas.microsoft.com/office/powerpoint/2010/main" val="194680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4, Activity 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2</a:t>
            </a:fld>
            <a:endParaRPr lang="en-US" dirty="0"/>
          </a:p>
        </p:txBody>
      </p:sp>
      <p:sp>
        <p:nvSpPr>
          <p:cNvPr id="4" name="Content Placeholder 3"/>
          <p:cNvSpPr>
            <a:spLocks noGrp="1"/>
          </p:cNvSpPr>
          <p:nvPr>
            <p:ph sz="quarter" idx="1"/>
          </p:nvPr>
        </p:nvSpPr>
        <p:spPr/>
        <p:txBody>
          <a:bodyPr>
            <a:normAutofit/>
          </a:bodyPr>
          <a:lstStyle/>
          <a:p>
            <a:r>
              <a:rPr lang="en-US" sz="3200" dirty="0" smtClean="0"/>
              <a:t>Before starting this module, please complete </a:t>
            </a:r>
            <a:r>
              <a:rPr lang="en-US" sz="3200" b="1" dirty="0" smtClean="0"/>
              <a:t>Module 4, Activity 1.  </a:t>
            </a:r>
            <a:r>
              <a:rPr lang="en-US" sz="3200" dirty="0" smtClean="0"/>
              <a:t>This activity provides information on the basics of reading fluency.  Please read the Fluency </a:t>
            </a:r>
            <a:r>
              <a:rPr lang="en-US" sz="3200" dirty="0"/>
              <a:t>section of </a:t>
            </a:r>
            <a:r>
              <a:rPr lang="en-US" sz="3200" i="1" dirty="0"/>
              <a:t>Put Reading First</a:t>
            </a:r>
            <a:r>
              <a:rPr lang="en-US" sz="3200" dirty="0"/>
              <a:t> and </a:t>
            </a:r>
            <a:r>
              <a:rPr lang="en-US" sz="3200" dirty="0" smtClean="0"/>
              <a:t>complete the </a:t>
            </a:r>
            <a:r>
              <a:rPr lang="en-US" sz="3200" dirty="0"/>
              <a:t>questions related to the reading.  </a:t>
            </a:r>
          </a:p>
          <a:p>
            <a:r>
              <a:rPr lang="en-US" sz="3200" dirty="0"/>
              <a:t>This activity will take at least one hour to complete.  </a:t>
            </a:r>
          </a:p>
        </p:txBody>
      </p:sp>
      <p:pic>
        <p:nvPicPr>
          <p:cNvPr id="5" name="Picture 4" descr="Screen Shot 2014-09-18 at 3.23.17 PM.png"/>
          <p:cNvPicPr/>
          <p:nvPr/>
        </p:nvPicPr>
        <p:blipFill>
          <a:blip r:embed="rId2">
            <a:extLst>
              <a:ext uri="{28A0092B-C50C-407E-A947-70E740481C1C}">
                <a14:useLocalDpi xmlns:a14="http://schemas.microsoft.com/office/drawing/2010/main" val="0"/>
              </a:ext>
            </a:extLst>
          </a:blip>
          <a:stretch>
            <a:fillRect/>
          </a:stretch>
        </p:blipFill>
        <p:spPr>
          <a:xfrm>
            <a:off x="7924800" y="228600"/>
            <a:ext cx="990600" cy="838200"/>
          </a:xfrm>
          <a:prstGeom prst="rect">
            <a:avLst/>
          </a:prstGeom>
        </p:spPr>
      </p:pic>
    </p:spTree>
    <p:extLst>
      <p:ext uri="{BB962C8B-B14F-4D97-AF65-F5344CB8AC3E}">
        <p14:creationId xmlns:p14="http://schemas.microsoft.com/office/powerpoint/2010/main" val="3730888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hangingPunct="1"/>
            <a:r>
              <a:rPr lang="en-US" b="1" dirty="0" smtClean="0">
                <a:ea typeface="ＭＳ Ｐゴシック" charset="0"/>
                <a:cs typeface="ＭＳ Ｐゴシック" charset="0"/>
              </a:rPr>
              <a:t>An Overview of Reading Fluency</a:t>
            </a:r>
            <a:endParaRPr lang="en-US" b="1" dirty="0">
              <a:ea typeface="ＭＳ Ｐゴシック" charset="0"/>
              <a:cs typeface="ＭＳ Ｐゴシック" charset="0"/>
            </a:endParaRPr>
          </a:p>
        </p:txBody>
      </p:sp>
      <p:sp>
        <p:nvSpPr>
          <p:cNvPr id="17411" name="Content Placeholder 2"/>
          <p:cNvSpPr>
            <a:spLocks noGrp="1"/>
          </p:cNvSpPr>
          <p:nvPr>
            <p:ph idx="1"/>
          </p:nvPr>
        </p:nvSpPr>
        <p:spPr>
          <a:xfrm>
            <a:off x="457200" y="2057400"/>
            <a:ext cx="8153400" cy="4495800"/>
          </a:xfrm>
        </p:spPr>
        <p:txBody>
          <a:bodyPr/>
          <a:lstStyle/>
          <a:p>
            <a:pPr eaLnBrk="1" hangingPunct="1">
              <a:buFont typeface="Wingdings" charset="2"/>
              <a:buChar char="u"/>
            </a:pPr>
            <a:r>
              <a:rPr lang="en-US" sz="4000" b="1" dirty="0" smtClean="0">
                <a:latin typeface="Arial" charset="0"/>
                <a:ea typeface="ＭＳ Ｐゴシック" charset="0"/>
                <a:cs typeface="ＭＳ Ｐゴシック" charset="0"/>
              </a:rPr>
              <a:t>This presentation focuses on:  </a:t>
            </a:r>
          </a:p>
          <a:p>
            <a:pPr marL="806450" lvl="1" indent="-439738">
              <a:buFont typeface="Wingdings" charset="2"/>
              <a:buChar char="§"/>
            </a:pPr>
            <a:r>
              <a:rPr lang="en-US" sz="3600" dirty="0" smtClean="0">
                <a:latin typeface="Arial" charset="0"/>
                <a:ea typeface="ＭＳ Ｐゴシック" charset="0"/>
                <a:cs typeface="ＭＳ Ｐゴシック" charset="0"/>
              </a:rPr>
              <a:t>Defining fluency</a:t>
            </a:r>
            <a:endParaRPr lang="en-US" sz="3600" dirty="0">
              <a:latin typeface="Arial" charset="0"/>
              <a:ea typeface="ＭＳ Ｐゴシック" charset="0"/>
              <a:cs typeface="ＭＳ Ｐゴシック" charset="0"/>
            </a:endParaRPr>
          </a:p>
          <a:p>
            <a:pPr marL="806450" lvl="1" indent="-439738">
              <a:buFont typeface="Wingdings" charset="2"/>
              <a:buChar char="§"/>
            </a:pPr>
            <a:r>
              <a:rPr lang="en-US" sz="3600" dirty="0" smtClean="0">
                <a:latin typeface="Arial" charset="0"/>
                <a:ea typeface="ＭＳ Ｐゴシック" charset="0"/>
                <a:cs typeface="ＭＳ Ｐゴシック" charset="0"/>
              </a:rPr>
              <a:t>The reasons why fluency is necessary for comprehension</a:t>
            </a:r>
            <a:endParaRPr lang="en-US" sz="3600" dirty="0">
              <a:latin typeface="Arial" charset="0"/>
              <a:ea typeface="ＭＳ Ｐゴシック" charset="0"/>
              <a:cs typeface="ＭＳ Ｐゴシック" charset="0"/>
            </a:endParaRP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2FB4B447-D743-A340-8109-E432E83E1CCA}" type="slidenum">
              <a:rPr lang="en-US" sz="1400"/>
              <a:pPr/>
              <a:t>3</a:t>
            </a:fld>
            <a:endParaRPr lang="en-US" sz="1400"/>
          </a:p>
        </p:txBody>
      </p:sp>
    </p:spTree>
    <p:extLst>
      <p:ext uri="{BB962C8B-B14F-4D97-AF65-F5344CB8AC3E}">
        <p14:creationId xmlns:p14="http://schemas.microsoft.com/office/powerpoint/2010/main" val="16890150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Reading Fluency</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4</a:t>
            </a:fld>
            <a:endParaRPr lang="en-US" dirty="0"/>
          </a:p>
        </p:txBody>
      </p:sp>
      <p:sp>
        <p:nvSpPr>
          <p:cNvPr id="4" name="Content Placeholder 3"/>
          <p:cNvSpPr>
            <a:spLocks noGrp="1"/>
          </p:cNvSpPr>
          <p:nvPr>
            <p:ph sz="quarter" idx="1"/>
          </p:nvPr>
        </p:nvSpPr>
        <p:spPr/>
        <p:txBody>
          <a:bodyPr/>
          <a:lstStyle/>
          <a:p>
            <a:pPr marL="320040" lvl="1" indent="-320040">
              <a:spcBef>
                <a:spcPts val="700"/>
              </a:spcBef>
              <a:buClr>
                <a:schemeClr val="accent2"/>
              </a:buClr>
              <a:buSzPct val="60000"/>
              <a:buFont typeface="Wingdings"/>
              <a:buChar char=""/>
            </a:pPr>
            <a:r>
              <a:rPr lang="ja-JP" altLang="en-US" sz="3600" dirty="0"/>
              <a:t>“</a:t>
            </a:r>
            <a:r>
              <a:rPr lang="en-US" sz="3600" dirty="0"/>
              <a:t>Efficient, effective word recognition skills that permit a reader to construct the meaning of text.  Fluency is manifested in accurate, rapid, expressive oral reading and is applied during, and makes possible, silent reading comprehension</a:t>
            </a:r>
            <a:r>
              <a:rPr lang="ja-JP" altLang="en-US" sz="3600" dirty="0"/>
              <a:t>”</a:t>
            </a:r>
            <a:endParaRPr lang="en-US" sz="3600" dirty="0"/>
          </a:p>
          <a:p>
            <a:endParaRPr lang="en-US" dirty="0"/>
          </a:p>
        </p:txBody>
      </p:sp>
    </p:spTree>
    <p:extLst>
      <p:ext uri="{BB962C8B-B14F-4D97-AF65-F5344CB8AC3E}">
        <p14:creationId xmlns:p14="http://schemas.microsoft.com/office/powerpoint/2010/main" val="377785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b="1" dirty="0" smtClean="0">
                <a:latin typeface="Arial" charset="0"/>
                <a:ea typeface="ＭＳ Ｐゴシック" charset="0"/>
                <a:cs typeface="ＭＳ Ｐゴシック" charset="0"/>
              </a:rPr>
              <a:t>What is </a:t>
            </a:r>
            <a:r>
              <a:rPr lang="en-US" b="1" dirty="0">
                <a:latin typeface="Arial" charset="0"/>
                <a:ea typeface="ＭＳ Ｐゴシック" charset="0"/>
                <a:cs typeface="ＭＳ Ｐゴシック" charset="0"/>
              </a:rPr>
              <a:t>Reading </a:t>
            </a:r>
            <a:r>
              <a:rPr lang="en-US" b="1" dirty="0" smtClean="0">
                <a:latin typeface="Arial" charset="0"/>
                <a:ea typeface="ＭＳ Ｐゴシック" charset="0"/>
                <a:cs typeface="ＭＳ Ｐゴシック" charset="0"/>
              </a:rPr>
              <a:t>Fluency?</a:t>
            </a:r>
            <a:endParaRPr lang="en-US" b="1" dirty="0">
              <a:latin typeface="Arial" charset="0"/>
              <a:ea typeface="ＭＳ Ｐゴシック" charset="0"/>
              <a:cs typeface="ＭＳ Ｐゴシック" charset="0"/>
            </a:endParaRPr>
          </a:p>
        </p:txBody>
      </p:sp>
      <p:sp>
        <p:nvSpPr>
          <p:cNvPr id="7171" name="Oval 3"/>
          <p:cNvSpPr>
            <a:spLocks noChangeArrowheads="1"/>
          </p:cNvSpPr>
          <p:nvPr/>
        </p:nvSpPr>
        <p:spPr bwMode="auto">
          <a:xfrm>
            <a:off x="2819400" y="3124200"/>
            <a:ext cx="3467100" cy="3467100"/>
          </a:xfrm>
          <a:prstGeom prst="ellipse">
            <a:avLst/>
          </a:prstGeom>
          <a:solidFill>
            <a:schemeClr val="accent2">
              <a:lumMod val="60000"/>
              <a:lumOff val="40000"/>
            </a:schemeClr>
          </a:solidFill>
          <a:ln w="38100">
            <a:solidFill>
              <a:schemeClr val="bg2"/>
            </a:solidFill>
            <a:round/>
            <a:headEnd/>
            <a:tailEnd/>
          </a:ln>
          <a:effectLst/>
        </p:spPr>
        <p:txBody>
          <a:bodyPr wrap="none" tIns="1005840"/>
          <a:lstStyle/>
          <a:p>
            <a:pPr algn="ctr" eaLnBrk="1" hangingPunct="1">
              <a:defRPr/>
            </a:pPr>
            <a:r>
              <a:rPr lang="en-US" b="1" dirty="0">
                <a:ea typeface="ＭＳ Ｐゴシック" charset="-128"/>
                <a:cs typeface="ＭＳ Ｐゴシック" charset="-128"/>
              </a:rPr>
              <a:t>FLUENCY</a:t>
            </a:r>
          </a:p>
        </p:txBody>
      </p:sp>
      <p:sp>
        <p:nvSpPr>
          <p:cNvPr id="7172" name="Oval 4"/>
          <p:cNvSpPr>
            <a:spLocks noChangeArrowheads="1"/>
          </p:cNvSpPr>
          <p:nvPr/>
        </p:nvSpPr>
        <p:spPr bwMode="auto">
          <a:xfrm>
            <a:off x="3505200" y="2057400"/>
            <a:ext cx="2133600" cy="1981200"/>
          </a:xfrm>
          <a:prstGeom prst="ellipse">
            <a:avLst/>
          </a:prstGeom>
          <a:solidFill>
            <a:schemeClr val="hlink">
              <a:alpha val="50195"/>
            </a:schemeClr>
          </a:solidFill>
          <a:ln w="38100">
            <a:solidFill>
              <a:schemeClr val="bg2"/>
            </a:solidFill>
            <a:round/>
            <a:headEnd/>
            <a:tailEnd/>
          </a:ln>
        </p:spPr>
        <p:txBody>
          <a:bodyPr wrap="none" anchor="ctr"/>
          <a:lstStyle/>
          <a:p>
            <a:pPr algn="ctr" eaLnBrk="1" hangingPunct="1"/>
            <a:r>
              <a:rPr lang="en-US" b="1" dirty="0"/>
              <a:t>Accuracy in </a:t>
            </a:r>
          </a:p>
          <a:p>
            <a:pPr algn="ctr" eaLnBrk="1" hangingPunct="1"/>
            <a:r>
              <a:rPr lang="en-US" b="1" dirty="0"/>
              <a:t>Decoding</a:t>
            </a:r>
          </a:p>
        </p:txBody>
      </p:sp>
      <p:sp>
        <p:nvSpPr>
          <p:cNvPr id="7173" name="Oval 5"/>
          <p:cNvSpPr>
            <a:spLocks noChangeArrowheads="1"/>
          </p:cNvSpPr>
          <p:nvPr/>
        </p:nvSpPr>
        <p:spPr bwMode="auto">
          <a:xfrm>
            <a:off x="5257800" y="4419600"/>
            <a:ext cx="2133600" cy="2057400"/>
          </a:xfrm>
          <a:prstGeom prst="ellipse">
            <a:avLst/>
          </a:prstGeom>
          <a:solidFill>
            <a:srgbClr val="33CC33">
              <a:alpha val="50195"/>
            </a:srgbClr>
          </a:solidFill>
          <a:ln w="38100">
            <a:solidFill>
              <a:schemeClr val="bg2"/>
            </a:solidFill>
            <a:round/>
            <a:headEnd/>
            <a:tailEnd/>
          </a:ln>
        </p:spPr>
        <p:txBody>
          <a:bodyPr wrap="none" anchor="ctr"/>
          <a:lstStyle/>
          <a:p>
            <a:pPr algn="ctr" eaLnBrk="1" hangingPunct="1"/>
            <a:endParaRPr lang="en-US" b="1" dirty="0"/>
          </a:p>
          <a:p>
            <a:pPr algn="ctr" eaLnBrk="1" hangingPunct="1"/>
            <a:r>
              <a:rPr lang="en-US" b="1" dirty="0">
                <a:solidFill>
                  <a:srgbClr val="000000"/>
                </a:solidFill>
              </a:rPr>
              <a:t>Automaticity</a:t>
            </a:r>
          </a:p>
          <a:p>
            <a:pPr algn="ctr" eaLnBrk="1" hangingPunct="1"/>
            <a:r>
              <a:rPr lang="en-US" b="1" dirty="0">
                <a:solidFill>
                  <a:srgbClr val="000000"/>
                </a:solidFill>
              </a:rPr>
              <a:t>In Word</a:t>
            </a:r>
          </a:p>
          <a:p>
            <a:pPr algn="ctr" eaLnBrk="1" hangingPunct="1"/>
            <a:r>
              <a:rPr lang="en-US" b="1" dirty="0">
                <a:solidFill>
                  <a:srgbClr val="000000"/>
                </a:solidFill>
              </a:rPr>
              <a:t>Recognition</a:t>
            </a:r>
          </a:p>
          <a:p>
            <a:pPr algn="ctr" eaLnBrk="1" hangingPunct="1"/>
            <a:endParaRPr lang="en-US" dirty="0">
              <a:solidFill>
                <a:srgbClr val="000000"/>
              </a:solidFill>
              <a:latin typeface="Times New Roman" charset="0"/>
            </a:endParaRPr>
          </a:p>
        </p:txBody>
      </p:sp>
      <p:sp>
        <p:nvSpPr>
          <p:cNvPr id="7174" name="Oval 6"/>
          <p:cNvSpPr>
            <a:spLocks noChangeArrowheads="1"/>
          </p:cNvSpPr>
          <p:nvPr/>
        </p:nvSpPr>
        <p:spPr bwMode="auto">
          <a:xfrm>
            <a:off x="1600200" y="4419600"/>
            <a:ext cx="2209800" cy="2133600"/>
          </a:xfrm>
          <a:prstGeom prst="ellipse">
            <a:avLst/>
          </a:prstGeom>
          <a:solidFill>
            <a:srgbClr val="FFFF00">
              <a:alpha val="50195"/>
            </a:srgbClr>
          </a:solidFill>
          <a:ln w="38100">
            <a:solidFill>
              <a:schemeClr val="bg2"/>
            </a:solidFill>
            <a:round/>
            <a:headEnd/>
            <a:tailEnd/>
          </a:ln>
        </p:spPr>
        <p:txBody>
          <a:bodyPr wrap="none" anchor="ctr"/>
          <a:lstStyle/>
          <a:p>
            <a:pPr algn="ctr" eaLnBrk="1" hangingPunct="1"/>
            <a:endParaRPr lang="en-US" b="1" dirty="0"/>
          </a:p>
          <a:p>
            <a:pPr algn="ctr" eaLnBrk="1" hangingPunct="1"/>
            <a:r>
              <a:rPr lang="en-US" b="1" dirty="0">
                <a:solidFill>
                  <a:srgbClr val="000000"/>
                </a:solidFill>
              </a:rPr>
              <a:t>Appropriate </a:t>
            </a:r>
          </a:p>
          <a:p>
            <a:pPr algn="ctr" eaLnBrk="1" hangingPunct="1"/>
            <a:r>
              <a:rPr lang="en-US" b="1" dirty="0">
                <a:solidFill>
                  <a:srgbClr val="000000"/>
                </a:solidFill>
              </a:rPr>
              <a:t>Use of</a:t>
            </a:r>
          </a:p>
          <a:p>
            <a:pPr algn="ctr" eaLnBrk="1" hangingPunct="1"/>
            <a:r>
              <a:rPr lang="en-US" b="1" dirty="0">
                <a:solidFill>
                  <a:srgbClr val="000000"/>
                </a:solidFill>
              </a:rPr>
              <a:t>Prosody</a:t>
            </a:r>
          </a:p>
          <a:p>
            <a:pPr algn="ctr" eaLnBrk="1" hangingPunct="1"/>
            <a:endParaRPr lang="en-US" dirty="0">
              <a:latin typeface="Times New Roman" charset="0"/>
            </a:endParaRPr>
          </a:p>
        </p:txBody>
      </p:sp>
      <p:sp>
        <p:nvSpPr>
          <p:cNvPr id="2253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EC38B44A-F39A-2840-89EC-E08EE06AB7ED}" type="slidenum">
              <a:rPr lang="en-US" sz="1400"/>
              <a:pPr/>
              <a:t>5</a:t>
            </a:fld>
            <a:endParaRPr lang="en-US" sz="1400"/>
          </a:p>
        </p:txBody>
      </p:sp>
    </p:spTree>
    <p:extLst>
      <p:ext uri="{BB962C8B-B14F-4D97-AF65-F5344CB8AC3E}">
        <p14:creationId xmlns:p14="http://schemas.microsoft.com/office/powerpoint/2010/main" val="3998667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autoUpdateAnimBg="0"/>
      <p:bldP spid="7173" grpId="0" animBg="1" autoUpdateAnimBg="0"/>
      <p:bldP spid="7174"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a:latin typeface="Arial" charset="0"/>
                <a:ea typeface="ＭＳ Ｐゴシック" charset="0"/>
                <a:cs typeface="ＭＳ Ｐゴシック" charset="0"/>
              </a:rPr>
              <a:t>Essential Skills for Fluency</a:t>
            </a:r>
          </a:p>
        </p:txBody>
      </p:sp>
      <p:sp>
        <p:nvSpPr>
          <p:cNvPr id="25603" name="Rectangle 3"/>
          <p:cNvSpPr>
            <a:spLocks noGrp="1" noChangeArrowheads="1"/>
          </p:cNvSpPr>
          <p:nvPr>
            <p:ph type="body" idx="1"/>
          </p:nvPr>
        </p:nvSpPr>
        <p:spPr>
          <a:xfrm>
            <a:off x="381000" y="1981200"/>
            <a:ext cx="8077200" cy="4114800"/>
          </a:xfrm>
        </p:spPr>
        <p:txBody>
          <a:bodyPr/>
          <a:lstStyle/>
          <a:p>
            <a:pPr eaLnBrk="1" hangingPunct="1"/>
            <a:r>
              <a:rPr lang="en-US" sz="3600" b="1" dirty="0" smtClean="0">
                <a:latin typeface="Arial" charset="0"/>
                <a:ea typeface="ＭＳ Ｐゴシック" charset="0"/>
                <a:cs typeface="ＭＳ Ｐゴシック" charset="0"/>
              </a:rPr>
              <a:t> Accurate </a:t>
            </a:r>
            <a:r>
              <a:rPr lang="en-US" sz="3600" b="1" dirty="0">
                <a:latin typeface="Arial" charset="0"/>
                <a:ea typeface="ＭＳ Ｐゴシック" charset="0"/>
                <a:cs typeface="ＭＳ Ｐゴシック" charset="0"/>
              </a:rPr>
              <a:t>and Efficient Skills in:  </a:t>
            </a:r>
          </a:p>
          <a:p>
            <a:pPr lvl="1" eaLnBrk="1" hangingPunct="1">
              <a:buFont typeface="Arial"/>
              <a:buChar char="•"/>
            </a:pPr>
            <a:r>
              <a:rPr lang="en-US" sz="3200" dirty="0">
                <a:latin typeface="Arial" charset="0"/>
                <a:ea typeface="ＭＳ Ｐゴシック" charset="0"/>
              </a:rPr>
              <a:t>Letter-sound correspondence</a:t>
            </a:r>
          </a:p>
          <a:p>
            <a:pPr lvl="1" eaLnBrk="1" hangingPunct="1">
              <a:buFont typeface="Arial"/>
              <a:buChar char="•"/>
            </a:pPr>
            <a:r>
              <a:rPr lang="en-US" sz="3200" dirty="0">
                <a:latin typeface="Arial" charset="0"/>
                <a:ea typeface="ＭＳ Ｐゴシック" charset="0"/>
              </a:rPr>
              <a:t>Blending of sounds to form words</a:t>
            </a:r>
          </a:p>
          <a:p>
            <a:pPr lvl="1" eaLnBrk="1" hangingPunct="1">
              <a:buFont typeface="Arial"/>
              <a:buChar char="•"/>
            </a:pPr>
            <a:r>
              <a:rPr lang="en-US" sz="3200" dirty="0">
                <a:latin typeface="Arial" charset="0"/>
                <a:ea typeface="ＭＳ Ｐゴシック" charset="0"/>
              </a:rPr>
              <a:t>Word identification (regular and irregular)</a:t>
            </a:r>
          </a:p>
          <a:p>
            <a:pPr lvl="1" eaLnBrk="1" hangingPunct="1">
              <a:buFont typeface="Arial"/>
              <a:buChar char="•"/>
            </a:pPr>
            <a:r>
              <a:rPr lang="en-US" sz="3200" dirty="0">
                <a:latin typeface="Arial" charset="0"/>
                <a:ea typeface="ＭＳ Ｐゴシック" charset="0"/>
              </a:rPr>
              <a:t>Word knowledge or vocabulary</a:t>
            </a:r>
          </a:p>
          <a:p>
            <a:pPr lvl="1" eaLnBrk="1" hangingPunct="1">
              <a:buFont typeface="Arial"/>
              <a:buChar char="•"/>
            </a:pPr>
            <a:r>
              <a:rPr lang="en-US" sz="3200" dirty="0">
                <a:latin typeface="Arial" charset="0"/>
                <a:ea typeface="ＭＳ Ｐゴシック" charset="0"/>
              </a:rPr>
              <a:t>Comprehension monitoring</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7481C62-A26B-FF4B-8627-8069412131A0}" type="slidenum">
              <a:rPr lang="en-US" sz="1400"/>
              <a:pPr/>
              <a:t>6</a:t>
            </a:fld>
            <a:endParaRPr lang="en-US" sz="1400"/>
          </a:p>
        </p:txBody>
      </p:sp>
    </p:spTree>
    <p:extLst>
      <p:ext uri="{BB962C8B-B14F-4D97-AF65-F5344CB8AC3E}">
        <p14:creationId xmlns:p14="http://schemas.microsoft.com/office/powerpoint/2010/main" val="19960628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n-US" sz="4800" b="1" dirty="0">
                <a:ea typeface="ＭＳ Ｐゴシック" charset="0"/>
                <a:cs typeface="ＭＳ Ｐゴシック" charset="0"/>
              </a:rPr>
              <a:t>Why is Fluency Important?</a:t>
            </a: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2B6BE891-321A-7441-97A2-1AD6AF04C340}" type="slidenum">
              <a:rPr lang="en-US" sz="1400"/>
              <a:pPr/>
              <a:t>7</a:t>
            </a:fld>
            <a:endParaRPr lang="en-US" sz="1400"/>
          </a:p>
        </p:txBody>
      </p:sp>
      <p:sp>
        <p:nvSpPr>
          <p:cNvPr id="3" name="Content Placeholder 2"/>
          <p:cNvSpPr>
            <a:spLocks noGrp="1"/>
          </p:cNvSpPr>
          <p:nvPr>
            <p:ph sz="quarter" idx="1"/>
          </p:nvPr>
        </p:nvSpPr>
        <p:spPr>
          <a:xfrm>
            <a:off x="609600" y="1752600"/>
            <a:ext cx="8153400" cy="4495800"/>
          </a:xfrm>
        </p:spPr>
        <p:txBody>
          <a:bodyPr/>
          <a:lstStyle/>
          <a:p>
            <a:pPr marL="0" indent="0" algn="ctr">
              <a:buNone/>
            </a:pPr>
            <a:r>
              <a:rPr lang="en-US" sz="3200" b="1" dirty="0">
                <a:latin typeface="Arial" charset="0"/>
                <a:ea typeface="ＭＳ Ｐゴシック" charset="0"/>
              </a:rPr>
              <a:t>“If a reader has to spend too much time and energy figuring out what the words </a:t>
            </a:r>
            <a:r>
              <a:rPr lang="en-US" sz="3200" b="1" u="sng" dirty="0">
                <a:latin typeface="Arial" charset="0"/>
                <a:ea typeface="ＭＳ Ｐゴシック" charset="0"/>
              </a:rPr>
              <a:t>are</a:t>
            </a:r>
            <a:r>
              <a:rPr lang="en-US" sz="3200" b="1" dirty="0">
                <a:latin typeface="Arial" charset="0"/>
                <a:ea typeface="ＭＳ Ｐゴシック" charset="0"/>
              </a:rPr>
              <a:t>, </a:t>
            </a:r>
            <a:r>
              <a:rPr lang="en-US" sz="3200" b="1" dirty="0" smtClean="0">
                <a:latin typeface="Arial" charset="0"/>
                <a:ea typeface="ＭＳ Ｐゴシック" charset="0"/>
              </a:rPr>
              <a:t>he </a:t>
            </a:r>
            <a:r>
              <a:rPr lang="en-US" sz="3200" b="1" dirty="0">
                <a:latin typeface="Arial" charset="0"/>
                <a:ea typeface="ＭＳ Ｐゴシック" charset="0"/>
              </a:rPr>
              <a:t>will be unable to concentrate on what the words </a:t>
            </a:r>
            <a:r>
              <a:rPr lang="en-US" sz="3200" b="1" u="sng" dirty="0">
                <a:latin typeface="Arial" charset="0"/>
                <a:ea typeface="ＭＳ Ｐゴシック" charset="0"/>
              </a:rPr>
              <a:t>mean</a:t>
            </a:r>
            <a:r>
              <a:rPr lang="en-US" sz="3200" b="1" dirty="0">
                <a:latin typeface="Arial" charset="0"/>
                <a:ea typeface="ＭＳ Ｐゴシック" charset="0"/>
              </a:rPr>
              <a:t>.”</a:t>
            </a:r>
            <a:endParaRPr lang="en-US" sz="3200" dirty="0">
              <a:latin typeface="Arial" charset="0"/>
              <a:ea typeface="ＭＳ Ｐゴシック" charset="0"/>
            </a:endParaRPr>
          </a:p>
          <a:p>
            <a:pPr marL="0" indent="0" algn="ctr">
              <a:buNone/>
            </a:pPr>
            <a:endParaRPr lang="en-US" dirty="0"/>
          </a:p>
        </p:txBody>
      </p:sp>
      <p:pic>
        <p:nvPicPr>
          <p:cNvPr id="4" name="Picture 3" descr="Screen Shot 2015-08-25 at 4.14.3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4038600"/>
            <a:ext cx="3586918" cy="2374900"/>
          </a:xfrm>
          <a:prstGeom prst="rect">
            <a:avLst/>
          </a:prstGeom>
        </p:spPr>
      </p:pic>
    </p:spTree>
    <p:extLst>
      <p:ext uri="{BB962C8B-B14F-4D97-AF65-F5344CB8AC3E}">
        <p14:creationId xmlns:p14="http://schemas.microsoft.com/office/powerpoint/2010/main" val="56730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a:latin typeface="Arial" charset="0"/>
                <a:ea typeface="ＭＳ Ｐゴシック" charset="0"/>
                <a:cs typeface="ＭＳ Ｐゴシック" charset="0"/>
              </a:rPr>
              <a:t>Fluency and Comprehension</a:t>
            </a:r>
          </a:p>
        </p:txBody>
      </p:sp>
      <p:sp>
        <p:nvSpPr>
          <p:cNvPr id="28675" name="Rectangle 3"/>
          <p:cNvSpPr>
            <a:spLocks noGrp="1" noChangeArrowheads="1"/>
          </p:cNvSpPr>
          <p:nvPr>
            <p:ph type="body" idx="1"/>
          </p:nvPr>
        </p:nvSpPr>
        <p:spPr>
          <a:xfrm>
            <a:off x="609600" y="1600200"/>
            <a:ext cx="7848600" cy="4648200"/>
          </a:xfrm>
        </p:spPr>
        <p:txBody>
          <a:bodyPr>
            <a:noAutofit/>
          </a:bodyPr>
          <a:lstStyle/>
          <a:p>
            <a:pPr algn="ctr" eaLnBrk="1" hangingPunct="1">
              <a:buFontTx/>
              <a:buNone/>
            </a:pPr>
            <a:r>
              <a:rPr lang="en-US" sz="3600" dirty="0">
                <a:latin typeface="Arial" charset="0"/>
                <a:ea typeface="ＭＳ Ｐゴシック" charset="0"/>
                <a:cs typeface="ＭＳ Ｐゴシック" charset="0"/>
              </a:rPr>
              <a:t>R</a:t>
            </a:r>
            <a:r>
              <a:rPr lang="en-US" sz="3600" dirty="0" smtClean="0">
                <a:latin typeface="Arial" charset="0"/>
                <a:ea typeface="ＭＳ Ｐゴシック" charset="0"/>
                <a:cs typeface="ＭＳ Ｐゴシック" charset="0"/>
              </a:rPr>
              <a:t>esearch indicates </a:t>
            </a:r>
            <a:r>
              <a:rPr lang="en-US" sz="3600" dirty="0">
                <a:latin typeface="Arial" charset="0"/>
                <a:ea typeface="ＭＳ Ｐゴシック" charset="0"/>
                <a:cs typeface="ＭＳ Ｐゴシック" charset="0"/>
              </a:rPr>
              <a:t>that </a:t>
            </a:r>
            <a:r>
              <a:rPr lang="en-US" sz="3600" b="1" dirty="0">
                <a:latin typeface="Arial" charset="0"/>
                <a:ea typeface="ＭＳ Ｐゴシック" charset="0"/>
                <a:cs typeface="ＭＳ Ｐゴシック" charset="0"/>
              </a:rPr>
              <a:t>while fluency in and of itself is not sufficient to ensure high levels of reading achievement, fluency is absolutely necessary </a:t>
            </a:r>
            <a:r>
              <a:rPr lang="en-US" sz="3600" dirty="0">
                <a:latin typeface="Arial" charset="0"/>
                <a:ea typeface="ＭＳ Ｐゴシック" charset="0"/>
                <a:cs typeface="ＭＳ Ｐゴシック" charset="0"/>
              </a:rPr>
              <a:t>for that achievement because it depends upon and typically reflects comprehension</a:t>
            </a:r>
            <a:r>
              <a:rPr lang="en-US" sz="3600" dirty="0" smtClean="0">
                <a:latin typeface="Arial" charset="0"/>
                <a:ea typeface="ＭＳ Ｐゴシック" charset="0"/>
                <a:cs typeface="ＭＳ Ｐゴシック" charset="0"/>
              </a:rPr>
              <a:t>.</a:t>
            </a:r>
            <a:endParaRPr lang="en-US" sz="3600" dirty="0">
              <a:latin typeface="Arial" charset="0"/>
              <a:ea typeface="ＭＳ Ｐゴシック" charset="0"/>
              <a:cs typeface="ＭＳ Ｐゴシック" charset="0"/>
            </a:endParaRPr>
          </a:p>
          <a:p>
            <a:pPr eaLnBrk="1" hangingPunct="1">
              <a:buFontTx/>
              <a:buNone/>
            </a:pPr>
            <a:endParaRPr lang="en-US" sz="3600" dirty="0">
              <a:latin typeface="Arial" charset="0"/>
              <a:ea typeface="ＭＳ Ｐゴシック" charset="0"/>
              <a:cs typeface="ＭＳ Ｐゴシック" charset="0"/>
            </a:endParaRPr>
          </a:p>
          <a:p>
            <a:pPr eaLnBrk="1" hangingPunct="1">
              <a:buFontTx/>
              <a:buNone/>
            </a:pPr>
            <a:r>
              <a:rPr lang="en-US" sz="3600" dirty="0">
                <a:latin typeface="Arial" charset="0"/>
                <a:ea typeface="ＭＳ Ｐゴシック" charset="0"/>
                <a:cs typeface="ＭＳ Ｐゴシック" charset="0"/>
              </a:rPr>
              <a:t>						</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E6875480-D019-4E4B-969C-BB92EDEA8A3C}" type="slidenum">
              <a:rPr lang="en-US" sz="1400"/>
              <a:pPr/>
              <a:t>8</a:t>
            </a:fld>
            <a:endParaRPr lang="en-US" sz="1400"/>
          </a:p>
        </p:txBody>
      </p:sp>
    </p:spTree>
    <p:extLst>
      <p:ext uri="{BB962C8B-B14F-4D97-AF65-F5344CB8AC3E}">
        <p14:creationId xmlns:p14="http://schemas.microsoft.com/office/powerpoint/2010/main" val="41325508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81000"/>
            <a:ext cx="7772400" cy="838200"/>
          </a:xfrm>
        </p:spPr>
        <p:txBody>
          <a:bodyPr>
            <a:normAutofit/>
          </a:bodyPr>
          <a:lstStyle/>
          <a:p>
            <a:r>
              <a:rPr lang="en-US" sz="4800" b="1" dirty="0" smtClean="0">
                <a:ea typeface="ＭＳ Ｐゴシック" charset="0"/>
                <a:cs typeface="ＭＳ Ｐゴシック" charset="0"/>
              </a:rPr>
              <a:t>Why is fluency necessary?</a:t>
            </a:r>
            <a:endParaRPr lang="en-US" sz="4800" b="1" dirty="0">
              <a:ea typeface="ＭＳ Ｐゴシック" charset="0"/>
              <a:cs typeface="ＭＳ Ｐゴシック" charset="0"/>
            </a:endParaRPr>
          </a:p>
        </p:txBody>
      </p:sp>
      <p:sp>
        <p:nvSpPr>
          <p:cNvPr id="29699" name="Rectangle 3"/>
          <p:cNvSpPr>
            <a:spLocks noGrp="1" noChangeArrowheads="1"/>
          </p:cNvSpPr>
          <p:nvPr>
            <p:ph type="body" idx="1"/>
          </p:nvPr>
        </p:nvSpPr>
        <p:spPr>
          <a:xfrm>
            <a:off x="228600" y="1719262"/>
            <a:ext cx="8534400" cy="5138738"/>
          </a:xfrm>
        </p:spPr>
        <p:txBody>
          <a:bodyPr/>
          <a:lstStyle/>
          <a:p>
            <a:pPr>
              <a:lnSpc>
                <a:spcPct val="90000"/>
              </a:lnSpc>
              <a:buFont typeface="Wingdings" charset="2"/>
              <a:buChar char="u"/>
            </a:pPr>
            <a:r>
              <a:rPr lang="en-US" sz="3200" dirty="0">
                <a:solidFill>
                  <a:srgbClr val="037F02"/>
                </a:solidFill>
                <a:latin typeface="Arial" charset="0"/>
                <a:ea typeface="ＭＳ Ｐゴシック" charset="0"/>
                <a:cs typeface="ＭＳ Ｐゴシック" charset="0"/>
              </a:rPr>
              <a:t>Traced back to 1974 article </a:t>
            </a:r>
            <a:r>
              <a:rPr lang="en-US" sz="3200" dirty="0" smtClean="0">
                <a:solidFill>
                  <a:srgbClr val="037F02"/>
                </a:solidFill>
                <a:latin typeface="Arial" charset="0"/>
                <a:ea typeface="ＭＳ Ｐゴシック" charset="0"/>
                <a:cs typeface="ＭＳ Ｐゴシック" charset="0"/>
              </a:rPr>
              <a:t>in the psychology field by </a:t>
            </a:r>
            <a:r>
              <a:rPr lang="en-US" sz="3200" dirty="0" err="1">
                <a:solidFill>
                  <a:srgbClr val="037F02"/>
                </a:solidFill>
                <a:latin typeface="Arial" charset="0"/>
                <a:ea typeface="ＭＳ Ｐゴシック" charset="0"/>
                <a:cs typeface="ＭＳ Ｐゴシック" charset="0"/>
              </a:rPr>
              <a:t>LaBerge</a:t>
            </a:r>
            <a:r>
              <a:rPr lang="en-US" sz="3200" dirty="0">
                <a:solidFill>
                  <a:srgbClr val="037F02"/>
                </a:solidFill>
                <a:latin typeface="Arial" charset="0"/>
                <a:ea typeface="ＭＳ Ｐゴシック" charset="0"/>
                <a:cs typeface="ＭＳ Ｐゴシック" charset="0"/>
              </a:rPr>
              <a:t> and Samuels:</a:t>
            </a:r>
          </a:p>
          <a:p>
            <a:pPr marL="839788" lvl="1" indent="-495300">
              <a:lnSpc>
                <a:spcPct val="90000"/>
              </a:lnSpc>
            </a:pPr>
            <a:r>
              <a:rPr lang="en-US" sz="2800" dirty="0">
                <a:latin typeface="Arial" charset="0"/>
                <a:ea typeface="ＭＳ Ｐゴシック" charset="0"/>
              </a:rPr>
              <a:t>Human being can attend to only one thing at a time.</a:t>
            </a:r>
          </a:p>
          <a:p>
            <a:pPr marL="839788" lvl="1" indent="-495300">
              <a:lnSpc>
                <a:spcPct val="90000"/>
              </a:lnSpc>
            </a:pPr>
            <a:r>
              <a:rPr lang="en-US" sz="2800" dirty="0">
                <a:latin typeface="Arial" charset="0"/>
                <a:ea typeface="ＭＳ Ｐゴシック" charset="0"/>
              </a:rPr>
              <a:t>We are able to do more than one thing at a time if we alternate our attention between two or more activities, </a:t>
            </a:r>
            <a:r>
              <a:rPr lang="en-US" sz="2800" i="1" dirty="0">
                <a:latin typeface="Arial" charset="0"/>
                <a:ea typeface="ＭＳ Ｐゴシック" charset="0"/>
              </a:rPr>
              <a:t>or if one of the activities is so well learned that it can be performed automatically.  </a:t>
            </a:r>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5EE4E89F-D9C3-4D4C-9610-815387931562}" type="slidenum">
              <a:rPr lang="en-US" sz="1400"/>
              <a:pPr/>
              <a:t>9</a:t>
            </a:fld>
            <a:endParaRPr lang="en-US" sz="1400"/>
          </a:p>
        </p:txBody>
      </p:sp>
    </p:spTree>
    <p:extLst>
      <p:ext uri="{BB962C8B-B14F-4D97-AF65-F5344CB8AC3E}">
        <p14:creationId xmlns:p14="http://schemas.microsoft.com/office/powerpoint/2010/main" val="805102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9207</TotalTime>
  <Words>1116</Words>
  <Application>Microsoft Macintosh PowerPoint</Application>
  <PresentationFormat>On-screen Show (4:3)</PresentationFormat>
  <Paragraphs>89</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Understanding reading fluency</vt:lpstr>
      <vt:lpstr>Module 4, Activity 1</vt:lpstr>
      <vt:lpstr>An Overview of Reading Fluency</vt:lpstr>
      <vt:lpstr>What is Reading Fluency</vt:lpstr>
      <vt:lpstr>What is Reading Fluency?</vt:lpstr>
      <vt:lpstr>Essential Skills for Fluency</vt:lpstr>
      <vt:lpstr>Why is Fluency Important?</vt:lpstr>
      <vt:lpstr>Fluency and Comprehension</vt:lpstr>
      <vt:lpstr>Why is fluency necessary?</vt:lpstr>
      <vt:lpstr>And So . . .</vt:lpstr>
      <vt:lpstr>Reflection</vt:lpstr>
    </vt:vector>
  </TitlesOfParts>
  <Company>Deni Basaraba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 Minute Reading Block</dc:title>
  <dc:creator>Deni Basaraba</dc:creator>
  <cp:lastModifiedBy>Elizabeth Jankowski</cp:lastModifiedBy>
  <cp:revision>166</cp:revision>
  <cp:lastPrinted>2009-02-05T23:09:32Z</cp:lastPrinted>
  <dcterms:created xsi:type="dcterms:W3CDTF">2008-10-13T16:24:20Z</dcterms:created>
  <dcterms:modified xsi:type="dcterms:W3CDTF">2015-08-26T18:18:08Z</dcterms:modified>
</cp:coreProperties>
</file>