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21"/>
  </p:notesMasterIdLst>
  <p:handoutMasterIdLst>
    <p:handoutMasterId r:id="rId22"/>
  </p:handoutMasterIdLst>
  <p:sldIdLst>
    <p:sldId id="256" r:id="rId2"/>
    <p:sldId id="737" r:id="rId3"/>
    <p:sldId id="738" r:id="rId4"/>
    <p:sldId id="747" r:id="rId5"/>
    <p:sldId id="739" r:id="rId6"/>
    <p:sldId id="746" r:id="rId7"/>
    <p:sldId id="748" r:id="rId8"/>
    <p:sldId id="749" r:id="rId9"/>
    <p:sldId id="750" r:id="rId10"/>
    <p:sldId id="740" r:id="rId11"/>
    <p:sldId id="751" r:id="rId12"/>
    <p:sldId id="741" r:id="rId13"/>
    <p:sldId id="744" r:id="rId14"/>
    <p:sldId id="752" r:id="rId15"/>
    <p:sldId id="753" r:id="rId16"/>
    <p:sldId id="755" r:id="rId17"/>
    <p:sldId id="754" r:id="rId18"/>
    <p:sldId id="757" r:id="rId19"/>
    <p:sldId id="743" r:id="rId20"/>
  </p:sldIdLst>
  <p:sldSz cx="9144000" cy="6858000" type="screen4x3"/>
  <p:notesSz cx="90805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66FF"/>
    <a:srgbClr val="F2F6A8"/>
    <a:srgbClr val="C0C0C0"/>
    <a:srgbClr val="FF0000"/>
    <a:srgbClr val="EB67E2"/>
    <a:srgbClr val="FCFC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2" autoAdjust="0"/>
    <p:restoredTop sz="71933" autoAdjust="0"/>
  </p:normalViewPr>
  <p:slideViewPr>
    <p:cSldViewPr>
      <p:cViewPr>
        <p:scale>
          <a:sx n="63" d="100"/>
          <a:sy n="63" d="100"/>
        </p:scale>
        <p:origin x="-2368"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1" d="100"/>
          <a:sy n="81" d="100"/>
        </p:scale>
        <p:origin x="-1640" y="-104"/>
      </p:cViewPr>
      <p:guideLst>
        <p:guide orient="horz" pos="2160"/>
        <p:guide pos="28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02" name="Rectangle 2"/>
          <p:cNvSpPr>
            <a:spLocks noGrp="1" noChangeArrowheads="1"/>
          </p:cNvSpPr>
          <p:nvPr>
            <p:ph type="hdr" sz="quarter"/>
          </p:nvPr>
        </p:nvSpPr>
        <p:spPr bwMode="auto">
          <a:xfrm>
            <a:off x="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60803" name="Rectangle 3"/>
          <p:cNvSpPr>
            <a:spLocks noGrp="1" noChangeArrowheads="1"/>
          </p:cNvSpPr>
          <p:nvPr>
            <p:ph type="dt" sz="quarter" idx="1"/>
          </p:nvPr>
        </p:nvSpPr>
        <p:spPr bwMode="auto">
          <a:xfrm>
            <a:off x="514350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60804" name="Rectangle 4"/>
          <p:cNvSpPr>
            <a:spLocks noGrp="1" noChangeArrowheads="1"/>
          </p:cNvSpPr>
          <p:nvPr>
            <p:ph type="ftr" sz="quarter" idx="2"/>
          </p:nvPr>
        </p:nvSpPr>
        <p:spPr bwMode="auto">
          <a:xfrm>
            <a:off x="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60805" name="Rectangle 5"/>
          <p:cNvSpPr>
            <a:spLocks noGrp="1" noChangeArrowheads="1"/>
          </p:cNvSpPr>
          <p:nvPr>
            <p:ph type="sldNum" sz="quarter" idx="3"/>
          </p:nvPr>
        </p:nvSpPr>
        <p:spPr bwMode="auto">
          <a:xfrm>
            <a:off x="514350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AE25F8D-32BD-0B4E-8A49-872697EB9156}" type="slidenum">
              <a:rPr lang="en-US"/>
              <a:pPr/>
              <a:t>‹#›</a:t>
            </a:fld>
            <a:endParaRPr lang="en-US" dirty="0"/>
          </a:p>
        </p:txBody>
      </p:sp>
    </p:spTree>
    <p:extLst>
      <p:ext uri="{BB962C8B-B14F-4D97-AF65-F5344CB8AC3E}">
        <p14:creationId xmlns:p14="http://schemas.microsoft.com/office/powerpoint/2010/main" val="39464718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7651" name="Rectangle 3"/>
          <p:cNvSpPr>
            <a:spLocks noGrp="1" noChangeArrowheads="1"/>
          </p:cNvSpPr>
          <p:nvPr>
            <p:ph type="dt" idx="1"/>
          </p:nvPr>
        </p:nvSpPr>
        <p:spPr bwMode="auto">
          <a:xfrm>
            <a:off x="514350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7652" name="Rectangle 4"/>
          <p:cNvSpPr>
            <a:spLocks noGrp="1" noRot="1" noChangeAspect="1" noChangeArrowheads="1" noTextEdit="1"/>
          </p:cNvSpPr>
          <p:nvPr>
            <p:ph type="sldImg" idx="2"/>
          </p:nvPr>
        </p:nvSpPr>
        <p:spPr bwMode="auto">
          <a:xfrm>
            <a:off x="282575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08050" y="3257550"/>
            <a:ext cx="7264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6"/>
          <p:cNvSpPr>
            <a:spLocks noGrp="1" noChangeArrowheads="1"/>
          </p:cNvSpPr>
          <p:nvPr>
            <p:ph type="ftr" sz="quarter" idx="4"/>
          </p:nvPr>
        </p:nvSpPr>
        <p:spPr bwMode="auto">
          <a:xfrm>
            <a:off x="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7655" name="Rectangle 7"/>
          <p:cNvSpPr>
            <a:spLocks noGrp="1" noChangeArrowheads="1"/>
          </p:cNvSpPr>
          <p:nvPr>
            <p:ph type="sldNum" sz="quarter" idx="5"/>
          </p:nvPr>
        </p:nvSpPr>
        <p:spPr bwMode="auto">
          <a:xfrm>
            <a:off x="514350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7F9A351-0A7A-BC4F-B299-47D55685FB74}" type="slidenum">
              <a:rPr lang="en-US"/>
              <a:pPr/>
              <a:t>‹#›</a:t>
            </a:fld>
            <a:endParaRPr lang="en-US" dirty="0"/>
          </a:p>
        </p:txBody>
      </p:sp>
    </p:spTree>
    <p:extLst>
      <p:ext uri="{BB962C8B-B14F-4D97-AF65-F5344CB8AC3E}">
        <p14:creationId xmlns:p14="http://schemas.microsoft.com/office/powerpoint/2010/main" val="65530384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presentation focuses on the general skills and strategies for teaching phonics skills.  In addition, a suggested routine for introducing new phonics skills to a classroom is presented for those classrooms with and without a core phonics program.  </a:t>
            </a:r>
          </a:p>
          <a:p>
            <a:endParaRPr lang="en-US" baseline="0" dirty="0" smtClean="0"/>
          </a:p>
          <a:p>
            <a:r>
              <a:rPr lang="en-US" baseline="0" dirty="0" smtClean="0"/>
              <a:t>Remember that you can go at your own pace, or you can view the overview with a group of other teachers to talk about what is presented.  </a:t>
            </a:r>
          </a:p>
          <a:p>
            <a:endParaRPr lang="en-US" baseline="0" dirty="0" smtClean="0"/>
          </a:p>
        </p:txBody>
      </p:sp>
      <p:sp>
        <p:nvSpPr>
          <p:cNvPr id="4" name="Slide Number Placeholder 3"/>
          <p:cNvSpPr>
            <a:spLocks noGrp="1"/>
          </p:cNvSpPr>
          <p:nvPr>
            <p:ph type="sldNum" sz="quarter" idx="10"/>
          </p:nvPr>
        </p:nvSpPr>
        <p:spPr/>
        <p:txBody>
          <a:bodyPr/>
          <a:lstStyle/>
          <a:p>
            <a:fld id="{F7F9A351-0A7A-BC4F-B299-47D55685FB74}" type="slidenum">
              <a:rPr lang="en-US" smtClean="0"/>
              <a:pPr/>
              <a:t>1</a:t>
            </a:fld>
            <a:endParaRPr lang="en-US" dirty="0"/>
          </a:p>
        </p:txBody>
      </p:sp>
    </p:spTree>
    <p:extLst>
      <p:ext uri="{BB962C8B-B14F-4D97-AF65-F5344CB8AC3E}">
        <p14:creationId xmlns:p14="http://schemas.microsoft.com/office/powerpoint/2010/main" val="2342342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65000"/>
              </a:lnSpc>
              <a:spcBef>
                <a:spcPct val="50000"/>
              </a:spcBef>
            </a:pPr>
            <a:r>
              <a:rPr lang="en-US" sz="1200" dirty="0" smtClean="0"/>
              <a:t>Two specific teaching routines can also be helpful for having students</a:t>
            </a:r>
            <a:r>
              <a:rPr lang="en-US" sz="1200" baseline="0" dirty="0" smtClean="0"/>
              <a:t> practice blending consonant-vowel-consonant words as well.  These are Card 8 – Sound-by-Sound Blending, and Card 9 a routine for continuous blending.  Sound-by sound blending is helpful when students are just beginning to learn this skill or for struggling older students who have difficulty blending sounds into words.  </a:t>
            </a:r>
          </a:p>
          <a:p>
            <a:pPr>
              <a:lnSpc>
                <a:spcPct val="65000"/>
              </a:lnSpc>
              <a:spcBef>
                <a:spcPct val="50000"/>
              </a:spcBef>
            </a:pPr>
            <a:endParaRPr lang="en-US" sz="1200" b="1" baseline="0" dirty="0" smtClean="0"/>
          </a:p>
          <a:p>
            <a:pPr>
              <a:lnSpc>
                <a:spcPct val="65000"/>
              </a:lnSpc>
              <a:spcBef>
                <a:spcPct val="50000"/>
              </a:spcBef>
            </a:pPr>
            <a:endParaRPr lang="en-US" sz="1200" b="1" dirty="0" smtClean="0"/>
          </a:p>
        </p:txBody>
      </p:sp>
      <p:sp>
        <p:nvSpPr>
          <p:cNvPr id="4" name="Slide Number Placeholder 3"/>
          <p:cNvSpPr>
            <a:spLocks noGrp="1"/>
          </p:cNvSpPr>
          <p:nvPr>
            <p:ph type="sldNum" sz="quarter" idx="10"/>
          </p:nvPr>
        </p:nvSpPr>
        <p:spPr/>
        <p:txBody>
          <a:bodyPr/>
          <a:lstStyle/>
          <a:p>
            <a:fld id="{F7F9A351-0A7A-BC4F-B299-47D55685FB74}" type="slidenum">
              <a:rPr lang="en-US" smtClean="0"/>
              <a:pPr/>
              <a:t>10</a:t>
            </a:fld>
            <a:endParaRPr lang="en-US" dirty="0"/>
          </a:p>
        </p:txBody>
      </p:sp>
    </p:spTree>
    <p:extLst>
      <p:ext uri="{BB962C8B-B14F-4D97-AF65-F5344CB8AC3E}">
        <p14:creationId xmlns:p14="http://schemas.microsoft.com/office/powerpoint/2010/main" val="296673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65000"/>
              </a:lnSpc>
              <a:spcBef>
                <a:spcPct val="50000"/>
              </a:spcBef>
            </a:pPr>
            <a:r>
              <a:rPr lang="en-US" sz="1200" dirty="0" smtClean="0"/>
              <a:t>When students can read C-V-C words without much hesitation, they are ready to practice these words within Decodable Text.  Decodable Text is a passage or story in which the vocabulary is very controlled.  This gives the student an opportunity to practice their newly-learned phonics skills in text they should</a:t>
            </a:r>
            <a:r>
              <a:rPr lang="en-US" sz="1200" baseline="0" dirty="0" smtClean="0"/>
              <a:t> be able to decode.  This practice then begins to develop reading fluency – the next essential skill for comprehending text.  </a:t>
            </a:r>
          </a:p>
          <a:p>
            <a:pPr>
              <a:lnSpc>
                <a:spcPct val="65000"/>
              </a:lnSpc>
              <a:spcBef>
                <a:spcPct val="50000"/>
              </a:spcBef>
            </a:pPr>
            <a:endParaRPr lang="en-US" sz="1200" baseline="0" dirty="0" smtClean="0"/>
          </a:p>
          <a:p>
            <a:pPr>
              <a:lnSpc>
                <a:spcPct val="65000"/>
              </a:lnSpc>
              <a:spcBef>
                <a:spcPct val="50000"/>
              </a:spcBef>
            </a:pPr>
            <a:r>
              <a:rPr lang="en-US" sz="1200" baseline="0" dirty="0" smtClean="0"/>
              <a:t>All Project LIFT coaches have been given both decodable texts as well as decodable texts on a computer file with multiple stories that can be copied and used for student practice.  Please ask your reading coach for copies of these stories.  </a:t>
            </a:r>
          </a:p>
          <a:p>
            <a:pPr>
              <a:lnSpc>
                <a:spcPct val="65000"/>
              </a:lnSpc>
              <a:spcBef>
                <a:spcPct val="50000"/>
              </a:spcBef>
            </a:pPr>
            <a:endParaRPr lang="en-US" sz="1200" b="1" baseline="0" dirty="0" smtClean="0"/>
          </a:p>
          <a:p>
            <a:pPr>
              <a:lnSpc>
                <a:spcPct val="65000"/>
              </a:lnSpc>
              <a:spcBef>
                <a:spcPct val="50000"/>
              </a:spcBef>
            </a:pPr>
            <a:endParaRPr lang="en-US" sz="1200" b="1" dirty="0" smtClean="0"/>
          </a:p>
        </p:txBody>
      </p:sp>
      <p:sp>
        <p:nvSpPr>
          <p:cNvPr id="4" name="Slide Number Placeholder 3"/>
          <p:cNvSpPr>
            <a:spLocks noGrp="1"/>
          </p:cNvSpPr>
          <p:nvPr>
            <p:ph type="sldNum" sz="quarter" idx="10"/>
          </p:nvPr>
        </p:nvSpPr>
        <p:spPr/>
        <p:txBody>
          <a:bodyPr/>
          <a:lstStyle/>
          <a:p>
            <a:fld id="{F7F9A351-0A7A-BC4F-B299-47D55685FB74}" type="slidenum">
              <a:rPr lang="en-US" smtClean="0"/>
              <a:pPr/>
              <a:t>11</a:t>
            </a:fld>
            <a:endParaRPr lang="en-US" dirty="0"/>
          </a:p>
        </p:txBody>
      </p:sp>
    </p:spTree>
    <p:extLst>
      <p:ext uri="{BB962C8B-B14F-4D97-AF65-F5344CB8AC3E}">
        <p14:creationId xmlns:p14="http://schemas.microsoft.com/office/powerpoint/2010/main" val="296673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certain letters are placed together they generally produce one sound.  Such is the case for vowel combinations such as ee, oa, a/silent e, </a:t>
            </a:r>
            <a:r>
              <a:rPr lang="en-US" dirty="0" err="1" smtClean="0"/>
              <a:t>ie</a:t>
            </a:r>
            <a:r>
              <a:rPr lang="en-US" dirty="0" smtClean="0"/>
              <a:t> and so on.  Teachers must directly teach the common sound for letter combination to students</a:t>
            </a:r>
            <a:r>
              <a:rPr lang="en-US" baseline="0" dirty="0" smtClean="0"/>
              <a:t> just like they would for single letter sounds.  Without this direct instruction, students often become confused as to what sounds these letters produce.  </a:t>
            </a:r>
          </a:p>
          <a:p>
            <a:endParaRPr lang="en-US" baseline="0" dirty="0" smtClean="0"/>
          </a:p>
          <a:p>
            <a:r>
              <a:rPr lang="en-US" baseline="0" dirty="0" smtClean="0"/>
              <a:t>Card 7 is a routine for teaching letter combinations in isolation.  This should be done first before blending words with these sounds.  Card 10 is a follow-up to Card 7 which is a specific strategy for decoding words with vowel combinations.  </a:t>
            </a:r>
          </a:p>
          <a:p>
            <a:endParaRPr lang="en-US" baseline="0" dirty="0" smtClean="0"/>
          </a:p>
          <a:p>
            <a:r>
              <a:rPr lang="en-US" baseline="0" dirty="0" smtClean="0"/>
              <a:t>Please take the time to learn these routines as well.  They will be great strategies to use as your students start moving to learning higher level phonics skills.  These routines can be found in the Module 3, Presentation 2 materials as well.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12</a:t>
            </a:fld>
            <a:endParaRPr lang="en-US" dirty="0"/>
          </a:p>
        </p:txBody>
      </p:sp>
    </p:spTree>
    <p:extLst>
      <p:ext uri="{BB962C8B-B14F-4D97-AF65-F5344CB8AC3E}">
        <p14:creationId xmlns:p14="http://schemas.microsoft.com/office/powerpoint/2010/main" val="44271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students will need explicit instruction and strategies for </a:t>
            </a:r>
            <a:r>
              <a:rPr lang="en-US" sz="1200" b="1" kern="1200" dirty="0" smtClean="0">
                <a:solidFill>
                  <a:schemeClr val="tx1"/>
                </a:solidFill>
                <a:latin typeface="+mn-lt"/>
                <a:ea typeface="+mn-ea"/>
                <a:cs typeface="+mn-cs"/>
              </a:rPr>
              <a:t>decoding multisyllabic words </a:t>
            </a:r>
            <a:r>
              <a:rPr lang="en-US" sz="1200" b="0" kern="1200" dirty="0" smtClean="0">
                <a:solidFill>
                  <a:schemeClr val="tx1"/>
                </a:solidFill>
                <a:latin typeface="+mn-lt"/>
                <a:ea typeface="+mn-ea"/>
                <a:cs typeface="+mn-cs"/>
              </a:rPr>
              <a:t>or words containing more than one syllable</a:t>
            </a:r>
            <a:r>
              <a:rPr lang="en-US" sz="1200" kern="1200" dirty="0" smtClean="0">
                <a:solidFill>
                  <a:schemeClr val="tx1"/>
                </a:solidFill>
                <a:latin typeface="+mn-lt"/>
                <a:ea typeface="+mn-ea"/>
                <a:cs typeface="+mn-cs"/>
              </a:rPr>
              <a:t>. Instruction should include how to </a:t>
            </a:r>
            <a:r>
              <a:rPr lang="en-US" sz="1200" b="1" kern="1200" dirty="0" smtClean="0">
                <a:solidFill>
                  <a:schemeClr val="tx1"/>
                </a:solidFill>
                <a:latin typeface="+mn-lt"/>
                <a:ea typeface="+mn-ea"/>
                <a:cs typeface="+mn-cs"/>
              </a:rPr>
              <a:t>recognize different syllable</a:t>
            </a:r>
            <a:r>
              <a:rPr lang="en-US" sz="1200" kern="1200" dirty="0" smtClean="0">
                <a:solidFill>
                  <a:schemeClr val="tx1"/>
                </a:solidFill>
                <a:latin typeface="+mn-lt"/>
                <a:ea typeface="+mn-ea"/>
                <a:cs typeface="+mn-cs"/>
              </a:rPr>
              <a:t> and their pronunciations and how to </a:t>
            </a:r>
            <a:r>
              <a:rPr lang="en-US" sz="1200" b="1" kern="1200" dirty="0" smtClean="0">
                <a:solidFill>
                  <a:schemeClr val="tx1"/>
                </a:solidFill>
                <a:latin typeface="+mn-lt"/>
                <a:ea typeface="+mn-ea"/>
                <a:cs typeface="+mn-cs"/>
              </a:rPr>
              <a:t>chunk words by phonic patterns</a:t>
            </a:r>
            <a:r>
              <a:rPr lang="en-US" sz="1200" kern="1200" dirty="0" smtClean="0">
                <a:solidFill>
                  <a:schemeClr val="tx1"/>
                </a:solidFill>
                <a:latin typeface="+mn-lt"/>
                <a:ea typeface="+mn-ea"/>
                <a:cs typeface="+mn-cs"/>
              </a:rPr>
              <a:t>. Teachers should model </a:t>
            </a:r>
            <a:r>
              <a:rPr lang="en-US" sz="1200" b="1" kern="1200" dirty="0" smtClean="0">
                <a:solidFill>
                  <a:schemeClr val="tx1"/>
                </a:solidFill>
                <a:latin typeface="+mn-lt"/>
                <a:ea typeface="+mn-ea"/>
                <a:cs typeface="+mn-cs"/>
              </a:rPr>
              <a:t>how to look for word parts</a:t>
            </a:r>
            <a:r>
              <a:rPr lang="en-US" sz="1200" kern="1200" dirty="0" smtClean="0">
                <a:solidFill>
                  <a:schemeClr val="tx1"/>
                </a:solidFill>
                <a:latin typeface="+mn-lt"/>
                <a:ea typeface="+mn-ea"/>
                <a:cs typeface="+mn-cs"/>
              </a:rPr>
              <a:t> to segment multisyllabic words to determine their meanings.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Roxanne Hudson, with the Florida Center for Reading Research, provides a more in-depth look at advanced decoding instruction. You may directly access her presentation, “Word Work Strategies to Develop Decoding Skills for Beginning Readers” in Link #4.</a:t>
            </a:r>
          </a:p>
          <a:p>
            <a:endParaRPr lang="en-US" dirty="0"/>
          </a:p>
        </p:txBody>
      </p:sp>
      <p:sp>
        <p:nvSpPr>
          <p:cNvPr id="4" name="Slide Number Placeholder 3"/>
          <p:cNvSpPr>
            <a:spLocks noGrp="1"/>
          </p:cNvSpPr>
          <p:nvPr>
            <p:ph type="sldNum" sz="quarter" idx="10"/>
          </p:nvPr>
        </p:nvSpPr>
        <p:spPr/>
        <p:txBody>
          <a:bodyPr/>
          <a:lstStyle/>
          <a:p>
            <a:fld id="{8B48DC6C-992B-4745-86FD-1FAFCDCFEC85}"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students will need explicit instruction and strategies for </a:t>
            </a:r>
            <a:r>
              <a:rPr lang="en-US" sz="1200" b="1" kern="1200" dirty="0" smtClean="0">
                <a:solidFill>
                  <a:schemeClr val="tx1"/>
                </a:solidFill>
                <a:latin typeface="+mn-lt"/>
                <a:ea typeface="+mn-ea"/>
                <a:cs typeface="+mn-cs"/>
              </a:rPr>
              <a:t>decoding multisyllabic words </a:t>
            </a:r>
            <a:r>
              <a:rPr lang="en-US" sz="1200" b="0" kern="1200" dirty="0" smtClean="0">
                <a:solidFill>
                  <a:schemeClr val="tx1"/>
                </a:solidFill>
                <a:latin typeface="+mn-lt"/>
                <a:ea typeface="+mn-ea"/>
                <a:cs typeface="+mn-cs"/>
              </a:rPr>
              <a:t>or words containing more than one syllable</a:t>
            </a:r>
            <a:r>
              <a:rPr lang="en-US" sz="1200" kern="1200" dirty="0" smtClean="0">
                <a:solidFill>
                  <a:schemeClr val="tx1"/>
                </a:solidFill>
                <a:latin typeface="+mn-lt"/>
                <a:ea typeface="+mn-ea"/>
                <a:cs typeface="+mn-cs"/>
              </a:rPr>
              <a:t>. Instruction should include how to </a:t>
            </a:r>
            <a:r>
              <a:rPr lang="en-US" sz="1200" b="1" kern="1200" dirty="0" smtClean="0">
                <a:solidFill>
                  <a:schemeClr val="tx1"/>
                </a:solidFill>
                <a:latin typeface="+mn-lt"/>
                <a:ea typeface="+mn-ea"/>
                <a:cs typeface="+mn-cs"/>
              </a:rPr>
              <a:t>recognize different syllable</a:t>
            </a:r>
            <a:r>
              <a:rPr lang="en-US" sz="1200" kern="1200" dirty="0" smtClean="0">
                <a:solidFill>
                  <a:schemeClr val="tx1"/>
                </a:solidFill>
                <a:latin typeface="+mn-lt"/>
                <a:ea typeface="+mn-ea"/>
                <a:cs typeface="+mn-cs"/>
              </a:rPr>
              <a:t> and their pronunciations and how to </a:t>
            </a:r>
            <a:r>
              <a:rPr lang="en-US" sz="1200" b="1" kern="1200" dirty="0" smtClean="0">
                <a:solidFill>
                  <a:schemeClr val="tx1"/>
                </a:solidFill>
                <a:latin typeface="+mn-lt"/>
                <a:ea typeface="+mn-ea"/>
                <a:cs typeface="+mn-cs"/>
              </a:rPr>
              <a:t>chunk words by phonic patterns</a:t>
            </a:r>
            <a:r>
              <a:rPr lang="en-US" sz="1200" kern="1200" dirty="0" smtClean="0">
                <a:solidFill>
                  <a:schemeClr val="tx1"/>
                </a:solidFill>
                <a:latin typeface="+mn-lt"/>
                <a:ea typeface="+mn-ea"/>
                <a:cs typeface="+mn-cs"/>
              </a:rPr>
              <a:t>. Teachers should model </a:t>
            </a:r>
            <a:r>
              <a:rPr lang="en-US" sz="1200" b="1" kern="1200" dirty="0" smtClean="0">
                <a:solidFill>
                  <a:schemeClr val="tx1"/>
                </a:solidFill>
                <a:latin typeface="+mn-lt"/>
                <a:ea typeface="+mn-ea"/>
                <a:cs typeface="+mn-cs"/>
              </a:rPr>
              <a:t>how to look for word parts</a:t>
            </a:r>
            <a:r>
              <a:rPr lang="en-US" sz="1200" kern="1200" dirty="0" smtClean="0">
                <a:solidFill>
                  <a:schemeClr val="tx1"/>
                </a:solidFill>
                <a:latin typeface="+mn-lt"/>
                <a:ea typeface="+mn-ea"/>
                <a:cs typeface="+mn-cs"/>
              </a:rPr>
              <a:t> to segment multisyllabic words to determine their meanings.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Roxanne Hudson, with the Florida Center for Reading Research, provides a more in-depth look at advanced decoding instruction. You may directly access her presentation, “Word Work Strategies to Develop Decoding Skills for Beginning Readers” in Link #4.</a:t>
            </a:r>
          </a:p>
          <a:p>
            <a:endParaRPr lang="en-US" dirty="0"/>
          </a:p>
        </p:txBody>
      </p:sp>
      <p:sp>
        <p:nvSpPr>
          <p:cNvPr id="4" name="Slide Number Placeholder 3"/>
          <p:cNvSpPr>
            <a:spLocks noGrp="1"/>
          </p:cNvSpPr>
          <p:nvPr>
            <p:ph type="sldNum" sz="quarter" idx="10"/>
          </p:nvPr>
        </p:nvSpPr>
        <p:spPr/>
        <p:txBody>
          <a:bodyPr/>
          <a:lstStyle/>
          <a:p>
            <a:fld id="{8B48DC6C-992B-4745-86FD-1FAFCDCFEC8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students will need explicit instruction and strategies for </a:t>
            </a:r>
            <a:r>
              <a:rPr lang="en-US" sz="1200" b="1" kern="1200" dirty="0" smtClean="0">
                <a:solidFill>
                  <a:schemeClr val="tx1"/>
                </a:solidFill>
                <a:latin typeface="+mn-lt"/>
                <a:ea typeface="+mn-ea"/>
                <a:cs typeface="+mn-cs"/>
              </a:rPr>
              <a:t>decoding multisyllabic words </a:t>
            </a:r>
            <a:r>
              <a:rPr lang="en-US" sz="1200" b="0" kern="1200" dirty="0" smtClean="0">
                <a:solidFill>
                  <a:schemeClr val="tx1"/>
                </a:solidFill>
                <a:latin typeface="+mn-lt"/>
                <a:ea typeface="+mn-ea"/>
                <a:cs typeface="+mn-cs"/>
              </a:rPr>
              <a:t>or words containing more than one syllable</a:t>
            </a:r>
            <a:r>
              <a:rPr lang="en-US" sz="1200" kern="1200" dirty="0" smtClean="0">
                <a:solidFill>
                  <a:schemeClr val="tx1"/>
                </a:solidFill>
                <a:latin typeface="+mn-lt"/>
                <a:ea typeface="+mn-ea"/>
                <a:cs typeface="+mn-cs"/>
              </a:rPr>
              <a:t>. Instruction should include how to </a:t>
            </a:r>
            <a:r>
              <a:rPr lang="en-US" sz="1200" b="1" kern="1200" dirty="0" smtClean="0">
                <a:solidFill>
                  <a:schemeClr val="tx1"/>
                </a:solidFill>
                <a:latin typeface="+mn-lt"/>
                <a:ea typeface="+mn-ea"/>
                <a:cs typeface="+mn-cs"/>
              </a:rPr>
              <a:t>recognize different syllable</a:t>
            </a:r>
            <a:r>
              <a:rPr lang="en-US" sz="1200" kern="1200" dirty="0" smtClean="0">
                <a:solidFill>
                  <a:schemeClr val="tx1"/>
                </a:solidFill>
                <a:latin typeface="+mn-lt"/>
                <a:ea typeface="+mn-ea"/>
                <a:cs typeface="+mn-cs"/>
              </a:rPr>
              <a:t> and their pronunciations and how to </a:t>
            </a:r>
            <a:r>
              <a:rPr lang="en-US" sz="1200" b="1" kern="1200" dirty="0" smtClean="0">
                <a:solidFill>
                  <a:schemeClr val="tx1"/>
                </a:solidFill>
                <a:latin typeface="+mn-lt"/>
                <a:ea typeface="+mn-ea"/>
                <a:cs typeface="+mn-cs"/>
              </a:rPr>
              <a:t>chunk words by phonic patterns</a:t>
            </a:r>
            <a:r>
              <a:rPr lang="en-US" sz="1200" kern="1200" dirty="0" smtClean="0">
                <a:solidFill>
                  <a:schemeClr val="tx1"/>
                </a:solidFill>
                <a:latin typeface="+mn-lt"/>
                <a:ea typeface="+mn-ea"/>
                <a:cs typeface="+mn-cs"/>
              </a:rPr>
              <a:t>. Teachers should model </a:t>
            </a:r>
            <a:r>
              <a:rPr lang="en-US" sz="1200" b="1" kern="1200" dirty="0" smtClean="0">
                <a:solidFill>
                  <a:schemeClr val="tx1"/>
                </a:solidFill>
                <a:latin typeface="+mn-lt"/>
                <a:ea typeface="+mn-ea"/>
                <a:cs typeface="+mn-cs"/>
              </a:rPr>
              <a:t>how to look for word parts</a:t>
            </a:r>
            <a:r>
              <a:rPr lang="en-US" sz="1200" kern="1200" dirty="0" smtClean="0">
                <a:solidFill>
                  <a:schemeClr val="tx1"/>
                </a:solidFill>
                <a:latin typeface="+mn-lt"/>
                <a:ea typeface="+mn-ea"/>
                <a:cs typeface="+mn-cs"/>
              </a:rPr>
              <a:t> to segment multisyllabic words to determine their meanings.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Roxanne Hudson, with the Florida Center for Reading Research, provides a more in-depth look at advanced decoding instruction. You may directly access her presentation, “Word Work Strategies to Develop Decoding Skills for Beginning Readers” in Link #4.</a:t>
            </a:r>
          </a:p>
          <a:p>
            <a:endParaRPr lang="en-US" dirty="0"/>
          </a:p>
        </p:txBody>
      </p:sp>
      <p:sp>
        <p:nvSpPr>
          <p:cNvPr id="4" name="Slide Number Placeholder 3"/>
          <p:cNvSpPr>
            <a:spLocks noGrp="1"/>
          </p:cNvSpPr>
          <p:nvPr>
            <p:ph type="sldNum" sz="quarter" idx="10"/>
          </p:nvPr>
        </p:nvSpPr>
        <p:spPr/>
        <p:txBody>
          <a:bodyPr/>
          <a:lstStyle/>
          <a:p>
            <a:fld id="{8B48DC6C-992B-4745-86FD-1FAFCDCFEC85}"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materials and strategies for teaching multisyllabic words.  Initially, it is critical that teachers model the skills just listed on the</a:t>
            </a:r>
            <a:r>
              <a:rPr lang="en-US" baseline="0" dirty="0" smtClean="0"/>
              <a:t> previous two slides.  Then, for additional practice, teachers can access downloadable materials from the Florida Center for Reading Research to get ideas and already-developed materials for teaching these skills.  It is suggested that teachers spend a week after school going to these websites and looking at these materials.  They can be very helpful to teachers who do not have adequate materials to teach higher-level phonics skills.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16</a:t>
            </a:fld>
            <a:endParaRPr lang="en-US" dirty="0"/>
          </a:p>
        </p:txBody>
      </p:sp>
    </p:spTree>
    <p:extLst>
      <p:ext uri="{BB962C8B-B14F-4D97-AF65-F5344CB8AC3E}">
        <p14:creationId xmlns:p14="http://schemas.microsoft.com/office/powerpoint/2010/main" val="3506253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25" eaLnBrk="0" hangingPunct="0">
              <a:spcBef>
                <a:spcPct val="0"/>
              </a:spcBef>
            </a:pPr>
            <a:r>
              <a:rPr lang="en-US" sz="2400" dirty="0" smtClean="0">
                <a:latin typeface="Arial Narrow" charset="0"/>
                <a:ea typeface="ＭＳ Ｐゴシック" charset="0"/>
              </a:rPr>
              <a:t>A very simple strategy involves “chunking” of syllables.  Teachers must</a:t>
            </a:r>
            <a:r>
              <a:rPr lang="en-US" sz="2400" baseline="0" dirty="0" smtClean="0">
                <a:latin typeface="Arial Narrow" charset="0"/>
                <a:ea typeface="ＭＳ Ｐゴシック" charset="0"/>
              </a:rPr>
              <a:t> use the “I Do It” “We Do It’ and “We Do It” model of instruction of teaching this skill.  Much modeling by the teacher should take place before asking students to do the strategy with you.  S</a:t>
            </a:r>
            <a:r>
              <a:rPr lang="en-US" sz="2400" dirty="0" smtClean="0">
                <a:latin typeface="Arial Narrow" charset="0"/>
                <a:ea typeface="ＭＳ Ｐゴシック" charset="0"/>
              </a:rPr>
              <a:t>tudents were taught to:</a:t>
            </a:r>
          </a:p>
          <a:p>
            <a:pPr marL="174625" eaLnBrk="0" hangingPunct="0">
              <a:spcBef>
                <a:spcPct val="0"/>
              </a:spcBef>
            </a:pPr>
            <a:endParaRPr lang="en-US" sz="2400" dirty="0" smtClean="0">
              <a:latin typeface="Arial Narrow" charset="0"/>
              <a:ea typeface="ＭＳ Ｐゴシック" charset="0"/>
            </a:endParaRPr>
          </a:p>
          <a:p>
            <a:pPr marL="800100" lvl="2" indent="-342900" eaLnBrk="0" hangingPunct="0">
              <a:spcBef>
                <a:spcPct val="0"/>
              </a:spcBef>
              <a:buFont typeface="Arial"/>
              <a:buChar char="•"/>
            </a:pPr>
            <a:r>
              <a:rPr lang="en-US" sz="2400" b="1" dirty="0" smtClean="0">
                <a:latin typeface="Arial Narrow" charset="0"/>
                <a:ea typeface="ＭＳ Ｐゴシック" charset="0"/>
                <a:cs typeface="ＭＳ Ｐゴシック" charset="0"/>
              </a:rPr>
              <a:t>Orally divide multisyllabic words into syllables; </a:t>
            </a:r>
          </a:p>
          <a:p>
            <a:pPr marL="800100" lvl="2" indent="-342900" eaLnBrk="0" hangingPunct="0">
              <a:spcBef>
                <a:spcPct val="0"/>
              </a:spcBef>
              <a:buFont typeface="Arial"/>
              <a:buChar char="•"/>
            </a:pPr>
            <a:r>
              <a:rPr lang="en-US" sz="2400" b="1" dirty="0" smtClean="0">
                <a:latin typeface="Arial Narrow" charset="0"/>
                <a:ea typeface="ＭＳ Ｐゴシック" charset="0"/>
                <a:cs typeface="ＭＳ Ｐゴシック" charset="0"/>
              </a:rPr>
              <a:t>State the number of syllables; </a:t>
            </a:r>
          </a:p>
          <a:p>
            <a:pPr marL="800100" lvl="2" indent="-342900" eaLnBrk="0" hangingPunct="0">
              <a:spcBef>
                <a:spcPct val="0"/>
              </a:spcBef>
              <a:buFont typeface="Arial"/>
              <a:buChar char="•"/>
            </a:pPr>
            <a:r>
              <a:rPr lang="en-US" sz="2400" b="1" dirty="0" smtClean="0">
                <a:latin typeface="Arial Narrow" charset="0"/>
                <a:ea typeface="ＭＳ Ｐゴシック" charset="0"/>
                <a:cs typeface="ＭＳ Ｐゴシック" charset="0"/>
              </a:rPr>
              <a:t>Match syllables to their spelling; and</a:t>
            </a:r>
          </a:p>
          <a:p>
            <a:pPr marL="800100" lvl="2" indent="-342900" eaLnBrk="0" hangingPunct="0">
              <a:spcBef>
                <a:spcPct val="0"/>
              </a:spcBef>
              <a:buFont typeface="Arial"/>
              <a:buChar char="•"/>
            </a:pPr>
            <a:r>
              <a:rPr lang="en-US" sz="2400" b="1" dirty="0" smtClean="0">
                <a:latin typeface="Arial Narrow" charset="0"/>
                <a:ea typeface="ＭＳ Ｐゴシック" charset="0"/>
                <a:cs typeface="ＭＳ Ｐゴシック" charset="0"/>
              </a:rPr>
              <a:t>Blend the syllables to say the whole word. </a:t>
            </a:r>
            <a:endParaRPr lang="en-US" sz="2400" b="1" dirty="0">
              <a:latin typeface="Arial Narrow" charset="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F7F9A351-0A7A-BC4F-B299-47D55685FB74}" type="slidenum">
              <a:rPr lang="en-US" smtClean="0"/>
              <a:pPr/>
              <a:t>17</a:t>
            </a:fld>
            <a:endParaRPr lang="en-US" dirty="0"/>
          </a:p>
        </p:txBody>
      </p:sp>
    </p:spTree>
    <p:extLst>
      <p:ext uri="{BB962C8B-B14F-4D97-AF65-F5344CB8AC3E}">
        <p14:creationId xmlns:p14="http://schemas.microsoft.com/office/powerpoint/2010/main" val="711318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very</a:t>
            </a:r>
            <a:r>
              <a:rPr lang="en-US" baseline="0" dirty="0" smtClean="0"/>
              <a:t> simple strategy that can be taught to students to decode words that contain a prefix and/or suffix.  The strategy is called the BEST strategy.  As you can see, the B stands for break off the parts, the E stands for examine the stem, the S stands for say the parts, and the t stands for try it.  </a:t>
            </a:r>
          </a:p>
          <a:p>
            <a:endParaRPr lang="en-US" baseline="0" dirty="0" smtClean="0"/>
          </a:p>
          <a:p>
            <a:r>
              <a:rPr lang="en-US" baseline="0" dirty="0" smtClean="0"/>
              <a:t>Let’s look at an example.  We’ll use the word constructing – the workers are constructing a new school.  The student does not know this word, so you will teach them the BEST strategy.  The first step is to break off the parts.  In this case, there is a suffix on the word, so you would model breaking the “</a:t>
            </a:r>
            <a:r>
              <a:rPr lang="en-US" baseline="0" dirty="0" err="1" smtClean="0"/>
              <a:t>ing</a:t>
            </a:r>
            <a:r>
              <a:rPr lang="en-US" baseline="0" dirty="0" smtClean="0"/>
              <a:t>” off from the rest of the word, for examine by covering the word with your hand if the word is on the board.  The second step is to examine the stem – in this case construct.  If the student does not know this word, model how to decode the word parts.  The third step is to say the parts.  You would then model saying the three parts slowly:  con   </a:t>
            </a:r>
            <a:r>
              <a:rPr lang="en-US" baseline="0" dirty="0" err="1" smtClean="0"/>
              <a:t>struct</a:t>
            </a:r>
            <a:r>
              <a:rPr lang="en-US" baseline="0" dirty="0" smtClean="0"/>
              <a:t>   </a:t>
            </a:r>
            <a:r>
              <a:rPr lang="en-US" baseline="0" dirty="0" err="1" smtClean="0"/>
              <a:t>ing</a:t>
            </a:r>
            <a:r>
              <a:rPr lang="en-US" baseline="0" dirty="0" smtClean="0"/>
              <a:t>.  Then ask the student to try the word either saying the word parts and saying the entire word then quickly, or by just stating the entire word.  </a:t>
            </a:r>
          </a:p>
          <a:p>
            <a:endParaRPr lang="en-US" baseline="0" dirty="0" smtClean="0"/>
          </a:p>
          <a:p>
            <a:r>
              <a:rPr lang="en-US" baseline="0" dirty="0" smtClean="0"/>
              <a:t>If time is available practice teaching this strategy to a colleague.  Practice Words:  employment, uncovered, reattach, likeable</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18</a:t>
            </a:fld>
            <a:endParaRPr lang="en-US" dirty="0"/>
          </a:p>
        </p:txBody>
      </p:sp>
    </p:spTree>
    <p:extLst>
      <p:ext uri="{BB962C8B-B14F-4D97-AF65-F5344CB8AC3E}">
        <p14:creationId xmlns:p14="http://schemas.microsoft.com/office/powerpoint/2010/main" val="711318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strategy for helping to teach students strategies for decoding larger words is a</a:t>
            </a:r>
            <a:r>
              <a:rPr lang="en-US" baseline="0" dirty="0" smtClean="0"/>
              <a:t> teaching routine for multisyllabic words.  This is a strategy that can be very helpful as students move into two and three syllable words.  Any teacher in second grade or above should have this strategy in their mind when working with struggling readers.  Please take approximately 45-60 minutes to become familiar with the routine and practice with a colleague.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19</a:t>
            </a:fld>
            <a:endParaRPr lang="en-US" dirty="0"/>
          </a:p>
        </p:txBody>
      </p:sp>
    </p:spTree>
    <p:extLst>
      <p:ext uri="{BB962C8B-B14F-4D97-AF65-F5344CB8AC3E}">
        <p14:creationId xmlns:p14="http://schemas.microsoft.com/office/powerpoint/2010/main" val="168416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Reading instruction should first </a:t>
            </a:r>
            <a:r>
              <a:rPr lang="en-US" sz="1200" b="1" kern="1200" dirty="0" smtClean="0">
                <a:solidFill>
                  <a:schemeClr val="tx1"/>
                </a:solidFill>
                <a:latin typeface="+mn-lt"/>
                <a:ea typeface="+mn-ea"/>
                <a:cs typeface="+mn-cs"/>
              </a:rPr>
              <a:t>focus on the associations between sounds and print.  </a:t>
            </a:r>
            <a:r>
              <a:rPr lang="en-US" sz="1200" kern="1200" dirty="0" smtClean="0">
                <a:solidFill>
                  <a:schemeClr val="tx1"/>
                </a:solidFill>
                <a:latin typeface="+mn-lt"/>
                <a:ea typeface="+mn-ea"/>
                <a:cs typeface="+mn-cs"/>
              </a:rPr>
              <a:t>Teachers need to remember that not all students will have the same skills or level of need, so </a:t>
            </a:r>
            <a:r>
              <a:rPr lang="en-US" sz="1200" b="1" kern="1200" dirty="0" smtClean="0">
                <a:solidFill>
                  <a:schemeClr val="tx1"/>
                </a:solidFill>
                <a:latin typeface="+mn-lt"/>
                <a:ea typeface="+mn-ea"/>
                <a:cs typeface="+mn-cs"/>
              </a:rPr>
              <a:t>instruction must be differentiated accordingly.  </a:t>
            </a:r>
            <a:r>
              <a:rPr lang="en-US" sz="1200" kern="1200" dirty="0" smtClean="0">
                <a:solidFill>
                  <a:schemeClr val="tx1"/>
                </a:solidFill>
                <a:latin typeface="+mn-lt"/>
                <a:ea typeface="+mn-ea"/>
                <a:cs typeface="+mn-cs"/>
              </a:rPr>
              <a:t>While most children will need to be taught these sounds-to- print associations directly, some will develop adequate phonics skills quite easily, while others will require and benefit greatly from more explicit instruction.  Additionally some</a:t>
            </a:r>
            <a:r>
              <a:rPr lang="en-US" sz="1200" kern="1200" baseline="0" dirty="0" smtClean="0">
                <a:solidFill>
                  <a:schemeClr val="tx1"/>
                </a:solidFill>
                <a:latin typeface="+mn-lt"/>
                <a:ea typeface="+mn-ea"/>
                <a:cs typeface="+mn-cs"/>
              </a:rPr>
              <a:t> students may easily transfer now of sound-letter relationships from your vernacular to English, while others may need more direct assistance.  Teachers in the FSM must directly teach those letter sound, particularly vowels, that make different sounds in both languages.  </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B48DC6C-992B-4745-86FD-1FAFCDCFEC8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maximize the effectiveness of instruction, no matter</a:t>
            </a:r>
            <a:r>
              <a:rPr lang="en-US" sz="1200" kern="1200" baseline="0" dirty="0" smtClean="0">
                <a:solidFill>
                  <a:schemeClr val="tx1"/>
                </a:solidFill>
                <a:latin typeface="+mn-lt"/>
                <a:ea typeface="+mn-ea"/>
                <a:cs typeface="+mn-cs"/>
              </a:rPr>
              <a:t> what phonics skills are being taught, </a:t>
            </a:r>
            <a:r>
              <a:rPr lang="en-US" sz="1200" kern="1200" dirty="0" smtClean="0">
                <a:solidFill>
                  <a:schemeClr val="tx1"/>
                </a:solidFill>
                <a:latin typeface="+mn-lt"/>
                <a:ea typeface="+mn-ea"/>
                <a:cs typeface="+mn-cs"/>
              </a:rPr>
              <a:t>teachers will want to incorporate these </a:t>
            </a:r>
            <a:r>
              <a:rPr lang="en-US" sz="1200" b="1" kern="1200" dirty="0" smtClean="0">
                <a:solidFill>
                  <a:schemeClr val="tx1"/>
                </a:solidFill>
                <a:latin typeface="+mn-lt"/>
                <a:ea typeface="+mn-ea"/>
                <a:cs typeface="+mn-cs"/>
              </a:rPr>
              <a:t>essential features</a:t>
            </a:r>
            <a:r>
              <a:rPr lang="en-US" sz="1200" kern="1200" dirty="0" smtClean="0">
                <a:solidFill>
                  <a:schemeClr val="tx1"/>
                </a:solidFill>
                <a:latin typeface="+mn-lt"/>
                <a:ea typeface="+mn-ea"/>
                <a:cs typeface="+mn-cs"/>
              </a:rPr>
              <a:t> in their planning and delivery.  Teachers</a:t>
            </a:r>
            <a:r>
              <a:rPr lang="en-US" sz="1200" kern="1200" baseline="0" dirty="0" smtClean="0">
                <a:solidFill>
                  <a:schemeClr val="tx1"/>
                </a:solidFill>
                <a:latin typeface="+mn-lt"/>
                <a:ea typeface="+mn-ea"/>
                <a:cs typeface="+mn-cs"/>
              </a:rPr>
              <a:t> should always model new skills many times before expecting their students to master new skills.   This should take place for all phonics skills being taught ranging from letter sounds to letter combinations to sight word reading.  Students must be given multiple opportunities to practice new skills on multiple days.  If errors are made by students, instead of just letting the error go, teachers should always correct errors in a positive, helpful manner.  A classroom in which students are kept actively interested in instruction with much praise from the teacher is the best environment in which to learn.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B48DC6C-992B-4745-86FD-1FAFCDCFEC8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If a school were to adopt and use a core reading program, the sequence of teaching all reading skills would be embedded into the lessons. </a:t>
            </a:r>
            <a:r>
              <a:rPr lang="en-US" sz="1200" dirty="0" smtClean="0"/>
              <a:t>So, an</a:t>
            </a:r>
            <a:r>
              <a:rPr lang="en-US" sz="1200" baseline="0" dirty="0" smtClean="0"/>
              <a:t> evidence-based core reading program has a scope and sequence that teachers can follow.  The scope and sequence has a predetermined order in which letter sounds, blends, letter combinations and other word parts are introduced.  All of these phonics skills are introduced in a very specific and sequential order and based upon research in the area of education.  </a:t>
            </a: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However, not all schools within the FSM currently have core reading programs.  As such, the following slides present strategies for teaching beginning phonics skills.  </a:t>
            </a:r>
            <a:endParaRPr lang="en-US"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4</a:t>
            </a:fld>
            <a:endParaRPr lang="en-US"/>
          </a:p>
        </p:txBody>
      </p:sp>
    </p:spTree>
    <p:extLst>
      <p:ext uri="{BB962C8B-B14F-4D97-AF65-F5344CB8AC3E}">
        <p14:creationId xmlns:p14="http://schemas.microsoft.com/office/powerpoint/2010/main" val="191447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Teaching of phonics begins with letter-sound correspondence.  New letters</a:t>
            </a:r>
            <a:r>
              <a:rPr lang="en-US" sz="1400" baseline="0" dirty="0" smtClean="0"/>
              <a:t> and letter sounds should always be introduced toward the beginning of a lesson.  Research indicates that the order in which letters and letter combinations are very important and hence most core reading programs have a somewhat similar order of introduction starting with commonly-used words in letters so that students can begin to form and sound out words soon after letter sounds are starting to be introduced.  </a:t>
            </a:r>
          </a:p>
          <a:p>
            <a:endParaRPr lang="en-US" sz="1400" baseline="0" dirty="0" smtClean="0"/>
          </a:p>
          <a:p>
            <a:r>
              <a:rPr lang="en-US" sz="1400" baseline="0" dirty="0" smtClean="0"/>
              <a:t>Without a new program, a suggested order of introduction can be found with the Module 3, Presentation</a:t>
            </a:r>
            <a:endParaRPr lang="en-US" sz="1400"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5</a:t>
            </a:fld>
            <a:endParaRPr lang="en-US" dirty="0"/>
          </a:p>
        </p:txBody>
      </p:sp>
    </p:spTree>
    <p:extLst>
      <p:ext uri="{BB962C8B-B14F-4D97-AF65-F5344CB8AC3E}">
        <p14:creationId xmlns:p14="http://schemas.microsoft.com/office/powerpoint/2010/main" val="116828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ways to teach and</a:t>
            </a:r>
            <a:r>
              <a:rPr lang="en-US" baseline="0" dirty="0" smtClean="0"/>
              <a:t> practice letter names and letter sound correspondence.  Instruction should simply start with introducing the sound explicitly as shown on the slide.  </a:t>
            </a:r>
          </a:p>
          <a:p>
            <a:endParaRPr lang="en-US" baseline="0" dirty="0" smtClean="0"/>
          </a:p>
          <a:p>
            <a:pPr>
              <a:lnSpc>
                <a:spcPct val="65000"/>
              </a:lnSpc>
              <a:spcBef>
                <a:spcPct val="50000"/>
              </a:spcBef>
            </a:pPr>
            <a:endParaRPr lang="en-US" sz="1200" dirty="0" smtClean="0"/>
          </a:p>
          <a:p>
            <a:pPr>
              <a:lnSpc>
                <a:spcPct val="65000"/>
              </a:lnSpc>
              <a:spcBef>
                <a:spcPct val="50000"/>
              </a:spcBef>
            </a:pPr>
            <a:r>
              <a:rPr lang="en-US" sz="1200" dirty="0" smtClean="0"/>
              <a:t>Then, when students can identify 4-6 letter-sound correspondences in 2 seconds each, include these letters in single-syllable, CVC, decodable words.  This will be discussed in upcoming slides.  </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6</a:t>
            </a:fld>
            <a:endParaRPr lang="en-US" dirty="0"/>
          </a:p>
        </p:txBody>
      </p:sp>
    </p:spTree>
    <p:extLst>
      <p:ext uri="{BB962C8B-B14F-4D97-AF65-F5344CB8AC3E}">
        <p14:creationId xmlns:p14="http://schemas.microsoft.com/office/powerpoint/2010/main" val="3253994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Once students can identify the sound of the letter on 2 successive trials, include the new letter-sound correspondence with 6-8 other letter</a:t>
            </a:r>
            <a:r>
              <a:rPr lang="en-US" sz="1200" baseline="0" dirty="0" smtClean="0"/>
              <a:t> </a:t>
            </a:r>
            <a:r>
              <a:rPr lang="en-US" sz="1200" dirty="0" smtClean="0"/>
              <a:t>sounds.</a:t>
            </a:r>
            <a:r>
              <a:rPr lang="en-US" sz="1200" baseline="0" dirty="0" smtClean="0"/>
              <a:t>  Two instructional routines for having students practice letter names and letter sounds are available in the Module 3 material.  Please complete this activity with a partner to become familiar with the routine.  You will need continued practice in order to use these routines with your students.  Use some of you planning time in the afternoons to practice.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7</a:t>
            </a:fld>
            <a:endParaRPr lang="en-US" dirty="0"/>
          </a:p>
        </p:txBody>
      </p:sp>
    </p:spTree>
    <p:extLst>
      <p:ext uri="{BB962C8B-B14F-4D97-AF65-F5344CB8AC3E}">
        <p14:creationId xmlns:p14="http://schemas.microsoft.com/office/powerpoint/2010/main" val="2635581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K-5 Student Center Activities</a:t>
            </a:r>
            <a:r>
              <a:rPr lang="en-US" baseline="0" dirty="0" smtClean="0"/>
              <a:t> available from Florida Center for Reading Research at Florida State University provides any teacher access to hundreds of individual student center activities based upon grade taught and essential component (Phonological awareness, phonics, vocabulary, etc.).  Go to the website listed on the screen to find other ideas for having your students practice letter-sound phonics skills.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8</a:t>
            </a:fld>
            <a:endParaRPr lang="en-US" dirty="0"/>
          </a:p>
        </p:txBody>
      </p:sp>
    </p:spTree>
    <p:extLst>
      <p:ext uri="{BB962C8B-B14F-4D97-AF65-F5344CB8AC3E}">
        <p14:creationId xmlns:p14="http://schemas.microsoft.com/office/powerpoint/2010/main" val="3253994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When students can identify 4-6 letter-sound correspondences in 2 seconds each, include these letters in single-syllable, consonant-vowel-consonant (CVC), decodable words.  There are a number of instructional routines to help teach this skill.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dirty="0" smtClean="0"/>
              <a:t>On the screen is a basic sounding out</a:t>
            </a:r>
            <a:r>
              <a:rPr lang="en-US" sz="1200" baseline="0" dirty="0" smtClean="0"/>
              <a:t> procedures to model for students.  Students should be taught to orally say each sound in a word and keep that sound going until the teacher touches under the next sound.  Students then are asked to say the sound “fast” after saying the sounds slowly.  Young students will require sufficient modeling and practice of the skill until it is learned.  </a:t>
            </a:r>
            <a:r>
              <a:rPr lang="en-US" sz="2400" dirty="0" smtClean="0"/>
              <a:t>Students should then learn how to sound out the letter-sound correspondences </a:t>
            </a:r>
            <a:r>
              <a:rPr lang="ja-JP" altLang="en-US" sz="2400" dirty="0" smtClean="0">
                <a:latin typeface="Arial"/>
              </a:rPr>
              <a:t>“</a:t>
            </a:r>
            <a:r>
              <a:rPr lang="en-US" sz="2400" dirty="0" smtClean="0"/>
              <a:t>in their head</a:t>
            </a:r>
            <a:r>
              <a:rPr lang="ja-JP" altLang="en-US" sz="2400" dirty="0" smtClean="0">
                <a:latin typeface="Arial"/>
              </a:rPr>
              <a:t>”</a:t>
            </a:r>
            <a:r>
              <a:rPr lang="en-US" sz="2400" dirty="0" smtClean="0"/>
              <a:t> or silently and then produce the whole word.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9</a:t>
            </a:fld>
            <a:endParaRPr lang="en-US" dirty="0"/>
          </a:p>
        </p:txBody>
      </p:sp>
    </p:spTree>
    <p:extLst>
      <p:ext uri="{BB962C8B-B14F-4D97-AF65-F5344CB8AC3E}">
        <p14:creationId xmlns:p14="http://schemas.microsoft.com/office/powerpoint/2010/main" val="2963132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FC6286-5422-7F40-B0A8-6FED06B50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3D2D16-127C-AE4C-B791-D6715B21818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97C6DE8C-5634-9F4C-B3A0-BBD4F3B3F6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FB00A5-999E-F447-B8D4-FE21C0EAF589}"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559545-E4D0-E943-8D85-BF21580F2016}"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dirty="0"/>
          </a:p>
        </p:txBody>
      </p:sp>
      <p:sp>
        <p:nvSpPr>
          <p:cNvPr id="10" name="Slide Number Placeholder 9"/>
          <p:cNvSpPr>
            <a:spLocks noGrp="1"/>
          </p:cNvSpPr>
          <p:nvPr>
            <p:ph type="sldNum" sz="quarter" idx="16"/>
          </p:nvPr>
        </p:nvSpPr>
        <p:spPr/>
        <p:txBody>
          <a:bodyPr rtlCol="0"/>
          <a:lstStyle/>
          <a:p>
            <a:fld id="{56AE8A9A-7039-2E44-8D0D-EAA1D1F2E614}"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dirty="0"/>
          </a:p>
        </p:txBody>
      </p:sp>
      <p:sp>
        <p:nvSpPr>
          <p:cNvPr id="12" name="Slide Number Placeholder 11"/>
          <p:cNvSpPr>
            <a:spLocks noGrp="1"/>
          </p:cNvSpPr>
          <p:nvPr>
            <p:ph type="sldNum" sz="quarter" idx="16"/>
          </p:nvPr>
        </p:nvSpPr>
        <p:spPr/>
        <p:txBody>
          <a:bodyPr rtlCol="0"/>
          <a:lstStyle/>
          <a:p>
            <a:fld id="{6D2D0380-C4CF-4F4E-805A-EDF42B0F0CF6}"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BC9661-7FD8-3A44-97AC-EC3AF79C01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714070B-0E12-8B44-ABDC-CC412B2469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9E5BAD-CA12-8A4D-A69F-F71A2FAFCC9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4581482-77B3-1F47-A1AE-E1C792A77CEF}"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5827AD-B661-B24C-A599-5BE5988F6D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fcrr.org/for-educators/sca_k-1_rev.asp" TargetMode="External"/><Relationship Id="rId4" Type="http://schemas.openxmlformats.org/officeDocument/2006/relationships/hyperlink" Target="http://www.fcrr.org/for-educators/sca_2-3.asp" TargetMode="External"/><Relationship Id="rId5" Type="http://schemas.openxmlformats.org/officeDocument/2006/relationships/hyperlink" Target="http://www.fcrr.org/for-educators/sca_4-5.asp"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fcrr.org/for-educators/sca_k-1_rev.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7239000" cy="2667000"/>
          </a:xfrm>
          <a:solidFill>
            <a:schemeClr val="bg1"/>
          </a:solidFill>
        </p:spPr>
        <p:txBody>
          <a:bodyPr>
            <a:normAutofit/>
          </a:bodyPr>
          <a:lstStyle/>
          <a:p>
            <a:pPr algn="ctr"/>
            <a:r>
              <a:rPr lang="en-US" dirty="0" smtClean="0">
                <a:solidFill>
                  <a:srgbClr val="008000"/>
                </a:solidFill>
                <a:effectLst>
                  <a:outerShdw blurRad="50800" dist="38100" dir="2700000" algn="tl" rotWithShape="0">
                    <a:srgbClr val="000000">
                      <a:alpha val="43000"/>
                    </a:srgbClr>
                  </a:outerShdw>
                </a:effectLst>
              </a:rPr>
              <a:t>Instruction for the AlphabetiC PRINCIPLE (PHONICS)</a:t>
            </a:r>
            <a:endParaRPr lang="en-US" b="1" dirty="0">
              <a:solidFill>
                <a:schemeClr val="accent1"/>
              </a:solidFill>
            </a:endParaRPr>
          </a:p>
        </p:txBody>
      </p:sp>
      <p:sp>
        <p:nvSpPr>
          <p:cNvPr id="3" name="Subtitle 2"/>
          <p:cNvSpPr>
            <a:spLocks noGrp="1"/>
          </p:cNvSpPr>
          <p:nvPr>
            <p:ph type="subTitle" idx="1"/>
          </p:nvPr>
        </p:nvSpPr>
        <p:spPr>
          <a:xfrm>
            <a:off x="1447800" y="5029200"/>
            <a:ext cx="6705600" cy="685800"/>
          </a:xfrm>
        </p:spPr>
        <p:txBody>
          <a:bodyPr/>
          <a:lstStyle/>
          <a:p>
            <a:pPr algn="ctr"/>
            <a:r>
              <a:rPr lang="en-US" dirty="0" smtClean="0">
                <a:solidFill>
                  <a:srgbClr val="527E56"/>
                </a:solidFill>
              </a:rPr>
              <a:t>A Project LIFT Training Module</a:t>
            </a:r>
            <a:endParaRPr lang="en-US" dirty="0">
              <a:solidFill>
                <a:srgbClr val="527E56"/>
              </a:solidFill>
            </a:endParaRPr>
          </a:p>
        </p:txBody>
      </p:sp>
      <p:pic>
        <p:nvPicPr>
          <p:cNvPr id="5" name="Picture 4" descr="Lift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8" y="0"/>
            <a:ext cx="2352676" cy="1447800"/>
          </a:xfrm>
          <a:prstGeom prst="rect">
            <a:avLst/>
          </a:prstGeom>
        </p:spPr>
      </p:pic>
      <p:sp>
        <p:nvSpPr>
          <p:cNvPr id="6" name="Slide Number Placeholder 5"/>
          <p:cNvSpPr>
            <a:spLocks noGrp="1"/>
          </p:cNvSpPr>
          <p:nvPr>
            <p:ph type="sldNum" sz="quarter" idx="12"/>
          </p:nvPr>
        </p:nvSpPr>
        <p:spPr/>
        <p:txBody>
          <a:bodyPr/>
          <a:lstStyle/>
          <a:p>
            <a:fld id="{36FC6286-5422-7F40-B0A8-6FED06B50FE3}" type="slidenum">
              <a:rPr lang="en-US" smtClean="0"/>
              <a:pPr/>
              <a:t>1</a:t>
            </a:fld>
            <a:endParaRPr lang="en-US" dirty="0"/>
          </a:p>
        </p:txBody>
      </p:sp>
      <p:sp>
        <p:nvSpPr>
          <p:cNvPr id="7" name="Subtitle 2"/>
          <p:cNvSpPr txBox="1">
            <a:spLocks/>
          </p:cNvSpPr>
          <p:nvPr/>
        </p:nvSpPr>
        <p:spPr>
          <a:xfrm>
            <a:off x="2365648" y="6096776"/>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en-US" dirty="0">
              <a:solidFill>
                <a:srgbClr val="527E56"/>
              </a:solidFill>
            </a:endParaRPr>
          </a:p>
        </p:txBody>
      </p:sp>
      <p:grpSp>
        <p:nvGrpSpPr>
          <p:cNvPr id="11" name="Group 10"/>
          <p:cNvGrpSpPr/>
          <p:nvPr/>
        </p:nvGrpSpPr>
        <p:grpSpPr>
          <a:xfrm>
            <a:off x="4876800" y="152400"/>
            <a:ext cx="4038600" cy="1143000"/>
            <a:chOff x="4876800" y="152400"/>
            <a:chExt cx="4038600" cy="1143000"/>
          </a:xfrm>
        </p:grpSpPr>
        <p:pic>
          <p:nvPicPr>
            <p:cNvPr id="10" name="Picture 9" descr="Screen Shot 2014-10-01 at 12.02.4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152400"/>
              <a:ext cx="3200400" cy="749808"/>
            </a:xfrm>
            <a:prstGeom prst="rect">
              <a:avLst/>
            </a:prstGeom>
          </p:spPr>
        </p:pic>
        <p:sp>
          <p:nvSpPr>
            <p:cNvPr id="8" name="TextBox 7"/>
            <p:cNvSpPr txBox="1"/>
            <p:nvPr/>
          </p:nvSpPr>
          <p:spPr>
            <a:xfrm>
              <a:off x="4876800" y="772180"/>
              <a:ext cx="3962400" cy="523220"/>
            </a:xfrm>
            <a:prstGeom prst="rect">
              <a:avLst/>
            </a:prstGeom>
            <a:noFill/>
          </p:spPr>
          <p:txBody>
            <a:bodyPr wrap="square" rtlCol="0">
              <a:spAutoFit/>
            </a:bodyPr>
            <a:lstStyle/>
            <a:p>
              <a:pPr algn="r"/>
              <a:r>
                <a:rPr lang="en-US" sz="1400" b="1" dirty="0" smtClean="0">
                  <a:solidFill>
                    <a:schemeClr val="accent1">
                      <a:lumMod val="50000"/>
                    </a:schemeClr>
                  </a:solidFill>
                </a:rPr>
                <a:t>CORE - Center at Oregon for </a:t>
              </a:r>
            </a:p>
            <a:p>
              <a:pPr algn="r"/>
              <a:r>
                <a:rPr lang="en-US" sz="1400" b="1" dirty="0" smtClean="0">
                  <a:solidFill>
                    <a:schemeClr val="accent1">
                      <a:lumMod val="50000"/>
                    </a:schemeClr>
                  </a:solidFill>
                </a:rPr>
                <a:t>Research in Education</a:t>
              </a:r>
              <a:endParaRPr lang="en-US" sz="1400" b="1" dirty="0">
                <a:solidFill>
                  <a:schemeClr val="accent1">
                    <a:lumMod val="50000"/>
                  </a:schemeClr>
                </a:solidFill>
              </a:endParaRPr>
            </a:p>
          </p:txBody>
        </p:sp>
      </p:grpSp>
      <p:sp>
        <p:nvSpPr>
          <p:cNvPr id="12" name="Subtitle 2"/>
          <p:cNvSpPr txBox="1">
            <a:spLocks/>
          </p:cNvSpPr>
          <p:nvPr/>
        </p:nvSpPr>
        <p:spPr>
          <a:xfrm>
            <a:off x="2362200" y="60960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dirty="0" smtClean="0">
                <a:solidFill>
                  <a:schemeClr val="bg1"/>
                </a:solidFill>
              </a:rPr>
              <a:t>Module 3 – Part 2</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10</a:t>
            </a:fld>
            <a:endParaRPr lang="en-US" dirty="0"/>
          </a:p>
        </p:txBody>
      </p:sp>
      <p:sp>
        <p:nvSpPr>
          <p:cNvPr id="4" name="Content Placeholder 3"/>
          <p:cNvSpPr>
            <a:spLocks noGrp="1"/>
          </p:cNvSpPr>
          <p:nvPr>
            <p:ph sz="quarter" idx="1"/>
          </p:nvPr>
        </p:nvSpPr>
        <p:spPr>
          <a:xfrm>
            <a:off x="609600" y="1828890"/>
            <a:ext cx="8153400" cy="5029110"/>
          </a:xfrm>
        </p:spPr>
        <p:txBody>
          <a:bodyPr>
            <a:normAutofit/>
          </a:bodyPr>
          <a:lstStyle/>
          <a:p>
            <a:r>
              <a:rPr lang="en-US" sz="3600" dirty="0"/>
              <a:t>With a partner, download Module 3, Activity </a:t>
            </a:r>
            <a:r>
              <a:rPr lang="en-US" sz="3600" dirty="0" smtClean="0"/>
              <a:t>4.  </a:t>
            </a:r>
            <a:r>
              <a:rPr lang="en-US" sz="3600" dirty="0"/>
              <a:t>You will need the following materials to complete the activity:  </a:t>
            </a:r>
          </a:p>
          <a:p>
            <a:pPr marL="806450" lvl="1" indent="-439738"/>
            <a:r>
              <a:rPr lang="en-US" sz="3200" dirty="0" smtClean="0"/>
              <a:t>Card 8:  Template for Sound-By-Sound Blending.  </a:t>
            </a:r>
            <a:r>
              <a:rPr lang="en-US" sz="3200" dirty="0" smtClean="0">
                <a:solidFill>
                  <a:schemeClr val="accent1">
                    <a:lumMod val="75000"/>
                  </a:schemeClr>
                </a:solidFill>
              </a:rPr>
              <a:t>Then,</a:t>
            </a:r>
          </a:p>
          <a:p>
            <a:pPr marL="806450" lvl="1" indent="-439738"/>
            <a:r>
              <a:rPr lang="en-US" sz="3200" dirty="0" smtClean="0"/>
              <a:t>Card 9:  Template for Continuous Blending.</a:t>
            </a:r>
          </a:p>
        </p:txBody>
      </p:sp>
      <p:sp>
        <p:nvSpPr>
          <p:cNvPr id="6" name="Title 1"/>
          <p:cNvSpPr>
            <a:spLocks noGrp="1"/>
          </p:cNvSpPr>
          <p:nvPr>
            <p:ph type="title"/>
          </p:nvPr>
        </p:nvSpPr>
        <p:spPr>
          <a:xfrm>
            <a:off x="457200" y="228600"/>
            <a:ext cx="8232648" cy="990600"/>
          </a:xfrm>
        </p:spPr>
        <p:txBody>
          <a:bodyPr>
            <a:normAutofit fontScale="90000"/>
          </a:bodyPr>
          <a:lstStyle/>
          <a:p>
            <a:r>
              <a:rPr lang="en-US" b="1" i="1" dirty="0" smtClean="0">
                <a:solidFill>
                  <a:srgbClr val="676A55"/>
                </a:solidFill>
              </a:rPr>
              <a:t>Module 3, Activity 4</a:t>
            </a:r>
            <a:br>
              <a:rPr lang="en-US" b="1" i="1" dirty="0" smtClean="0">
                <a:solidFill>
                  <a:srgbClr val="676A55"/>
                </a:solidFill>
              </a:rPr>
            </a:br>
            <a:r>
              <a:rPr lang="en-US" sz="3600" b="1" i="1" dirty="0" smtClean="0">
                <a:solidFill>
                  <a:srgbClr val="676A55"/>
                </a:solidFill>
              </a:rPr>
              <a:t>Tools:  Templates (Routines) for Sound Blending</a:t>
            </a:r>
            <a:endParaRPr lang="en-US" sz="3600" b="1" i="1" dirty="0">
              <a:solidFill>
                <a:srgbClr val="676A55"/>
              </a:solidFill>
            </a:endParaRPr>
          </a:p>
        </p:txBody>
      </p:sp>
      <p:pic>
        <p:nvPicPr>
          <p:cNvPr id="7" name="Picture 6"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Tree>
    <p:extLst>
      <p:ext uri="{BB962C8B-B14F-4D97-AF65-F5344CB8AC3E}">
        <p14:creationId xmlns:p14="http://schemas.microsoft.com/office/powerpoint/2010/main" val="42166695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11</a:t>
            </a:fld>
            <a:endParaRPr lang="en-US" dirty="0"/>
          </a:p>
        </p:txBody>
      </p:sp>
      <p:sp>
        <p:nvSpPr>
          <p:cNvPr id="4" name="Content Placeholder 3"/>
          <p:cNvSpPr>
            <a:spLocks noGrp="1"/>
          </p:cNvSpPr>
          <p:nvPr>
            <p:ph sz="quarter" idx="1"/>
          </p:nvPr>
        </p:nvSpPr>
        <p:spPr>
          <a:xfrm>
            <a:off x="612648" y="1600200"/>
            <a:ext cx="8153400" cy="5029110"/>
          </a:xfrm>
        </p:spPr>
        <p:txBody>
          <a:bodyPr>
            <a:normAutofit/>
          </a:bodyPr>
          <a:lstStyle/>
          <a:p>
            <a:r>
              <a:rPr lang="en-US" sz="3600" dirty="0" smtClean="0"/>
              <a:t>When ready, practice in decodable text</a:t>
            </a:r>
          </a:p>
          <a:p>
            <a:r>
              <a:rPr lang="en-US" sz="3600" dirty="0" smtClean="0"/>
              <a:t>After high accuracy is obtained, work on fluency.  </a:t>
            </a:r>
          </a:p>
          <a:p>
            <a:r>
              <a:rPr lang="en-US" sz="3600" dirty="0" smtClean="0"/>
              <a:t>Reading Coaches at all pilot schools have been given decodable stories that can be copied to work with small groups of students.  </a:t>
            </a:r>
            <a:endParaRPr lang="en-US" sz="3600" dirty="0"/>
          </a:p>
        </p:txBody>
      </p:sp>
      <p:sp>
        <p:nvSpPr>
          <p:cNvPr id="6" name="Title 1"/>
          <p:cNvSpPr>
            <a:spLocks noGrp="1"/>
          </p:cNvSpPr>
          <p:nvPr>
            <p:ph type="title"/>
          </p:nvPr>
        </p:nvSpPr>
        <p:spPr>
          <a:xfrm>
            <a:off x="609600" y="228600"/>
            <a:ext cx="8232648" cy="990600"/>
          </a:xfrm>
        </p:spPr>
        <p:txBody>
          <a:bodyPr>
            <a:normAutofit fontScale="90000"/>
          </a:bodyPr>
          <a:lstStyle/>
          <a:p>
            <a:r>
              <a:rPr lang="en-US" b="1" i="1" dirty="0" smtClean="0">
                <a:solidFill>
                  <a:srgbClr val="676A55"/>
                </a:solidFill>
              </a:rPr>
              <a:t>Module 3, Activity 4</a:t>
            </a:r>
            <a:br>
              <a:rPr lang="en-US" b="1" i="1" dirty="0" smtClean="0">
                <a:solidFill>
                  <a:srgbClr val="676A55"/>
                </a:solidFill>
              </a:rPr>
            </a:br>
            <a:r>
              <a:rPr lang="en-US" sz="3600" b="1" i="1" dirty="0" smtClean="0">
                <a:solidFill>
                  <a:srgbClr val="676A55"/>
                </a:solidFill>
              </a:rPr>
              <a:t>Tools:  Sound Blending</a:t>
            </a:r>
            <a:endParaRPr lang="en-US" sz="3600" b="1" i="1" dirty="0">
              <a:solidFill>
                <a:srgbClr val="676A55"/>
              </a:solidFill>
            </a:endParaRPr>
          </a:p>
        </p:txBody>
      </p:sp>
      <p:pic>
        <p:nvPicPr>
          <p:cNvPr id="7" name="Picture 6"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Tree>
    <p:extLst>
      <p:ext uri="{BB962C8B-B14F-4D97-AF65-F5344CB8AC3E}">
        <p14:creationId xmlns:p14="http://schemas.microsoft.com/office/powerpoint/2010/main" val="27368183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12</a:t>
            </a:fld>
            <a:endParaRPr lang="en-US" dirty="0"/>
          </a:p>
        </p:txBody>
      </p:sp>
      <p:sp>
        <p:nvSpPr>
          <p:cNvPr id="4" name="Content Placeholder 3"/>
          <p:cNvSpPr>
            <a:spLocks noGrp="1"/>
          </p:cNvSpPr>
          <p:nvPr>
            <p:ph sz="quarter" idx="1"/>
          </p:nvPr>
        </p:nvSpPr>
        <p:spPr>
          <a:xfrm>
            <a:off x="381000" y="1752600"/>
            <a:ext cx="8458200" cy="4800600"/>
          </a:xfrm>
        </p:spPr>
        <p:txBody>
          <a:bodyPr>
            <a:normAutofit/>
          </a:bodyPr>
          <a:lstStyle/>
          <a:p>
            <a:r>
              <a:rPr lang="en-US" sz="3600" dirty="0" smtClean="0"/>
              <a:t>Sound spelling combinations such as “</a:t>
            </a:r>
            <a:r>
              <a:rPr lang="en-US" sz="3600" dirty="0" err="1" smtClean="0"/>
              <a:t>ei</a:t>
            </a:r>
            <a:r>
              <a:rPr lang="en-US" sz="3600" dirty="0" smtClean="0"/>
              <a:t>” “</a:t>
            </a:r>
            <a:r>
              <a:rPr lang="en-US" sz="3600" dirty="0" err="1" smtClean="0"/>
              <a:t>ou</a:t>
            </a:r>
            <a:r>
              <a:rPr lang="en-US" sz="3600" dirty="0" smtClean="0"/>
              <a:t>” “a/silent e” and so on need special attention and need to be directly taught as well.  </a:t>
            </a:r>
          </a:p>
          <a:p>
            <a:r>
              <a:rPr lang="en-US" sz="3600" dirty="0" smtClean="0"/>
              <a:t>Card 7:  Template for Sound/Spelling Review</a:t>
            </a:r>
          </a:p>
          <a:p>
            <a:r>
              <a:rPr lang="en-US" sz="3600" dirty="0" smtClean="0"/>
              <a:t>Card 10:  Template for Sound/Spelling Blending</a:t>
            </a:r>
            <a:endParaRPr lang="en-US" sz="3600" dirty="0"/>
          </a:p>
        </p:txBody>
      </p:sp>
      <p:sp>
        <p:nvSpPr>
          <p:cNvPr id="5" name="Title 1"/>
          <p:cNvSpPr>
            <a:spLocks noGrp="1"/>
          </p:cNvSpPr>
          <p:nvPr>
            <p:ph type="title"/>
          </p:nvPr>
        </p:nvSpPr>
        <p:spPr>
          <a:xfrm>
            <a:off x="533400" y="228600"/>
            <a:ext cx="8232648" cy="990600"/>
          </a:xfrm>
        </p:spPr>
        <p:txBody>
          <a:bodyPr>
            <a:normAutofit/>
          </a:bodyPr>
          <a:lstStyle/>
          <a:p>
            <a:pPr algn="ctr"/>
            <a:r>
              <a:rPr lang="en-US" b="1" dirty="0" smtClean="0">
                <a:solidFill>
                  <a:srgbClr val="2862AA"/>
                </a:solidFill>
              </a:rPr>
              <a:t>Tools:  Sound Spellings</a:t>
            </a:r>
            <a:endParaRPr lang="en-US" b="1" dirty="0">
              <a:solidFill>
                <a:srgbClr val="2862AA"/>
              </a:solidFill>
            </a:endParaRPr>
          </a:p>
        </p:txBody>
      </p:sp>
    </p:spTree>
    <p:extLst>
      <p:ext uri="{BB962C8B-B14F-4D97-AF65-F5344CB8AC3E}">
        <p14:creationId xmlns:p14="http://schemas.microsoft.com/office/powerpoint/2010/main" val="196506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944562"/>
          </a:xfrm>
        </p:spPr>
        <p:txBody>
          <a:bodyPr/>
          <a:lstStyle/>
          <a:p>
            <a:r>
              <a:rPr lang="en-US" b="1" i="1" dirty="0" smtClean="0"/>
              <a:t>Multisyllabic Words</a:t>
            </a:r>
            <a:endParaRPr lang="en-US" b="1" i="1" dirty="0"/>
          </a:p>
        </p:txBody>
      </p:sp>
      <p:sp>
        <p:nvSpPr>
          <p:cNvPr id="3" name="Content Placeholder 2"/>
          <p:cNvSpPr>
            <a:spLocks noGrp="1"/>
          </p:cNvSpPr>
          <p:nvPr>
            <p:ph idx="1"/>
          </p:nvPr>
        </p:nvSpPr>
        <p:spPr>
          <a:xfrm>
            <a:off x="457200" y="1516698"/>
            <a:ext cx="8229600" cy="5341302"/>
          </a:xfrm>
        </p:spPr>
        <p:txBody>
          <a:bodyPr>
            <a:normAutofit/>
          </a:bodyPr>
          <a:lstStyle/>
          <a:p>
            <a:r>
              <a:rPr lang="en-US" sz="3200" dirty="0" smtClean="0"/>
              <a:t>Simply being able to decode single-syllable words </a:t>
            </a:r>
            <a:r>
              <a:rPr lang="en-US" sz="3200" b="1" dirty="0" smtClean="0"/>
              <a:t>is not enough </a:t>
            </a:r>
            <a:r>
              <a:rPr lang="en-US" sz="3200" dirty="0" smtClean="0"/>
              <a:t>to be a successful reader.</a:t>
            </a:r>
          </a:p>
          <a:p>
            <a:r>
              <a:rPr lang="en-US" sz="3200" dirty="0" smtClean="0"/>
              <a:t>Fluent reading also depends on the ability to </a:t>
            </a:r>
            <a:r>
              <a:rPr lang="en-US" sz="3200" b="1" dirty="0" smtClean="0"/>
              <a:t>quickly recognize multi-syllable words </a:t>
            </a:r>
            <a:r>
              <a:rPr lang="en-US" sz="3200" dirty="0" smtClean="0"/>
              <a:t>as well.  </a:t>
            </a:r>
          </a:p>
          <a:p>
            <a:r>
              <a:rPr lang="en-US" sz="3200" b="1" dirty="0" smtClean="0"/>
              <a:t>Efficiently decoding big words is important </a:t>
            </a:r>
            <a:r>
              <a:rPr lang="en-US" sz="3200" dirty="0" smtClean="0"/>
              <a:t>for students as they read, write and learn in other subjects in school.  </a:t>
            </a:r>
          </a:p>
          <a:p>
            <a:r>
              <a:rPr lang="en-US" sz="3200" dirty="0" smtClean="0"/>
              <a:t>These big words often carry much meaning and content of what is being taught.  </a:t>
            </a:r>
          </a:p>
          <a:p>
            <a:endParaRPr lang="en-US" sz="3200" dirty="0" smtClean="0"/>
          </a:p>
        </p:txBody>
      </p:sp>
      <p:sp>
        <p:nvSpPr>
          <p:cNvPr id="4" name="Slide Number Placeholder 3"/>
          <p:cNvSpPr>
            <a:spLocks noGrp="1"/>
          </p:cNvSpPr>
          <p:nvPr>
            <p:ph type="sldNum" sz="quarter" idx="12"/>
          </p:nvPr>
        </p:nvSpPr>
        <p:spPr/>
        <p:txBody>
          <a:bodyPr>
            <a:normAutofit fontScale="85000" lnSpcReduction="20000"/>
          </a:bodyPr>
          <a:lstStyle/>
          <a:p>
            <a:fld id="{B4BECB16-7DE4-034D-A2DA-B8134DA00D5C}" type="slidenum">
              <a:rPr lang="en-US" smtClean="0"/>
              <a:pPr/>
              <a:t>13</a:t>
            </a:fld>
            <a:endParaRPr lang="en-US" dirty="0"/>
          </a:p>
        </p:txBody>
      </p:sp>
    </p:spTree>
    <p:extLst>
      <p:ext uri="{BB962C8B-B14F-4D97-AF65-F5344CB8AC3E}">
        <p14:creationId xmlns:p14="http://schemas.microsoft.com/office/powerpoint/2010/main" val="3394793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944562"/>
          </a:xfrm>
        </p:spPr>
        <p:txBody>
          <a:bodyPr/>
          <a:lstStyle/>
          <a:p>
            <a:r>
              <a:rPr lang="en-US" b="1" i="1" dirty="0" smtClean="0"/>
              <a:t>Sounding Out Multisyllabic Words</a:t>
            </a:r>
            <a:endParaRPr lang="en-US" b="1" i="1" dirty="0"/>
          </a:p>
        </p:txBody>
      </p:sp>
      <p:sp>
        <p:nvSpPr>
          <p:cNvPr id="3" name="Content Placeholder 2"/>
          <p:cNvSpPr>
            <a:spLocks noGrp="1"/>
          </p:cNvSpPr>
          <p:nvPr>
            <p:ph idx="1"/>
          </p:nvPr>
        </p:nvSpPr>
        <p:spPr>
          <a:xfrm>
            <a:off x="457200" y="1516698"/>
            <a:ext cx="8229600" cy="5341302"/>
          </a:xfrm>
        </p:spPr>
        <p:txBody>
          <a:bodyPr>
            <a:normAutofit/>
          </a:bodyPr>
          <a:lstStyle/>
          <a:p>
            <a:r>
              <a:rPr lang="en-US" sz="3600" b="1" dirty="0" smtClean="0"/>
              <a:t>What do teachers need to teach? </a:t>
            </a:r>
          </a:p>
          <a:p>
            <a:pPr lvl="1">
              <a:buFont typeface="Arial"/>
              <a:buChar char="•"/>
            </a:pPr>
            <a:r>
              <a:rPr lang="en-US" sz="3200" dirty="0" smtClean="0"/>
              <a:t>What a syllable is and the understanding that a syllable contains one vowel sound</a:t>
            </a:r>
          </a:p>
          <a:p>
            <a:pPr lvl="1">
              <a:buFont typeface="Arial"/>
              <a:buChar char="•"/>
            </a:pPr>
            <a:r>
              <a:rPr lang="en-US" sz="3200" dirty="0" smtClean="0"/>
              <a:t>That multisyllabic words also contain recognizable word parts</a:t>
            </a:r>
          </a:p>
          <a:p>
            <a:pPr lvl="1">
              <a:buFont typeface="Arial"/>
              <a:buChar char="•"/>
            </a:pPr>
            <a:r>
              <a:rPr lang="en-US" sz="3200" dirty="0" smtClean="0"/>
              <a:t>How to divide the words into these parts, read each part, and then combine the parts to read the word</a:t>
            </a:r>
          </a:p>
        </p:txBody>
      </p:sp>
      <p:sp>
        <p:nvSpPr>
          <p:cNvPr id="4" name="Slide Number Placeholder 3"/>
          <p:cNvSpPr>
            <a:spLocks noGrp="1"/>
          </p:cNvSpPr>
          <p:nvPr>
            <p:ph type="sldNum" sz="quarter" idx="12"/>
          </p:nvPr>
        </p:nvSpPr>
        <p:spPr/>
        <p:txBody>
          <a:bodyPr>
            <a:normAutofit fontScale="85000" lnSpcReduction="20000"/>
          </a:bodyPr>
          <a:lstStyle/>
          <a:p>
            <a:fld id="{B4BECB16-7DE4-034D-A2DA-B8134DA00D5C}" type="slidenum">
              <a:rPr lang="en-US" smtClean="0"/>
              <a:pPr/>
              <a:t>14</a:t>
            </a:fld>
            <a:endParaRPr lang="en-US" dirty="0"/>
          </a:p>
        </p:txBody>
      </p:sp>
      <p:pic>
        <p:nvPicPr>
          <p:cNvPr id="6" name="Picture 5" descr="Screen Shot 2015-08-24 at 9.03.0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5410200"/>
            <a:ext cx="3352800" cy="1219200"/>
          </a:xfrm>
          <a:prstGeom prst="rect">
            <a:avLst/>
          </a:prstGeom>
        </p:spPr>
      </p:pic>
    </p:spTree>
    <p:extLst>
      <p:ext uri="{BB962C8B-B14F-4D97-AF65-F5344CB8AC3E}">
        <p14:creationId xmlns:p14="http://schemas.microsoft.com/office/powerpoint/2010/main" val="12238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944562"/>
          </a:xfrm>
        </p:spPr>
        <p:txBody>
          <a:bodyPr/>
          <a:lstStyle/>
          <a:p>
            <a:r>
              <a:rPr lang="en-US" b="1" i="1" dirty="0" smtClean="0"/>
              <a:t>Sounding Out Multisyllabic Words</a:t>
            </a:r>
            <a:endParaRPr lang="en-US" b="1" i="1" dirty="0"/>
          </a:p>
        </p:txBody>
      </p:sp>
      <p:sp>
        <p:nvSpPr>
          <p:cNvPr id="3" name="Content Placeholder 2"/>
          <p:cNvSpPr>
            <a:spLocks noGrp="1"/>
          </p:cNvSpPr>
          <p:nvPr>
            <p:ph idx="1"/>
          </p:nvPr>
        </p:nvSpPr>
        <p:spPr>
          <a:xfrm>
            <a:off x="457200" y="1516698"/>
            <a:ext cx="8229600" cy="5341302"/>
          </a:xfrm>
        </p:spPr>
        <p:txBody>
          <a:bodyPr>
            <a:normAutofit/>
          </a:bodyPr>
          <a:lstStyle/>
          <a:p>
            <a:r>
              <a:rPr lang="en-US" sz="3600" b="1" dirty="0" smtClean="0"/>
              <a:t>What do teachers need to teach? Additionally, </a:t>
            </a:r>
          </a:p>
          <a:p>
            <a:pPr lvl="1">
              <a:buFont typeface="Arial"/>
              <a:buChar char="•"/>
            </a:pPr>
            <a:r>
              <a:rPr lang="en-US" sz="3200" dirty="0" smtClean="0"/>
              <a:t>Know where the syllables divide</a:t>
            </a:r>
          </a:p>
          <a:p>
            <a:pPr lvl="1">
              <a:buFont typeface="Arial"/>
              <a:buChar char="•"/>
            </a:pPr>
            <a:r>
              <a:rPr lang="en-US" sz="3200" dirty="0" smtClean="0"/>
              <a:t>Recognize common prefixes, suffixes and base words</a:t>
            </a:r>
          </a:p>
          <a:p>
            <a:pPr lvl="1">
              <a:buFont typeface="Arial"/>
              <a:buChar char="•"/>
            </a:pPr>
            <a:r>
              <a:rPr lang="en-US" sz="3200" dirty="0" smtClean="0"/>
              <a:t>Break a word down and arrive at an approximate pronunciation.  Then use the context of the sentence to confirm the word.  </a:t>
            </a:r>
          </a:p>
        </p:txBody>
      </p:sp>
      <p:sp>
        <p:nvSpPr>
          <p:cNvPr id="4" name="Slide Number Placeholder 3"/>
          <p:cNvSpPr>
            <a:spLocks noGrp="1"/>
          </p:cNvSpPr>
          <p:nvPr>
            <p:ph type="sldNum" sz="quarter" idx="12"/>
          </p:nvPr>
        </p:nvSpPr>
        <p:spPr/>
        <p:txBody>
          <a:bodyPr>
            <a:normAutofit fontScale="85000" lnSpcReduction="20000"/>
          </a:bodyPr>
          <a:lstStyle/>
          <a:p>
            <a:fld id="{B4BECB16-7DE4-034D-A2DA-B8134DA00D5C}" type="slidenum">
              <a:rPr lang="en-US" smtClean="0"/>
              <a:pPr/>
              <a:t>15</a:t>
            </a:fld>
            <a:endParaRPr lang="en-US" dirty="0"/>
          </a:p>
        </p:txBody>
      </p:sp>
    </p:spTree>
    <p:extLst>
      <p:ext uri="{BB962C8B-B14F-4D97-AF65-F5344CB8AC3E}">
        <p14:creationId xmlns:p14="http://schemas.microsoft.com/office/powerpoint/2010/main" val="759125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16</a:t>
            </a:fld>
            <a:endParaRPr lang="en-US" dirty="0"/>
          </a:p>
        </p:txBody>
      </p:sp>
      <p:sp>
        <p:nvSpPr>
          <p:cNvPr id="4" name="Content Placeholder 3"/>
          <p:cNvSpPr>
            <a:spLocks noGrp="1"/>
          </p:cNvSpPr>
          <p:nvPr>
            <p:ph sz="quarter" idx="1"/>
          </p:nvPr>
        </p:nvSpPr>
        <p:spPr>
          <a:xfrm>
            <a:off x="457200" y="1828800"/>
            <a:ext cx="8153400" cy="4495800"/>
          </a:xfrm>
        </p:spPr>
        <p:txBody>
          <a:bodyPr/>
          <a:lstStyle/>
          <a:p>
            <a:r>
              <a:rPr lang="en-US" dirty="0" smtClean="0"/>
              <a:t>Many strategies available.  Here are a few links to materials for practicing combining parts and reading multisyllabic words:  </a:t>
            </a:r>
          </a:p>
          <a:p>
            <a:pPr lvl="1">
              <a:buFont typeface="Arial"/>
              <a:buChar char="•"/>
            </a:pPr>
            <a:r>
              <a:rPr lang="en-US" dirty="0"/>
              <a:t>Click on </a:t>
            </a:r>
            <a:r>
              <a:rPr lang="en-US" dirty="0" smtClean="0"/>
              <a:t>Phonics Part 7 (Grades 1 and 2): </a:t>
            </a:r>
            <a:r>
              <a:rPr lang="en-US" dirty="0">
                <a:hlinkClick r:id="rId3"/>
              </a:rPr>
              <a:t>http://www.fcrr.org/for-educators/sca_k-</a:t>
            </a:r>
            <a:r>
              <a:rPr lang="en-US" dirty="0" smtClean="0">
                <a:hlinkClick r:id="rId3"/>
              </a:rPr>
              <a:t>1_rev.asp</a:t>
            </a:r>
            <a:endParaRPr lang="en-US" dirty="0" smtClean="0"/>
          </a:p>
          <a:p>
            <a:pPr lvl="1">
              <a:buFont typeface="Arial"/>
              <a:buChar char="•"/>
            </a:pPr>
            <a:r>
              <a:rPr lang="en-US" dirty="0" smtClean="0"/>
              <a:t>Click </a:t>
            </a:r>
            <a:r>
              <a:rPr lang="en-US" dirty="0"/>
              <a:t>on Phonics Parts 4 and </a:t>
            </a:r>
            <a:r>
              <a:rPr lang="en-US" dirty="0" smtClean="0"/>
              <a:t>5 (Grades 2 and 3):  </a:t>
            </a:r>
            <a:r>
              <a:rPr lang="en-US" dirty="0">
                <a:hlinkClick r:id="rId4"/>
              </a:rPr>
              <a:t>http://www.fcrr.org/for-educators/sca_2-3.</a:t>
            </a:r>
            <a:r>
              <a:rPr lang="en-US" dirty="0" smtClean="0">
                <a:hlinkClick r:id="rId4"/>
              </a:rPr>
              <a:t>asp</a:t>
            </a:r>
            <a:endParaRPr lang="en-US" dirty="0" smtClean="0"/>
          </a:p>
          <a:p>
            <a:pPr lvl="1">
              <a:buFont typeface="Arial"/>
              <a:buChar char="•"/>
            </a:pPr>
            <a:r>
              <a:rPr lang="en-US" dirty="0" smtClean="0"/>
              <a:t>Click on Phonics Parts 1, 2, 3 (Grades 4 </a:t>
            </a:r>
            <a:r>
              <a:rPr lang="en-US" dirty="0"/>
              <a:t>and above):  </a:t>
            </a:r>
            <a:r>
              <a:rPr lang="en-US" dirty="0">
                <a:hlinkClick r:id="rId5"/>
              </a:rPr>
              <a:t>http://www.fcrr.org/for-educators/sca_4-5.</a:t>
            </a:r>
            <a:r>
              <a:rPr lang="en-US" dirty="0" smtClean="0">
                <a:hlinkClick r:id="rId5"/>
              </a:rPr>
              <a:t>asp</a:t>
            </a:r>
            <a:endParaRPr lang="en-US" dirty="0" smtClean="0"/>
          </a:p>
          <a:p>
            <a:pPr lvl="1">
              <a:buFont typeface="Arial"/>
              <a:buChar char="•"/>
            </a:pPr>
            <a:endParaRPr lang="en-US" dirty="0"/>
          </a:p>
        </p:txBody>
      </p:sp>
      <p:sp>
        <p:nvSpPr>
          <p:cNvPr id="8" name="Rectangle 7"/>
          <p:cNvSpPr/>
          <p:nvPr/>
        </p:nvSpPr>
        <p:spPr>
          <a:xfrm>
            <a:off x="457200" y="381000"/>
            <a:ext cx="8382000" cy="707886"/>
          </a:xfrm>
          <a:prstGeom prst="rect">
            <a:avLst/>
          </a:prstGeom>
        </p:spPr>
        <p:txBody>
          <a:bodyPr wrap="square">
            <a:spAutoFit/>
          </a:bodyPr>
          <a:lstStyle/>
          <a:p>
            <a:r>
              <a:rPr lang="en-US" sz="4000" b="1" i="1" dirty="0">
                <a:solidFill>
                  <a:srgbClr val="676A55"/>
                </a:solidFill>
                <a:latin typeface="+mj-lt"/>
              </a:rPr>
              <a:t>Multisyllabic Words:  Teaching Strategies</a:t>
            </a:r>
            <a:endParaRPr lang="en-US" sz="4000" dirty="0">
              <a:latin typeface="+mj-lt"/>
            </a:endParaRPr>
          </a:p>
        </p:txBody>
      </p:sp>
    </p:spTree>
    <p:extLst>
      <p:ext uri="{BB962C8B-B14F-4D97-AF65-F5344CB8AC3E}">
        <p14:creationId xmlns:p14="http://schemas.microsoft.com/office/powerpoint/2010/main" val="2820571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17</a:t>
            </a:fld>
            <a:endParaRPr lang="en-US" dirty="0"/>
          </a:p>
        </p:txBody>
      </p:sp>
      <p:sp>
        <p:nvSpPr>
          <p:cNvPr id="10" name="Content Placeholder 9"/>
          <p:cNvSpPr>
            <a:spLocks noGrp="1"/>
          </p:cNvSpPr>
          <p:nvPr>
            <p:ph sz="quarter" idx="1"/>
          </p:nvPr>
        </p:nvSpPr>
        <p:spPr>
          <a:xfrm>
            <a:off x="457200" y="1905000"/>
            <a:ext cx="8153400" cy="4495800"/>
          </a:xfrm>
        </p:spPr>
        <p:txBody>
          <a:bodyPr>
            <a:normAutofit/>
          </a:bodyPr>
          <a:lstStyle/>
          <a:p>
            <a:pPr marL="457200" lvl="1" indent="0">
              <a:lnSpc>
                <a:spcPct val="95000"/>
              </a:lnSpc>
              <a:spcAft>
                <a:spcPct val="30000"/>
              </a:spcAft>
              <a:buClr>
                <a:srgbClr val="A50021"/>
              </a:buClr>
              <a:buNone/>
            </a:pPr>
            <a:r>
              <a:rPr kumimoji="1" lang="en-US" sz="3600" b="1" dirty="0" smtClean="0"/>
              <a:t>Students should be taught to:  </a:t>
            </a:r>
          </a:p>
          <a:p>
            <a:pPr marL="838200" lvl="1" indent="-381000">
              <a:lnSpc>
                <a:spcPct val="95000"/>
              </a:lnSpc>
              <a:spcAft>
                <a:spcPct val="30000"/>
              </a:spcAft>
              <a:buClr>
                <a:srgbClr val="A50021"/>
              </a:buClr>
              <a:buFont typeface="Arial" charset="0"/>
              <a:buAutoNum type="arabicPeriod"/>
            </a:pPr>
            <a:r>
              <a:rPr kumimoji="1" lang="en-US" sz="3200" dirty="0" smtClean="0"/>
              <a:t>Orally </a:t>
            </a:r>
            <a:r>
              <a:rPr kumimoji="1" lang="en-US" sz="3200" b="1" dirty="0"/>
              <a:t>divide</a:t>
            </a:r>
            <a:r>
              <a:rPr kumimoji="1" lang="en-US" sz="3200" dirty="0"/>
              <a:t> multisyllabic words into syllables; </a:t>
            </a:r>
          </a:p>
          <a:p>
            <a:pPr marL="838200" lvl="1" indent="-381000">
              <a:lnSpc>
                <a:spcPct val="95000"/>
              </a:lnSpc>
              <a:spcAft>
                <a:spcPct val="30000"/>
              </a:spcAft>
              <a:buClr>
                <a:srgbClr val="A50021"/>
              </a:buClr>
              <a:buFont typeface="Arial" charset="0"/>
              <a:buAutoNum type="arabicPeriod"/>
            </a:pPr>
            <a:r>
              <a:rPr kumimoji="1" lang="en-US" sz="3200" dirty="0"/>
              <a:t> </a:t>
            </a:r>
            <a:r>
              <a:rPr kumimoji="1" lang="en-US" sz="3200" b="1" dirty="0"/>
              <a:t>State the</a:t>
            </a:r>
            <a:r>
              <a:rPr kumimoji="1" lang="en-US" sz="3200" dirty="0"/>
              <a:t> </a:t>
            </a:r>
            <a:r>
              <a:rPr kumimoji="1" lang="en-US" sz="3200" b="1" dirty="0"/>
              <a:t>number</a:t>
            </a:r>
            <a:r>
              <a:rPr kumimoji="1" lang="en-US" sz="3200" dirty="0"/>
              <a:t> of syllables; </a:t>
            </a:r>
          </a:p>
          <a:p>
            <a:pPr marL="838200" lvl="1" indent="-381000">
              <a:lnSpc>
                <a:spcPct val="95000"/>
              </a:lnSpc>
              <a:spcAft>
                <a:spcPct val="30000"/>
              </a:spcAft>
              <a:buClr>
                <a:srgbClr val="A50021"/>
              </a:buClr>
              <a:buFont typeface="Arial" charset="0"/>
              <a:buAutoNum type="arabicPeriod"/>
            </a:pPr>
            <a:r>
              <a:rPr kumimoji="1" lang="en-US" sz="3200" dirty="0"/>
              <a:t> </a:t>
            </a:r>
            <a:r>
              <a:rPr kumimoji="1" lang="en-US" sz="3200" b="1" dirty="0"/>
              <a:t>Match</a:t>
            </a:r>
            <a:r>
              <a:rPr kumimoji="1" lang="en-US" sz="3200" dirty="0"/>
              <a:t> syllables to their spelling; and </a:t>
            </a:r>
          </a:p>
          <a:p>
            <a:pPr marL="838200" lvl="1" indent="-381000">
              <a:lnSpc>
                <a:spcPct val="95000"/>
              </a:lnSpc>
              <a:spcAft>
                <a:spcPct val="30000"/>
              </a:spcAft>
              <a:buClr>
                <a:srgbClr val="A50021"/>
              </a:buClr>
              <a:buFont typeface="Arial" charset="0"/>
              <a:buAutoNum type="arabicPeriod"/>
            </a:pPr>
            <a:r>
              <a:rPr kumimoji="1" lang="en-US" sz="3200" dirty="0"/>
              <a:t> </a:t>
            </a:r>
            <a:r>
              <a:rPr kumimoji="1" lang="en-US" sz="3200" b="1" dirty="0"/>
              <a:t>Blend</a:t>
            </a:r>
            <a:r>
              <a:rPr kumimoji="1" lang="en-US" sz="3200" dirty="0"/>
              <a:t> the syllables to say the whole word. </a:t>
            </a:r>
          </a:p>
          <a:p>
            <a:endParaRPr lang="en-US" sz="3200" dirty="0"/>
          </a:p>
        </p:txBody>
      </p:sp>
      <p:sp>
        <p:nvSpPr>
          <p:cNvPr id="12" name="Rectangle 11"/>
          <p:cNvSpPr/>
          <p:nvPr/>
        </p:nvSpPr>
        <p:spPr>
          <a:xfrm>
            <a:off x="457200" y="381000"/>
            <a:ext cx="8382000" cy="707886"/>
          </a:xfrm>
          <a:prstGeom prst="rect">
            <a:avLst/>
          </a:prstGeom>
        </p:spPr>
        <p:txBody>
          <a:bodyPr wrap="square">
            <a:spAutoFit/>
          </a:bodyPr>
          <a:lstStyle/>
          <a:p>
            <a:r>
              <a:rPr lang="en-US" sz="4000" b="1" i="1" dirty="0">
                <a:solidFill>
                  <a:srgbClr val="676A55"/>
                </a:solidFill>
                <a:latin typeface="+mj-lt"/>
              </a:rPr>
              <a:t>Multisyllabic Words:  Teaching Strategies</a:t>
            </a:r>
            <a:endParaRPr lang="en-US" sz="4000" dirty="0">
              <a:latin typeface="+mj-lt"/>
            </a:endParaRPr>
          </a:p>
        </p:txBody>
      </p:sp>
    </p:spTree>
    <p:extLst>
      <p:ext uri="{BB962C8B-B14F-4D97-AF65-F5344CB8AC3E}">
        <p14:creationId xmlns:p14="http://schemas.microsoft.com/office/powerpoint/2010/main" val="3283507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18</a:t>
            </a:fld>
            <a:endParaRPr lang="en-US" dirty="0"/>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524000"/>
            <a:ext cx="11811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6" name="Text Box 6"/>
          <p:cNvSpPr txBox="1">
            <a:spLocks noChangeArrowheads="1"/>
          </p:cNvSpPr>
          <p:nvPr/>
        </p:nvSpPr>
        <p:spPr bwMode="auto">
          <a:xfrm>
            <a:off x="838200" y="2895600"/>
            <a:ext cx="4800600"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endParaRPr lang="en-US" sz="3600" b="1" dirty="0">
              <a:solidFill>
                <a:srgbClr val="000000"/>
              </a:solidFill>
            </a:endParaRPr>
          </a:p>
          <a:p>
            <a:pPr eaLnBrk="1" hangingPunct="1">
              <a:lnSpc>
                <a:spcPct val="80000"/>
              </a:lnSpc>
            </a:pPr>
            <a:r>
              <a:rPr lang="en-US" sz="3600" b="1" dirty="0">
                <a:solidFill>
                  <a:srgbClr val="000000"/>
                </a:solidFill>
              </a:rPr>
              <a:t>B </a:t>
            </a:r>
            <a:r>
              <a:rPr lang="en-US" sz="3600" dirty="0"/>
              <a:t>= Break off parts</a:t>
            </a:r>
          </a:p>
          <a:p>
            <a:pPr eaLnBrk="1" hangingPunct="1">
              <a:lnSpc>
                <a:spcPct val="80000"/>
              </a:lnSpc>
            </a:pPr>
            <a:r>
              <a:rPr lang="en-US" sz="3600" dirty="0"/>
              <a:t>				</a:t>
            </a:r>
          </a:p>
          <a:p>
            <a:pPr eaLnBrk="1" hangingPunct="1">
              <a:lnSpc>
                <a:spcPct val="80000"/>
              </a:lnSpc>
            </a:pPr>
            <a:r>
              <a:rPr lang="en-US" sz="3600" b="1" dirty="0"/>
              <a:t>E</a:t>
            </a:r>
            <a:r>
              <a:rPr lang="en-US" sz="3600" dirty="0"/>
              <a:t> = Examine the stem  </a:t>
            </a:r>
          </a:p>
          <a:p>
            <a:pPr eaLnBrk="1" hangingPunct="1">
              <a:lnSpc>
                <a:spcPct val="80000"/>
              </a:lnSpc>
            </a:pPr>
            <a:r>
              <a:rPr lang="en-US" sz="3600" dirty="0"/>
              <a:t>				</a:t>
            </a:r>
          </a:p>
          <a:p>
            <a:pPr eaLnBrk="1" hangingPunct="1">
              <a:lnSpc>
                <a:spcPct val="80000"/>
              </a:lnSpc>
            </a:pPr>
            <a:r>
              <a:rPr lang="en-US" sz="3600" b="1" dirty="0"/>
              <a:t>S </a:t>
            </a:r>
            <a:r>
              <a:rPr lang="en-US" sz="3600" dirty="0"/>
              <a:t>= Say the parts</a:t>
            </a:r>
          </a:p>
          <a:p>
            <a:pPr eaLnBrk="1" hangingPunct="1">
              <a:lnSpc>
                <a:spcPct val="80000"/>
              </a:lnSpc>
            </a:pPr>
            <a:r>
              <a:rPr lang="en-US" sz="3600" dirty="0"/>
              <a:t>				</a:t>
            </a:r>
          </a:p>
          <a:p>
            <a:pPr eaLnBrk="1" hangingPunct="1">
              <a:lnSpc>
                <a:spcPct val="80000"/>
              </a:lnSpc>
            </a:pPr>
            <a:r>
              <a:rPr lang="en-US" sz="3600" b="1" dirty="0"/>
              <a:t>T</a:t>
            </a:r>
            <a:r>
              <a:rPr lang="en-US" sz="3600" dirty="0"/>
              <a:t> = Try it</a:t>
            </a:r>
          </a:p>
        </p:txBody>
      </p:sp>
      <p:sp>
        <p:nvSpPr>
          <p:cNvPr id="7" name="Rectangle 8"/>
          <p:cNvSpPr>
            <a:spLocks noChangeArrowheads="1"/>
          </p:cNvSpPr>
          <p:nvPr/>
        </p:nvSpPr>
        <p:spPr bwMode="auto">
          <a:xfrm>
            <a:off x="838200" y="1676400"/>
            <a:ext cx="46355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p>
            <a:r>
              <a:rPr lang="en-US" sz="3200" b="1" dirty="0">
                <a:solidFill>
                  <a:srgbClr val="000000"/>
                </a:solidFill>
              </a:rPr>
              <a:t>B E S T</a:t>
            </a:r>
            <a:endParaRPr lang="en-US" sz="3200" dirty="0"/>
          </a:p>
          <a:p>
            <a:r>
              <a:rPr lang="en-US" dirty="0"/>
              <a:t>A mnemonic strategy for decoding words containing a suffix or prefix.</a:t>
            </a:r>
          </a:p>
        </p:txBody>
      </p:sp>
      <p:sp>
        <p:nvSpPr>
          <p:cNvPr id="8" name="Rectangle 7"/>
          <p:cNvSpPr/>
          <p:nvPr/>
        </p:nvSpPr>
        <p:spPr>
          <a:xfrm>
            <a:off x="457200" y="381000"/>
            <a:ext cx="8382000" cy="584776"/>
          </a:xfrm>
          <a:prstGeom prst="rect">
            <a:avLst/>
          </a:prstGeom>
        </p:spPr>
        <p:txBody>
          <a:bodyPr wrap="square">
            <a:spAutoFit/>
          </a:bodyPr>
          <a:lstStyle/>
          <a:p>
            <a:r>
              <a:rPr lang="en-US" sz="3200" b="1" i="1" dirty="0">
                <a:solidFill>
                  <a:srgbClr val="676A55"/>
                </a:solidFill>
              </a:rPr>
              <a:t>Multisyllabic Words:  Teaching Strategies</a:t>
            </a:r>
            <a:endParaRPr lang="en-US" sz="3200" dirty="0"/>
          </a:p>
        </p:txBody>
      </p:sp>
      <p:sp>
        <p:nvSpPr>
          <p:cNvPr id="2" name="TextBox 1"/>
          <p:cNvSpPr txBox="1"/>
          <p:nvPr/>
        </p:nvSpPr>
        <p:spPr>
          <a:xfrm>
            <a:off x="5486400" y="2743200"/>
            <a:ext cx="3657600" cy="523220"/>
          </a:xfrm>
          <a:prstGeom prst="rect">
            <a:avLst/>
          </a:prstGeom>
          <a:noFill/>
        </p:spPr>
        <p:txBody>
          <a:bodyPr wrap="square" rtlCol="0">
            <a:spAutoFit/>
          </a:bodyPr>
          <a:lstStyle/>
          <a:p>
            <a:pPr algn="ctr"/>
            <a:r>
              <a:rPr lang="en-US" sz="2800" dirty="0" smtClean="0"/>
              <a:t>constructing</a:t>
            </a:r>
            <a:endParaRPr lang="en-US" sz="2800" dirty="0"/>
          </a:p>
        </p:txBody>
      </p:sp>
      <p:sp>
        <p:nvSpPr>
          <p:cNvPr id="9" name="TextBox 8"/>
          <p:cNvSpPr txBox="1"/>
          <p:nvPr/>
        </p:nvSpPr>
        <p:spPr>
          <a:xfrm>
            <a:off x="5473529" y="3429000"/>
            <a:ext cx="3657600" cy="523220"/>
          </a:xfrm>
          <a:prstGeom prst="rect">
            <a:avLst/>
          </a:prstGeom>
          <a:noFill/>
        </p:spPr>
        <p:txBody>
          <a:bodyPr wrap="square" rtlCol="0">
            <a:spAutoFit/>
          </a:bodyPr>
          <a:lstStyle/>
          <a:p>
            <a:pPr algn="ctr"/>
            <a:r>
              <a:rPr lang="en-US" sz="2800" dirty="0"/>
              <a:t>C</a:t>
            </a:r>
            <a:r>
              <a:rPr lang="en-US" sz="2800" dirty="0" smtClean="0"/>
              <a:t>onstruct/</a:t>
            </a:r>
            <a:r>
              <a:rPr lang="en-US" sz="2800" strike="sngStrike" dirty="0" err="1" smtClean="0"/>
              <a:t>ing</a:t>
            </a:r>
            <a:endParaRPr lang="en-US" sz="2800" strike="sngStrike" dirty="0"/>
          </a:p>
        </p:txBody>
      </p:sp>
      <p:sp>
        <p:nvSpPr>
          <p:cNvPr id="10" name="TextBox 9"/>
          <p:cNvSpPr txBox="1"/>
          <p:nvPr/>
        </p:nvSpPr>
        <p:spPr>
          <a:xfrm>
            <a:off x="5486400" y="5029200"/>
            <a:ext cx="3657600" cy="523220"/>
          </a:xfrm>
          <a:prstGeom prst="rect">
            <a:avLst/>
          </a:prstGeom>
          <a:noFill/>
        </p:spPr>
        <p:txBody>
          <a:bodyPr wrap="square" rtlCol="0">
            <a:spAutoFit/>
          </a:bodyPr>
          <a:lstStyle/>
          <a:p>
            <a:pPr algn="ctr"/>
            <a:r>
              <a:rPr lang="en-US" sz="2800" dirty="0" smtClean="0"/>
              <a:t>Con   </a:t>
            </a:r>
            <a:r>
              <a:rPr lang="en-US" sz="2800" dirty="0" err="1" smtClean="0"/>
              <a:t>struct</a:t>
            </a:r>
            <a:r>
              <a:rPr lang="en-US" sz="2800" dirty="0" smtClean="0"/>
              <a:t>   </a:t>
            </a:r>
            <a:r>
              <a:rPr lang="en-US" sz="2800" dirty="0" err="1" smtClean="0"/>
              <a:t>ing</a:t>
            </a:r>
            <a:endParaRPr lang="en-US" sz="2800" dirty="0"/>
          </a:p>
        </p:txBody>
      </p:sp>
      <p:sp>
        <p:nvSpPr>
          <p:cNvPr id="13" name="Curved Up Arrow 12"/>
          <p:cNvSpPr/>
          <p:nvPr/>
        </p:nvSpPr>
        <p:spPr>
          <a:xfrm>
            <a:off x="6629400" y="5486400"/>
            <a:ext cx="685800" cy="3048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Curved Up Arrow 13"/>
          <p:cNvSpPr/>
          <p:nvPr/>
        </p:nvSpPr>
        <p:spPr>
          <a:xfrm>
            <a:off x="7696200" y="5486400"/>
            <a:ext cx="685800" cy="3048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5486400" y="5943600"/>
            <a:ext cx="3657600" cy="523220"/>
          </a:xfrm>
          <a:prstGeom prst="rect">
            <a:avLst/>
          </a:prstGeom>
          <a:noFill/>
        </p:spPr>
        <p:txBody>
          <a:bodyPr wrap="square" rtlCol="0">
            <a:spAutoFit/>
          </a:bodyPr>
          <a:lstStyle/>
          <a:p>
            <a:pPr algn="ctr"/>
            <a:r>
              <a:rPr lang="en-US" sz="2800" dirty="0" smtClean="0"/>
              <a:t>constructing</a:t>
            </a:r>
            <a:endParaRPr lang="en-US" sz="2800" dirty="0"/>
          </a:p>
        </p:txBody>
      </p:sp>
      <p:sp>
        <p:nvSpPr>
          <p:cNvPr id="16" name="TextBox 15"/>
          <p:cNvSpPr txBox="1"/>
          <p:nvPr/>
        </p:nvSpPr>
        <p:spPr>
          <a:xfrm>
            <a:off x="5485266" y="4191000"/>
            <a:ext cx="3657600" cy="523220"/>
          </a:xfrm>
          <a:prstGeom prst="rect">
            <a:avLst/>
          </a:prstGeom>
          <a:noFill/>
        </p:spPr>
        <p:txBody>
          <a:bodyPr wrap="square" rtlCol="0">
            <a:spAutoFit/>
          </a:bodyPr>
          <a:lstStyle/>
          <a:p>
            <a:pPr algn="ctr"/>
            <a:r>
              <a:rPr lang="en-US" sz="2800" dirty="0" smtClean="0"/>
              <a:t>Construct</a:t>
            </a:r>
            <a:endParaRPr lang="en-US" sz="2800" dirty="0"/>
          </a:p>
        </p:txBody>
      </p:sp>
    </p:spTree>
    <p:extLst>
      <p:ext uri="{BB962C8B-B14F-4D97-AF65-F5344CB8AC3E}">
        <p14:creationId xmlns:p14="http://schemas.microsoft.com/office/powerpoint/2010/main" val="3605301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3" grpId="0" animBg="1"/>
      <p:bldP spid="14" grpId="0" animBg="1"/>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19</a:t>
            </a:fld>
            <a:endParaRPr lang="en-US" dirty="0"/>
          </a:p>
        </p:txBody>
      </p:sp>
      <p:sp>
        <p:nvSpPr>
          <p:cNvPr id="4" name="Content Placeholder 3"/>
          <p:cNvSpPr>
            <a:spLocks noGrp="1"/>
          </p:cNvSpPr>
          <p:nvPr>
            <p:ph sz="quarter" idx="1"/>
          </p:nvPr>
        </p:nvSpPr>
        <p:spPr>
          <a:xfrm>
            <a:off x="381000" y="1752600"/>
            <a:ext cx="8382000" cy="4724400"/>
          </a:xfrm>
        </p:spPr>
        <p:txBody>
          <a:bodyPr>
            <a:normAutofit/>
          </a:bodyPr>
          <a:lstStyle/>
          <a:p>
            <a:r>
              <a:rPr lang="en-US" sz="3600" dirty="0"/>
              <a:t>With a partner, download Module 3, Activity </a:t>
            </a:r>
            <a:r>
              <a:rPr lang="en-US" sz="3600" dirty="0" smtClean="0"/>
              <a:t>5.  </a:t>
            </a:r>
            <a:r>
              <a:rPr lang="en-US" sz="3600" dirty="0"/>
              <a:t>You will need the following materials to complete the activity:  </a:t>
            </a:r>
          </a:p>
          <a:p>
            <a:pPr marL="806450" lvl="1" indent="-439738"/>
            <a:r>
              <a:rPr lang="en-US" sz="3200" dirty="0" smtClean="0"/>
              <a:t>Card 10B:  Template for Word Reading – Spelling Focused for Multisyllabic Words</a:t>
            </a:r>
          </a:p>
          <a:p>
            <a:pPr marL="486410" indent="-439738"/>
            <a:r>
              <a:rPr lang="en-US" sz="3500" dirty="0" smtClean="0"/>
              <a:t>When you have completed this activity, please move on to Model 3, Part 3 – </a:t>
            </a:r>
            <a:r>
              <a:rPr lang="en-US" sz="3500" i="1" dirty="0" smtClean="0"/>
              <a:t>Putting It All Together</a:t>
            </a:r>
            <a:endParaRPr lang="en-US" sz="3500" i="1" dirty="0"/>
          </a:p>
        </p:txBody>
      </p:sp>
      <p:sp>
        <p:nvSpPr>
          <p:cNvPr id="6" name="Title 1"/>
          <p:cNvSpPr>
            <a:spLocks noGrp="1"/>
          </p:cNvSpPr>
          <p:nvPr>
            <p:ph type="title"/>
          </p:nvPr>
        </p:nvSpPr>
        <p:spPr>
          <a:xfrm>
            <a:off x="609600" y="228600"/>
            <a:ext cx="8232648" cy="990600"/>
          </a:xfrm>
        </p:spPr>
        <p:txBody>
          <a:bodyPr>
            <a:normAutofit fontScale="90000"/>
          </a:bodyPr>
          <a:lstStyle/>
          <a:p>
            <a:r>
              <a:rPr lang="en-US" b="1" i="1" dirty="0" smtClean="0">
                <a:solidFill>
                  <a:srgbClr val="676A55"/>
                </a:solidFill>
              </a:rPr>
              <a:t>Module 3, Activity 4</a:t>
            </a:r>
            <a:br>
              <a:rPr lang="en-US" b="1" i="1" dirty="0" smtClean="0">
                <a:solidFill>
                  <a:srgbClr val="676A55"/>
                </a:solidFill>
              </a:rPr>
            </a:br>
            <a:r>
              <a:rPr lang="en-US" sz="3600" b="1" i="1" dirty="0" smtClean="0">
                <a:solidFill>
                  <a:srgbClr val="676A55"/>
                </a:solidFill>
              </a:rPr>
              <a:t>Tools:  Sound Blending</a:t>
            </a:r>
            <a:endParaRPr lang="en-US" sz="3600" b="1" i="1" dirty="0">
              <a:solidFill>
                <a:srgbClr val="676A55"/>
              </a:solidFill>
            </a:endParaRPr>
          </a:p>
        </p:txBody>
      </p:sp>
      <p:pic>
        <p:nvPicPr>
          <p:cNvPr id="7" name="Picture 6"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Tree>
    <p:extLst>
      <p:ext uri="{BB962C8B-B14F-4D97-AF65-F5344CB8AC3E}">
        <p14:creationId xmlns:p14="http://schemas.microsoft.com/office/powerpoint/2010/main" val="12148643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42504"/>
            <a:ext cx="8153400" cy="990600"/>
          </a:xfrm>
        </p:spPr>
        <p:txBody>
          <a:bodyPr>
            <a:noAutofit/>
          </a:bodyPr>
          <a:lstStyle/>
          <a:p>
            <a:pPr algn="ctr"/>
            <a:r>
              <a:rPr lang="en-US" sz="3600" b="1" i="1" dirty="0" smtClean="0"/>
              <a:t>General Guidelines For Teaching The Alphabetic Principle</a:t>
            </a:r>
            <a:endParaRPr lang="en-US" sz="3600" b="1" i="1" dirty="0"/>
          </a:p>
        </p:txBody>
      </p:sp>
      <p:sp>
        <p:nvSpPr>
          <p:cNvPr id="3" name="Content Placeholder 2"/>
          <p:cNvSpPr>
            <a:spLocks noGrp="1"/>
          </p:cNvSpPr>
          <p:nvPr>
            <p:ph idx="1"/>
          </p:nvPr>
        </p:nvSpPr>
        <p:spPr>
          <a:xfrm>
            <a:off x="612648" y="1793914"/>
            <a:ext cx="8153400" cy="5257800"/>
          </a:xfrm>
        </p:spPr>
        <p:txBody>
          <a:bodyPr>
            <a:normAutofit/>
          </a:bodyPr>
          <a:lstStyle/>
          <a:p>
            <a:pPr marL="406400" indent="-406400"/>
            <a:r>
              <a:rPr lang="en-US" sz="3600" dirty="0" smtClean="0"/>
              <a:t>Instruction begins in early grades</a:t>
            </a:r>
          </a:p>
          <a:p>
            <a:pPr marL="406400" indent="-406400"/>
            <a:r>
              <a:rPr lang="en-US" sz="3600" dirty="0" smtClean="0"/>
              <a:t>Focuses on the associations between sounds and print</a:t>
            </a:r>
          </a:p>
          <a:p>
            <a:pPr marL="406400" indent="-406400"/>
            <a:r>
              <a:rPr lang="en-US" sz="3600" dirty="0" smtClean="0"/>
              <a:t>Instruction must be differentiated, according to students’ skills  </a:t>
            </a:r>
          </a:p>
          <a:p>
            <a:pPr marL="623888" lvl="1" indent="-257175">
              <a:buFont typeface="Wingdings" charset="2"/>
              <a:buChar char="§"/>
            </a:pPr>
            <a:r>
              <a:rPr lang="en-US" sz="2800" dirty="0" smtClean="0"/>
              <a:t>Some children develop adequate phonics skills without a great deal of explicit instruction</a:t>
            </a:r>
          </a:p>
          <a:p>
            <a:pPr marL="623888" lvl="1" indent="-257175">
              <a:buFont typeface="Wingdings" charset="2"/>
              <a:buChar char="§"/>
            </a:pPr>
            <a:r>
              <a:rPr lang="en-US" sz="2800" dirty="0" smtClean="0"/>
              <a:t>Others need more explicit instruction</a:t>
            </a:r>
          </a:p>
          <a:p>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B4BECB16-7DE4-034D-A2DA-B8134DA00D5C}" type="slidenum">
              <a:rPr lang="en-US" smtClean="0"/>
              <a:pPr/>
              <a:t>2</a:t>
            </a:fld>
            <a:endParaRPr lang="en-US" dirty="0"/>
          </a:p>
        </p:txBody>
      </p:sp>
    </p:spTree>
    <p:extLst>
      <p:ext uri="{BB962C8B-B14F-4D97-AF65-F5344CB8AC3E}">
        <p14:creationId xmlns:p14="http://schemas.microsoft.com/office/powerpoint/2010/main" val="377863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solidFill>
                  <a:srgbClr val="676A55"/>
                </a:solidFill>
              </a:rPr>
              <a:t>Essential Features of Effective Instruction</a:t>
            </a:r>
            <a:endParaRPr lang="en-US" b="1" i="1" dirty="0">
              <a:solidFill>
                <a:srgbClr val="676A55"/>
              </a:solidFill>
            </a:endParaRPr>
          </a:p>
        </p:txBody>
      </p:sp>
      <p:sp>
        <p:nvSpPr>
          <p:cNvPr id="3" name="Content Placeholder 2"/>
          <p:cNvSpPr>
            <a:spLocks noGrp="1"/>
          </p:cNvSpPr>
          <p:nvPr>
            <p:ph idx="1"/>
          </p:nvPr>
        </p:nvSpPr>
        <p:spPr/>
        <p:txBody>
          <a:bodyPr/>
          <a:lstStyle/>
          <a:p>
            <a:r>
              <a:rPr lang="en-US" sz="3200" dirty="0" smtClean="0"/>
              <a:t>Model new instructional tasks and provide explicit instruction</a:t>
            </a:r>
          </a:p>
          <a:p>
            <a:r>
              <a:rPr lang="en-US" sz="3200" dirty="0" smtClean="0"/>
              <a:t>Provide multiple opportunities for students to respond and practice new skills</a:t>
            </a:r>
          </a:p>
          <a:p>
            <a:r>
              <a:rPr lang="en-US" sz="3200" dirty="0" smtClean="0"/>
              <a:t>Provide immediate feedback and error correction if needed </a:t>
            </a:r>
          </a:p>
          <a:p>
            <a:r>
              <a:rPr lang="en-US" sz="3200" dirty="0" smtClean="0"/>
              <a:t>Engage students during instruction and encourage student effort</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4BECB16-7DE4-034D-A2DA-B8134DA00D5C}" type="slidenum">
              <a:rPr lang="en-US" smtClean="0"/>
              <a:pPr/>
              <a:t>3</a:t>
            </a:fld>
            <a:endParaRPr lang="en-US" dirty="0"/>
          </a:p>
        </p:txBody>
      </p:sp>
    </p:spTree>
    <p:extLst>
      <p:ext uri="{BB962C8B-B14F-4D97-AF65-F5344CB8AC3E}">
        <p14:creationId xmlns:p14="http://schemas.microsoft.com/office/powerpoint/2010/main" val="78174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Reading Programs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4</a:t>
            </a:fld>
            <a:endParaRPr lang="en-US"/>
          </a:p>
        </p:txBody>
      </p:sp>
      <p:pic>
        <p:nvPicPr>
          <p:cNvPr id="5" name="Content Placeholder 4" descr="Screen Shot 2015-01-15 at 12.45.52 PM.png"/>
          <p:cNvPicPr>
            <a:picLocks noGrp="1" noChangeAspect="1"/>
          </p:cNvPicPr>
          <p:nvPr>
            <p:ph sz="quarter" idx="1"/>
          </p:nvPr>
        </p:nvPicPr>
        <p:blipFill>
          <a:blip r:embed="rId3">
            <a:extLst>
              <a:ext uri="{28A0092B-C50C-407E-A947-70E740481C1C}">
                <a14:useLocalDpi xmlns:a14="http://schemas.microsoft.com/office/drawing/2010/main" val="0"/>
              </a:ext>
            </a:extLst>
          </a:blip>
          <a:srcRect t="3355" b="3355"/>
          <a:stretch>
            <a:fillRect/>
          </a:stretch>
        </p:blipFill>
        <p:spPr>
          <a:xfrm>
            <a:off x="1752600" y="4191000"/>
            <a:ext cx="3454831" cy="1905000"/>
          </a:xfrm>
        </p:spPr>
      </p:pic>
      <p:pic>
        <p:nvPicPr>
          <p:cNvPr id="6" name="Picture 5" descr="Screen Shot 2015-01-15 at 12.44.2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2514600"/>
            <a:ext cx="1973618" cy="2951846"/>
          </a:xfrm>
          <a:prstGeom prst="rect">
            <a:avLst/>
          </a:prstGeom>
        </p:spPr>
      </p:pic>
      <p:pic>
        <p:nvPicPr>
          <p:cNvPr id="7" name="Picture 6" descr="Screen Shot 2015-01-15 at 12.42.49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1828800"/>
            <a:ext cx="3441700" cy="2374900"/>
          </a:xfrm>
          <a:prstGeom prst="rect">
            <a:avLst/>
          </a:prstGeom>
        </p:spPr>
      </p:pic>
    </p:spTree>
    <p:extLst>
      <p:ext uri="{BB962C8B-B14F-4D97-AF65-F5344CB8AC3E}">
        <p14:creationId xmlns:p14="http://schemas.microsoft.com/office/powerpoint/2010/main" val="123681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32648" cy="990600"/>
          </a:xfrm>
        </p:spPr>
        <p:txBody>
          <a:bodyPr>
            <a:normAutofit fontScale="90000"/>
          </a:bodyPr>
          <a:lstStyle/>
          <a:p>
            <a:r>
              <a:rPr lang="en-US" sz="4800" b="1" dirty="0" smtClean="0">
                <a:solidFill>
                  <a:srgbClr val="008000"/>
                </a:solidFill>
              </a:rPr>
              <a:t>Module 3, Activity 2</a:t>
            </a:r>
            <a:br>
              <a:rPr lang="en-US" sz="4800" b="1" dirty="0" smtClean="0">
                <a:solidFill>
                  <a:srgbClr val="008000"/>
                </a:solidFill>
              </a:rPr>
            </a:br>
            <a:r>
              <a:rPr lang="en-US" sz="3600" b="1" dirty="0" smtClean="0">
                <a:solidFill>
                  <a:srgbClr val="676A55"/>
                </a:solidFill>
              </a:rPr>
              <a:t>Sequence of Phonics Skills</a:t>
            </a:r>
            <a:endParaRPr lang="en-US" sz="3600" b="1" dirty="0">
              <a:solidFill>
                <a:srgbClr val="676A55"/>
              </a:solidFill>
            </a:endParaRPr>
          </a:p>
        </p:txBody>
      </p:sp>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5</a:t>
            </a:fld>
            <a:endParaRPr lang="en-US" dirty="0"/>
          </a:p>
        </p:txBody>
      </p:sp>
      <p:sp>
        <p:nvSpPr>
          <p:cNvPr id="6" name="TextBox 5"/>
          <p:cNvSpPr txBox="1"/>
          <p:nvPr/>
        </p:nvSpPr>
        <p:spPr>
          <a:xfrm>
            <a:off x="457200" y="1905000"/>
            <a:ext cx="8077200" cy="3970318"/>
          </a:xfrm>
          <a:prstGeom prst="rect">
            <a:avLst/>
          </a:prstGeom>
          <a:noFill/>
        </p:spPr>
        <p:txBody>
          <a:bodyPr wrap="square" rtlCol="0">
            <a:spAutoFit/>
          </a:bodyPr>
          <a:lstStyle/>
          <a:p>
            <a:pPr marL="690563" indent="-690563">
              <a:buFont typeface="Wingdings" charset="2"/>
              <a:buChar char="u"/>
            </a:pPr>
            <a:r>
              <a:rPr lang="en-US" sz="3600" b="1" dirty="0" smtClean="0">
                <a:solidFill>
                  <a:srgbClr val="008000"/>
                </a:solidFill>
              </a:rPr>
              <a:t>Suggested order of the teaching of basic phonics skills:</a:t>
            </a:r>
          </a:p>
          <a:p>
            <a:pPr marL="914400" lvl="1" indent="-457200">
              <a:buFont typeface="Arial"/>
              <a:buChar char="•"/>
            </a:pPr>
            <a:r>
              <a:rPr lang="en-US" sz="3600" dirty="0" smtClean="0">
                <a:solidFill>
                  <a:srgbClr val="008000"/>
                </a:solidFill>
              </a:rPr>
              <a:t>Download Module 3, Activity 2 as well as the two accompanying documents (as described within the document) to complete this activity</a:t>
            </a:r>
            <a:endParaRPr lang="en-US" sz="3600" dirty="0">
              <a:solidFill>
                <a:srgbClr val="008000"/>
              </a:solidFill>
            </a:endParaRPr>
          </a:p>
        </p:txBody>
      </p:sp>
      <p:pic>
        <p:nvPicPr>
          <p:cNvPr id="7" name="Picture 6"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Tree>
    <p:extLst>
      <p:ext uri="{BB962C8B-B14F-4D97-AF65-F5344CB8AC3E}">
        <p14:creationId xmlns:p14="http://schemas.microsoft.com/office/powerpoint/2010/main" val="395761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32648" cy="990600"/>
          </a:xfrm>
        </p:spPr>
        <p:txBody>
          <a:bodyPr>
            <a:normAutofit fontScale="90000"/>
          </a:bodyPr>
          <a:lstStyle/>
          <a:p>
            <a:pPr algn="ctr"/>
            <a:r>
              <a:rPr lang="en-US" b="1" i="1" dirty="0" smtClean="0">
                <a:solidFill>
                  <a:srgbClr val="676A55"/>
                </a:solidFill>
              </a:rPr>
              <a:t>Teaching Letter-Sound Correspondence</a:t>
            </a:r>
            <a:endParaRPr lang="en-US" b="1" i="1" dirty="0">
              <a:solidFill>
                <a:srgbClr val="676A55"/>
              </a:solidFill>
            </a:endParaRPr>
          </a:p>
        </p:txBody>
      </p:sp>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6</a:t>
            </a:fld>
            <a:endParaRPr lang="en-US" dirty="0"/>
          </a:p>
        </p:txBody>
      </p:sp>
      <p:sp>
        <p:nvSpPr>
          <p:cNvPr id="4" name="Content Placeholder 3"/>
          <p:cNvSpPr>
            <a:spLocks noGrp="1"/>
          </p:cNvSpPr>
          <p:nvPr>
            <p:ph sz="quarter" idx="1"/>
          </p:nvPr>
        </p:nvSpPr>
        <p:spPr/>
        <p:txBody>
          <a:bodyPr>
            <a:normAutofit/>
          </a:bodyPr>
          <a:lstStyle/>
          <a:p>
            <a:r>
              <a:rPr lang="en-US" sz="3600" b="1" dirty="0"/>
              <a:t>Example:</a:t>
            </a:r>
            <a:r>
              <a:rPr lang="en-US" sz="3600" dirty="0"/>
              <a:t> Teacher points to letter </a:t>
            </a:r>
            <a:r>
              <a:rPr lang="en-US" sz="3600" u="sng" dirty="0"/>
              <a:t>m</a:t>
            </a:r>
            <a:r>
              <a:rPr lang="en-US" sz="3600" dirty="0"/>
              <a:t> on the board. </a:t>
            </a:r>
            <a:r>
              <a:rPr lang="ja-JP" altLang="en-US" sz="3600" dirty="0">
                <a:latin typeface="Arial"/>
              </a:rPr>
              <a:t>“</a:t>
            </a:r>
            <a:r>
              <a:rPr lang="en-US" sz="3600" dirty="0"/>
              <a:t>The sound of this letter is /</a:t>
            </a:r>
            <a:r>
              <a:rPr lang="en-US" sz="3600" dirty="0" err="1"/>
              <a:t>mmmmmm</a:t>
            </a:r>
            <a:r>
              <a:rPr lang="en-US" sz="3600" dirty="0"/>
              <a:t>/. Tell me the sound of this letter.</a:t>
            </a:r>
            <a:r>
              <a:rPr lang="ja-JP" altLang="en-US" sz="3600" dirty="0">
                <a:latin typeface="Arial"/>
              </a:rPr>
              <a:t>”</a:t>
            </a:r>
            <a:endParaRPr lang="en-US" sz="3600" dirty="0"/>
          </a:p>
          <a:p>
            <a:r>
              <a:rPr lang="en-US" sz="3600" dirty="0" smtClean="0"/>
              <a:t>Teacher should have pictures of objects available that start with the targeted letter to continue to model the skill.  </a:t>
            </a:r>
            <a:endParaRPr lang="en-US" sz="3600" dirty="0"/>
          </a:p>
        </p:txBody>
      </p:sp>
    </p:spTree>
    <p:extLst>
      <p:ext uri="{BB962C8B-B14F-4D97-AF65-F5344CB8AC3E}">
        <p14:creationId xmlns:p14="http://schemas.microsoft.com/office/powerpoint/2010/main" val="393831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32648" cy="990600"/>
          </a:xfrm>
        </p:spPr>
        <p:txBody>
          <a:bodyPr>
            <a:normAutofit fontScale="90000"/>
          </a:bodyPr>
          <a:lstStyle/>
          <a:p>
            <a:r>
              <a:rPr lang="en-US" b="1" i="1" dirty="0" smtClean="0">
                <a:solidFill>
                  <a:srgbClr val="676A55"/>
                </a:solidFill>
              </a:rPr>
              <a:t>Module 3, Activity 3</a:t>
            </a:r>
            <a:br>
              <a:rPr lang="en-US" b="1" i="1" dirty="0" smtClean="0">
                <a:solidFill>
                  <a:srgbClr val="676A55"/>
                </a:solidFill>
              </a:rPr>
            </a:br>
            <a:r>
              <a:rPr lang="en-US" sz="3600" b="1" i="1" dirty="0" smtClean="0">
                <a:solidFill>
                  <a:srgbClr val="676A55"/>
                </a:solidFill>
              </a:rPr>
              <a:t>Tools:  Letter-Sound Correspondence Routines</a:t>
            </a:r>
            <a:endParaRPr lang="en-US" sz="3600" b="1" i="1" dirty="0">
              <a:solidFill>
                <a:srgbClr val="676A55"/>
              </a:solidFill>
            </a:endParaRPr>
          </a:p>
        </p:txBody>
      </p:sp>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7</a:t>
            </a:fld>
            <a:endParaRPr lang="en-US" dirty="0"/>
          </a:p>
        </p:txBody>
      </p:sp>
      <p:sp>
        <p:nvSpPr>
          <p:cNvPr id="4" name="Content Placeholder 3"/>
          <p:cNvSpPr>
            <a:spLocks noGrp="1"/>
          </p:cNvSpPr>
          <p:nvPr>
            <p:ph sz="quarter" idx="1"/>
          </p:nvPr>
        </p:nvSpPr>
        <p:spPr/>
        <p:txBody>
          <a:bodyPr>
            <a:normAutofit/>
          </a:bodyPr>
          <a:lstStyle/>
          <a:p>
            <a:r>
              <a:rPr lang="en-US" sz="3600" dirty="0" smtClean="0"/>
              <a:t>With a partner, download Module 3, Activity 3.  You will need the following materials to complete the activity:  </a:t>
            </a:r>
          </a:p>
          <a:p>
            <a:pPr marL="858838" lvl="1" indent="-492125"/>
            <a:r>
              <a:rPr lang="en-US" sz="3300" dirty="0" smtClean="0"/>
              <a:t>Card 1:  Template for Letter Recognition (Name)</a:t>
            </a:r>
          </a:p>
          <a:p>
            <a:pPr marL="858838" lvl="1" indent="-492125"/>
            <a:r>
              <a:rPr lang="en-US" sz="3300" dirty="0" smtClean="0"/>
              <a:t>Card 2:  Template for Letter/Sound Review</a:t>
            </a:r>
            <a:endParaRPr lang="en-US" sz="3300" dirty="0"/>
          </a:p>
        </p:txBody>
      </p:sp>
      <p:pic>
        <p:nvPicPr>
          <p:cNvPr id="6" name="Picture 5"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Tree>
    <p:extLst>
      <p:ext uri="{BB962C8B-B14F-4D97-AF65-F5344CB8AC3E}">
        <p14:creationId xmlns:p14="http://schemas.microsoft.com/office/powerpoint/2010/main" val="312248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32648" cy="990600"/>
          </a:xfrm>
        </p:spPr>
        <p:txBody>
          <a:bodyPr>
            <a:normAutofit fontScale="90000"/>
          </a:bodyPr>
          <a:lstStyle/>
          <a:p>
            <a:pPr algn="ctr"/>
            <a:r>
              <a:rPr lang="en-US" b="1" i="1" dirty="0" smtClean="0">
                <a:solidFill>
                  <a:srgbClr val="676A55"/>
                </a:solidFill>
              </a:rPr>
              <a:t>Teaching Letter-Sound Correspondence</a:t>
            </a:r>
            <a:endParaRPr lang="en-US" b="1" i="1" dirty="0">
              <a:solidFill>
                <a:srgbClr val="676A55"/>
              </a:solidFill>
            </a:endParaRPr>
          </a:p>
        </p:txBody>
      </p:sp>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8</a:t>
            </a:fld>
            <a:endParaRPr lang="en-US" dirty="0"/>
          </a:p>
        </p:txBody>
      </p:sp>
      <p:sp>
        <p:nvSpPr>
          <p:cNvPr id="4" name="Content Placeholder 3"/>
          <p:cNvSpPr>
            <a:spLocks noGrp="1"/>
          </p:cNvSpPr>
          <p:nvPr>
            <p:ph sz="quarter" idx="1"/>
          </p:nvPr>
        </p:nvSpPr>
        <p:spPr/>
        <p:txBody>
          <a:bodyPr>
            <a:normAutofit/>
          </a:bodyPr>
          <a:lstStyle/>
          <a:p>
            <a:r>
              <a:rPr lang="en-US" sz="3600" dirty="0" smtClean="0"/>
              <a:t>Many other activities for practicing letter-sound correspondence can be found at the Florida State University Center for Reading Research.  </a:t>
            </a:r>
          </a:p>
          <a:p>
            <a:r>
              <a:rPr lang="en-US" sz="3600" dirty="0" smtClean="0"/>
              <a:t>Go to the Phonics section of the following page:  </a:t>
            </a:r>
          </a:p>
          <a:p>
            <a:pPr marL="0" indent="0">
              <a:buNone/>
            </a:pPr>
            <a:r>
              <a:rPr lang="en-US" sz="2400" dirty="0">
                <a:hlinkClick r:id="rId3"/>
              </a:rPr>
              <a:t>http://www.fcrr.org/for-educators/sca_k-</a:t>
            </a:r>
            <a:r>
              <a:rPr lang="en-US" sz="2400" dirty="0" smtClean="0">
                <a:hlinkClick r:id="rId3"/>
              </a:rPr>
              <a:t>1_rev.asp</a:t>
            </a:r>
            <a:endParaRPr lang="en-US" sz="2400" dirty="0" smtClean="0"/>
          </a:p>
          <a:p>
            <a:pPr marL="0" indent="0">
              <a:buNone/>
            </a:pPr>
            <a:endParaRPr lang="en-US" sz="2400" dirty="0"/>
          </a:p>
          <a:p>
            <a:pPr marL="0" indent="0">
              <a:buNone/>
            </a:pPr>
            <a:endParaRPr lang="en-US" sz="2400" dirty="0"/>
          </a:p>
          <a:p>
            <a:pPr marL="0" indent="0">
              <a:buNone/>
            </a:pPr>
            <a:endParaRPr lang="en-US" sz="3600" dirty="0"/>
          </a:p>
        </p:txBody>
      </p:sp>
    </p:spTree>
    <p:extLst>
      <p:ext uri="{BB962C8B-B14F-4D97-AF65-F5344CB8AC3E}">
        <p14:creationId xmlns:p14="http://schemas.microsoft.com/office/powerpoint/2010/main" val="340682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dirty="0" smtClean="0"/>
              <a:t>Blending Words</a:t>
            </a:r>
            <a:endParaRPr lang="en-US" dirty="0"/>
          </a:p>
        </p:txBody>
      </p:sp>
      <p:sp>
        <p:nvSpPr>
          <p:cNvPr id="583683" name="Rectangle 3"/>
          <p:cNvSpPr>
            <a:spLocks noGrp="1" noChangeArrowheads="1"/>
          </p:cNvSpPr>
          <p:nvPr>
            <p:ph type="body" idx="1"/>
          </p:nvPr>
        </p:nvSpPr>
        <p:spPr>
          <a:xfrm>
            <a:off x="612648" y="1600200"/>
            <a:ext cx="8153400" cy="5029200"/>
          </a:xfrm>
        </p:spPr>
        <p:txBody>
          <a:bodyPr>
            <a:normAutofit lnSpcReduction="10000"/>
          </a:bodyPr>
          <a:lstStyle/>
          <a:p>
            <a:r>
              <a:rPr lang="en-US" sz="2800" dirty="0"/>
              <a:t>Example: Teacher points to the word </a:t>
            </a:r>
            <a:r>
              <a:rPr lang="en-US" sz="2800" u="sng" dirty="0" smtClean="0"/>
              <a:t>rat</a:t>
            </a:r>
            <a:r>
              <a:rPr lang="en-US" sz="2800" dirty="0" smtClean="0"/>
              <a:t> </a:t>
            </a:r>
            <a:r>
              <a:rPr lang="en-US" sz="2800" dirty="0"/>
              <a:t>on the board, touches under each sound as the students sound it out, and slashes finger under the word as students say it fast. </a:t>
            </a:r>
            <a:r>
              <a:rPr lang="ja-JP" altLang="en-US" sz="2800" dirty="0">
                <a:latin typeface="Arial"/>
              </a:rPr>
              <a:t>“</a:t>
            </a:r>
            <a:r>
              <a:rPr lang="en-US" sz="2800" dirty="0"/>
              <a:t>Sound </a:t>
            </a:r>
            <a:r>
              <a:rPr lang="en-US" sz="2800" dirty="0" smtClean="0"/>
              <a:t>it out</a:t>
            </a:r>
            <a:r>
              <a:rPr lang="en-US" sz="2800" dirty="0"/>
              <a:t>.</a:t>
            </a:r>
            <a:r>
              <a:rPr lang="ja-JP" altLang="en-US" sz="2800" dirty="0">
                <a:latin typeface="Arial"/>
              </a:rPr>
              <a:t>”</a:t>
            </a:r>
            <a:r>
              <a:rPr lang="en-US" sz="2800" dirty="0"/>
              <a:t> </a:t>
            </a:r>
            <a:r>
              <a:rPr lang="en-US" sz="2800" dirty="0" smtClean="0"/>
              <a:t>(</a:t>
            </a:r>
            <a:r>
              <a:rPr lang="en-US" sz="2800" dirty="0" err="1" smtClean="0"/>
              <a:t>rrrrrraaaaaattttt</a:t>
            </a:r>
            <a:r>
              <a:rPr lang="en-US" sz="2800" dirty="0" smtClean="0"/>
              <a:t>) </a:t>
            </a:r>
            <a:r>
              <a:rPr lang="ja-JP" altLang="en-US" sz="2800" dirty="0">
                <a:latin typeface="Arial"/>
              </a:rPr>
              <a:t>“</a:t>
            </a:r>
            <a:r>
              <a:rPr lang="en-US" sz="2800" dirty="0"/>
              <a:t>Say it fast. </a:t>
            </a:r>
            <a:r>
              <a:rPr lang="ja-JP" altLang="en-US" sz="2800" dirty="0">
                <a:latin typeface="Arial"/>
              </a:rPr>
              <a:t>“</a:t>
            </a:r>
            <a:r>
              <a:rPr lang="en-US" sz="2800" dirty="0"/>
              <a:t> </a:t>
            </a:r>
            <a:r>
              <a:rPr lang="en-US" sz="2800" dirty="0" smtClean="0"/>
              <a:t>(rat)</a:t>
            </a:r>
            <a:endParaRPr lang="en-US" sz="2800" dirty="0"/>
          </a:p>
          <a:p>
            <a:r>
              <a:rPr lang="en-US" sz="2400" b="1" dirty="0" smtClean="0"/>
              <a:t>Strategies</a:t>
            </a:r>
            <a:r>
              <a:rPr lang="en-US" sz="2400" b="1" dirty="0"/>
              <a:t>: </a:t>
            </a:r>
          </a:p>
          <a:p>
            <a:pPr lvl="1"/>
            <a:r>
              <a:rPr lang="en-US" sz="2400" dirty="0"/>
              <a:t>Students orally produce each sound in a word and sustain that sound as they progress to the next.</a:t>
            </a:r>
          </a:p>
          <a:p>
            <a:pPr lvl="1"/>
            <a:r>
              <a:rPr lang="en-US" sz="2400" dirty="0"/>
              <a:t>Students must be taught to put those sounds together to make a whole word</a:t>
            </a:r>
          </a:p>
          <a:p>
            <a:pPr lvl="1"/>
            <a:r>
              <a:rPr lang="en-US" sz="2400" dirty="0"/>
              <a:t>Students </a:t>
            </a:r>
            <a:r>
              <a:rPr lang="en-US" sz="2400" dirty="0" smtClean="0"/>
              <a:t>then learn how to sound </a:t>
            </a:r>
            <a:r>
              <a:rPr lang="en-US" sz="2400" dirty="0"/>
              <a:t>out the letter-sound correspondences </a:t>
            </a:r>
            <a:r>
              <a:rPr lang="ja-JP" altLang="en-US" sz="2400" dirty="0">
                <a:latin typeface="Arial"/>
              </a:rPr>
              <a:t>“</a:t>
            </a:r>
            <a:r>
              <a:rPr lang="en-US" sz="2400" dirty="0"/>
              <a:t>in their head</a:t>
            </a:r>
            <a:r>
              <a:rPr lang="ja-JP" altLang="en-US" sz="2400" dirty="0">
                <a:latin typeface="Arial"/>
              </a:rPr>
              <a:t>”</a:t>
            </a:r>
            <a:r>
              <a:rPr lang="en-US" sz="2400" dirty="0"/>
              <a:t> or silently and then produce the whole word.</a:t>
            </a:r>
          </a:p>
        </p:txBody>
      </p:sp>
    </p:spTree>
    <p:extLst>
      <p:ext uri="{BB962C8B-B14F-4D97-AF65-F5344CB8AC3E}">
        <p14:creationId xmlns:p14="http://schemas.microsoft.com/office/powerpoint/2010/main" val="3114174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7846</TotalTime>
  <Words>3181</Words>
  <Application>Microsoft Macintosh PowerPoint</Application>
  <PresentationFormat>On-screen Show (4:3)</PresentationFormat>
  <Paragraphs>185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Instruction for the AlphabetiC PRINCIPLE (PHONICS)</vt:lpstr>
      <vt:lpstr>General Guidelines For Teaching The Alphabetic Principle</vt:lpstr>
      <vt:lpstr>Essential Features of Effective Instruction</vt:lpstr>
      <vt:lpstr>Core Reading Programs</vt:lpstr>
      <vt:lpstr>Module 3, Activity 2 Sequence of Phonics Skills</vt:lpstr>
      <vt:lpstr>Teaching Letter-Sound Correspondence</vt:lpstr>
      <vt:lpstr>Module 3, Activity 3 Tools:  Letter-Sound Correspondence Routines</vt:lpstr>
      <vt:lpstr>Teaching Letter-Sound Correspondence</vt:lpstr>
      <vt:lpstr>Blending Words</vt:lpstr>
      <vt:lpstr>Module 3, Activity 4 Tools:  Templates (Routines) for Sound Blending</vt:lpstr>
      <vt:lpstr>Module 3, Activity 4 Tools:  Sound Blending</vt:lpstr>
      <vt:lpstr>Tools:  Sound Spellings</vt:lpstr>
      <vt:lpstr>Multisyllabic Words</vt:lpstr>
      <vt:lpstr>Sounding Out Multisyllabic Words</vt:lpstr>
      <vt:lpstr>Sounding Out Multisyllabic Words</vt:lpstr>
      <vt:lpstr>PowerPoint Presentation</vt:lpstr>
      <vt:lpstr>PowerPoint Presentation</vt:lpstr>
      <vt:lpstr>PowerPoint Presentation</vt:lpstr>
      <vt:lpstr>Module 3, Activity 4 Tools:  Sound Blending</vt:lpstr>
    </vt:vector>
  </TitlesOfParts>
  <Company>Deni Basaraba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 Minute Reading Block</dc:title>
  <dc:creator>Deni Basaraba</dc:creator>
  <cp:lastModifiedBy>Elizabeth Jankowski</cp:lastModifiedBy>
  <cp:revision>145</cp:revision>
  <cp:lastPrinted>2009-02-05T23:09:32Z</cp:lastPrinted>
  <dcterms:created xsi:type="dcterms:W3CDTF">2008-10-13T16:24:20Z</dcterms:created>
  <dcterms:modified xsi:type="dcterms:W3CDTF">2015-08-24T17:30:44Z</dcterms:modified>
</cp:coreProperties>
</file>