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24"/>
  </p:notesMasterIdLst>
  <p:handoutMasterIdLst>
    <p:handoutMasterId r:id="rId25"/>
  </p:handoutMasterIdLst>
  <p:sldIdLst>
    <p:sldId id="256" r:id="rId2"/>
    <p:sldId id="798" r:id="rId3"/>
    <p:sldId id="773" r:id="rId4"/>
    <p:sldId id="796" r:id="rId5"/>
    <p:sldId id="797" r:id="rId6"/>
    <p:sldId id="795" r:id="rId7"/>
    <p:sldId id="799" r:id="rId8"/>
    <p:sldId id="800" r:id="rId9"/>
    <p:sldId id="819" r:id="rId10"/>
    <p:sldId id="802" r:id="rId11"/>
    <p:sldId id="820" r:id="rId12"/>
    <p:sldId id="804" r:id="rId13"/>
    <p:sldId id="821" r:id="rId14"/>
    <p:sldId id="806" r:id="rId15"/>
    <p:sldId id="822" r:id="rId16"/>
    <p:sldId id="808" r:id="rId17"/>
    <p:sldId id="809" r:id="rId18"/>
    <p:sldId id="823" r:id="rId19"/>
    <p:sldId id="812" r:id="rId20"/>
    <p:sldId id="824" r:id="rId21"/>
    <p:sldId id="818" r:id="rId22"/>
    <p:sldId id="825" r:id="rId23"/>
  </p:sldIdLst>
  <p:sldSz cx="9144000" cy="6858000" type="screen4x3"/>
  <p:notesSz cx="90805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6A8"/>
    <a:srgbClr val="33CC33"/>
    <a:srgbClr val="0066FF"/>
    <a:srgbClr val="C0C0C0"/>
    <a:srgbClr val="FF0000"/>
    <a:srgbClr val="EB67E2"/>
    <a:srgbClr val="FCFC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5" autoAdjust="0"/>
    <p:restoredTop sz="61247" autoAdjust="0"/>
  </p:normalViewPr>
  <p:slideViewPr>
    <p:cSldViewPr>
      <p:cViewPr>
        <p:scale>
          <a:sx n="73" d="100"/>
          <a:sy n="73" d="100"/>
        </p:scale>
        <p:origin x="2080" y="3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1640" y="-104"/>
      </p:cViewPr>
      <p:guideLst>
        <p:guide orient="horz" pos="2160"/>
        <p:guide pos="28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60803" name="Rectangle 3"/>
          <p:cNvSpPr>
            <a:spLocks noGrp="1" noChangeArrowheads="1"/>
          </p:cNvSpPr>
          <p:nvPr>
            <p:ph type="dt" sz="quarter" idx="1"/>
          </p:nvPr>
        </p:nvSpPr>
        <p:spPr bwMode="auto">
          <a:xfrm>
            <a:off x="5143500" y="0"/>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60804" name="Rectangle 4"/>
          <p:cNvSpPr>
            <a:spLocks noGrp="1" noChangeArrowheads="1"/>
          </p:cNvSpPr>
          <p:nvPr>
            <p:ph type="ftr" sz="quarter" idx="2"/>
          </p:nvPr>
        </p:nvSpPr>
        <p:spPr bwMode="auto">
          <a:xfrm>
            <a:off x="0" y="6513513"/>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60805" name="Rectangle 5"/>
          <p:cNvSpPr>
            <a:spLocks noGrp="1" noChangeArrowheads="1"/>
          </p:cNvSpPr>
          <p:nvPr>
            <p:ph type="sldNum" sz="quarter" idx="3"/>
          </p:nvPr>
        </p:nvSpPr>
        <p:spPr bwMode="auto">
          <a:xfrm>
            <a:off x="5143500" y="6513513"/>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E25F8D-32BD-0B4E-8A49-872697EB9156}" type="slidenum">
              <a:rPr lang="en-US"/>
              <a:pPr/>
              <a:t>‹#›</a:t>
            </a:fld>
            <a:endParaRPr lang="en-US" dirty="0"/>
          </a:p>
        </p:txBody>
      </p:sp>
    </p:spTree>
    <p:extLst>
      <p:ext uri="{BB962C8B-B14F-4D97-AF65-F5344CB8AC3E}">
        <p14:creationId xmlns:p14="http://schemas.microsoft.com/office/powerpoint/2010/main" val="3946471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7651" name="Rectangle 3"/>
          <p:cNvSpPr>
            <a:spLocks noGrp="1" noChangeArrowheads="1"/>
          </p:cNvSpPr>
          <p:nvPr>
            <p:ph type="dt" idx="1"/>
          </p:nvPr>
        </p:nvSpPr>
        <p:spPr bwMode="auto">
          <a:xfrm>
            <a:off x="5143500" y="0"/>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7652" name="Rectangle 4"/>
          <p:cNvSpPr>
            <a:spLocks noGrp="1" noRot="1" noChangeAspect="1" noChangeArrowheads="1" noTextEdit="1"/>
          </p:cNvSpPr>
          <p:nvPr>
            <p:ph type="sldImg" idx="2"/>
          </p:nvPr>
        </p:nvSpPr>
        <p:spPr bwMode="auto">
          <a:xfrm>
            <a:off x="2825750" y="514350"/>
            <a:ext cx="3429000" cy="25717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7653" name="Rectangle 5"/>
          <p:cNvSpPr>
            <a:spLocks noGrp="1" noChangeArrowheads="1"/>
          </p:cNvSpPr>
          <p:nvPr>
            <p:ph type="body" sz="quarter" idx="3"/>
          </p:nvPr>
        </p:nvSpPr>
        <p:spPr bwMode="auto">
          <a:xfrm>
            <a:off x="908050" y="3257550"/>
            <a:ext cx="7264400" cy="30861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6513513"/>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7655" name="Rectangle 7"/>
          <p:cNvSpPr>
            <a:spLocks noGrp="1" noChangeArrowheads="1"/>
          </p:cNvSpPr>
          <p:nvPr>
            <p:ph type="sldNum" sz="quarter" idx="5"/>
          </p:nvPr>
        </p:nvSpPr>
        <p:spPr bwMode="auto">
          <a:xfrm>
            <a:off x="5143500" y="6513513"/>
            <a:ext cx="3935413" cy="342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F9A351-0A7A-BC4F-B299-47D55685FB74}" type="slidenum">
              <a:rPr lang="en-US"/>
              <a:pPr/>
              <a:t>‹#›</a:t>
            </a:fld>
            <a:endParaRPr lang="en-US" dirty="0"/>
          </a:p>
        </p:txBody>
      </p:sp>
    </p:spTree>
    <p:extLst>
      <p:ext uri="{BB962C8B-B14F-4D97-AF65-F5344CB8AC3E}">
        <p14:creationId xmlns:p14="http://schemas.microsoft.com/office/powerpoint/2010/main" val="6553038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presentation focuses on building a schoolwide assessment plan.  The presentation is meant to be an overview of the four major types of assessment used within a response to intervention literacy framework.  Once the module is completed, you are invited to view other separate presentations on each type of assessment also found within the overall assessment professional development module.  </a:t>
            </a:r>
            <a:endParaRPr lang="en-US" b="0" baseline="0" dirty="0" smtClean="0"/>
          </a:p>
          <a:p>
            <a:endParaRPr lang="en-US" baseline="0" dirty="0" smtClean="0"/>
          </a:p>
          <a:p>
            <a:r>
              <a:rPr lang="en-US" baseline="0" dirty="0" smtClean="0"/>
              <a:t>Remember that you can go at your own pace, or you can view the overview with a group of other teachers to talk about what is presented.  </a:t>
            </a:r>
          </a:p>
          <a:p>
            <a:endParaRPr lang="en-US" baseline="0" dirty="0" smtClean="0"/>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ea typeface="ＭＳ Ｐゴシック" charset="-128"/>
                <a:cs typeface="ＭＳ Ｐゴシック" charset="-128"/>
              </a:rPr>
              <a:t>For students that we are not quite sure the screening results were correct, we will want to recheck.  Or, sometimes we forget to start the stopwatch or start marking responses.  In these cases, we want to validate or re-administer the assessment to make sure we are correct.  </a:t>
            </a:r>
            <a:endParaRPr lang="en-US" b="0" dirty="0"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11</a:t>
            </a:fld>
            <a:endParaRPr lang="en-US" dirty="0"/>
          </a:p>
        </p:txBody>
      </p:sp>
    </p:spTree>
    <p:extLst>
      <p:ext uri="{BB962C8B-B14F-4D97-AF65-F5344CB8AC3E}">
        <p14:creationId xmlns:p14="http://schemas.microsoft.com/office/powerpoint/2010/main" val="139298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52A20D3-41BD-E245-9A94-AC8AA9DDDE7C}" type="slidenum">
              <a:rPr lang="en-US" altLang="en-US" sz="1200"/>
              <a:pPr eaLnBrk="1" hangingPunct="1"/>
              <a:t>12</a:t>
            </a:fld>
            <a:endParaRPr lang="en-US" alt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ea typeface="ＭＳ Ｐゴシック" charset="-128"/>
                <a:cs typeface="ＭＳ Ｐゴシック" charset="-128"/>
              </a:rPr>
              <a:t>For students that we are not quite sure the screening results were correct, we can administer alternate forms of the assessment to make sure our findings are correct.  We can also work with teachers to talk about the performance they see inside the classroom to help determine the level of support individual students need in order to be successful.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ea typeface="ＭＳ Ｐゴシック" charset="-128"/>
              <a:cs typeface="ＭＳ Ｐゴシック" charset="-128"/>
            </a:endParaRPr>
          </a:p>
          <a:p>
            <a:endParaRPr lang="en-US" altLang="en-US" dirty="0"/>
          </a:p>
        </p:txBody>
      </p:sp>
    </p:spTree>
    <p:extLst>
      <p:ext uri="{BB962C8B-B14F-4D97-AF65-F5344CB8AC3E}">
        <p14:creationId xmlns:p14="http://schemas.microsoft.com/office/powerpoint/2010/main" val="103470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ea typeface="ＭＳ Ｐゴシック" charset="-128"/>
                <a:cs typeface="ＭＳ Ｐゴシック" charset="-128"/>
              </a:rPr>
              <a:t>The school teams and classroom teachers then plan support for the students based upon these results.  Some students may need some extra testing to see what specific skills they are missing.  </a:t>
            </a: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13</a:t>
            </a:fld>
            <a:endParaRPr lang="en-US" dirty="0"/>
          </a:p>
        </p:txBody>
      </p:sp>
    </p:spTree>
    <p:extLst>
      <p:ext uri="{BB962C8B-B14F-4D97-AF65-F5344CB8AC3E}">
        <p14:creationId xmlns:p14="http://schemas.microsoft.com/office/powerpoint/2010/main" val="29144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90CEA85-406B-5740-8EE6-D3A84825BF0D}" type="slidenum">
              <a:rPr lang="en-US" altLang="en-US" sz="1200"/>
              <a:pPr eaLnBrk="1" hangingPunct="1"/>
              <a:t>14</a:t>
            </a:fld>
            <a:endParaRPr lang="en-US" alt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0" baseline="0" dirty="0" smtClean="0">
                <a:ea typeface="ＭＳ Ｐゴシック" charset="-128"/>
                <a:cs typeface="ＭＳ Ｐゴシック" charset="-128"/>
              </a:rPr>
              <a:t>These are called diagnostic assessments.  We can also look at the tests that were given during the screening and gather some diagnostic information rather than administering new assessments.  For example, we may look to see if a student is missing consonant or vowel sounds, are they having difficulty with sight words?  Are they having difficult with words containing more than one syllable?  All of this type of information can be used for planning.  </a:t>
            </a:r>
          </a:p>
          <a:p>
            <a:endParaRPr lang="en-US" b="0"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Diagnostic assessments may be specialized phonics tests or no new tests at all.  Oftentimes, we can take the tests that have already been given to determine the types of errors a student is making in order to plan intervention instruction.  For much more information on diagnostic assessments, please see the module on diagnostic assessments.  </a:t>
            </a:r>
            <a:endParaRPr lang="en-US" altLang="en-US" dirty="0"/>
          </a:p>
        </p:txBody>
      </p:sp>
    </p:spTree>
    <p:extLst>
      <p:ext uri="{BB962C8B-B14F-4D97-AF65-F5344CB8AC3E}">
        <p14:creationId xmlns:p14="http://schemas.microsoft.com/office/powerpoint/2010/main" val="83588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ea typeface="ＭＳ Ｐゴシック" charset="-128"/>
                <a:cs typeface="ＭＳ Ｐゴシック" charset="-128"/>
              </a:rPr>
              <a:t>Once an instructional plan has been put into place, instruction begins based upon the data we have analyzed.  For some students below grade level, this may mean extra instruction during the day or after school.  While this instruction happens, progress monitoring assessments can take place. </a:t>
            </a: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15</a:t>
            </a:fld>
            <a:endParaRPr lang="en-US" dirty="0"/>
          </a:p>
        </p:txBody>
      </p:sp>
    </p:spTree>
    <p:extLst>
      <p:ext uri="{BB962C8B-B14F-4D97-AF65-F5344CB8AC3E}">
        <p14:creationId xmlns:p14="http://schemas.microsoft.com/office/powerpoint/2010/main" val="144625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9D41340-9A7B-CD43-9BD8-2291E6AAB12C}" type="slidenum">
              <a:rPr lang="en-US" altLang="en-US" sz="1200"/>
              <a:pPr eaLnBrk="1" hangingPunct="1"/>
              <a:t>16</a:t>
            </a:fld>
            <a:endParaRPr lang="en-US" alt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ea typeface="ＭＳ Ｐゴシック" charset="-128"/>
                <a:cs typeface="ＭＳ Ｐゴシック" charset="-128"/>
              </a:rPr>
              <a:t>Remember that progress monitoring assessments are short assessments, usually no more than one minute in length, that are administered to briefly check how well students are progressing with their target skills.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ea typeface="ＭＳ Ｐゴシック" charset="-128"/>
                <a:cs typeface="ＭＳ Ｐゴシック" charset="-128"/>
              </a:rPr>
              <a:t>Depending on the schedule, about every couple of weeks, students below grade level are administered short assessments to see if they are making progress with their skills. If the student is not making progress, then the teacher needs to take time and think about what changes or additions need to be made to the child’s instructional plan in order for the student to be successful.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0" baseline="0" dirty="0" smtClean="0">
              <a:ea typeface="ＭＳ Ｐゴシック" charset="-128"/>
              <a:cs typeface="ＭＳ Ｐゴシック" charset="-128"/>
            </a:endParaRPr>
          </a:p>
        </p:txBody>
      </p:sp>
    </p:spTree>
    <p:extLst>
      <p:ext uri="{BB962C8B-B14F-4D97-AF65-F5344CB8AC3E}">
        <p14:creationId xmlns:p14="http://schemas.microsoft.com/office/powerpoint/2010/main" val="558596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5DC48D7-8D5D-AC4F-81C7-91DCE7C3BDFE}" type="slidenum">
              <a:rPr lang="en-US" altLang="en-US" sz="1200"/>
              <a:pPr eaLnBrk="1" hangingPunct="1"/>
              <a:t>17</a:t>
            </a:fld>
            <a:endParaRPr lang="en-US" alt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en-US" dirty="0" smtClean="0"/>
              <a:t>Here is a typical example of how often progress monitoring assessments are administered in many schools.  Note that the greater the skill deficits, the more often progress monitoring assessments should be given.  </a:t>
            </a:r>
          </a:p>
          <a:p>
            <a:endParaRPr lang="en-US" altLang="en-US" dirty="0" smtClean="0"/>
          </a:p>
          <a:p>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ea typeface="ＭＳ Ｐゴシック" charset="-128"/>
                <a:cs typeface="ＭＳ Ｐゴシック" charset="-128"/>
              </a:rPr>
              <a:t>For much more detailed information on progress monitoring, please the training module focused specifically on progress monitoring assessments.  </a:t>
            </a:r>
            <a:endParaRPr lang="en-US" altLang="en-US" dirty="0" smtClean="0"/>
          </a:p>
          <a:p>
            <a:endParaRPr lang="en-US" altLang="en-US" dirty="0"/>
          </a:p>
        </p:txBody>
      </p:sp>
    </p:spTree>
    <p:extLst>
      <p:ext uri="{BB962C8B-B14F-4D97-AF65-F5344CB8AC3E}">
        <p14:creationId xmlns:p14="http://schemas.microsoft.com/office/powerpoint/2010/main" val="150112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ea typeface="ＭＳ Ｐゴシック" charset="-128"/>
                <a:cs typeface="ＭＳ Ｐゴシック" charset="-128"/>
              </a:rPr>
              <a:t>Finally, at the end of the school year, we can look at how the students performed overall.  These tests are called summative assessments.  Our screening assessment at the end of the year can serve as the summative assessment.  And, large scale tests such as the national test can serve as a type of summative assessment as well.  </a:t>
            </a:r>
            <a:endParaRPr lang="en-US" b="0" dirty="0"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18</a:t>
            </a:fld>
            <a:endParaRPr lang="en-US" dirty="0"/>
          </a:p>
        </p:txBody>
      </p:sp>
    </p:spTree>
    <p:extLst>
      <p:ext uri="{BB962C8B-B14F-4D97-AF65-F5344CB8AC3E}">
        <p14:creationId xmlns:p14="http://schemas.microsoft.com/office/powerpoint/2010/main" val="6481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C490457-3AC2-8348-9D1E-22763114F43B}" type="slidenum">
              <a:rPr lang="en-US" altLang="en-US" sz="1200"/>
              <a:pPr eaLnBrk="1" hangingPunct="1"/>
              <a:t>19</a:t>
            </a:fld>
            <a:endParaRPr lang="en-US" altLang="en-US" sz="1200"/>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r>
              <a:rPr lang="en-US" altLang="en-US" dirty="0" smtClean="0"/>
              <a:t>Summative information can provide the information we need to analyze</a:t>
            </a:r>
            <a:r>
              <a:rPr lang="en-US" altLang="en-US" baseline="0" dirty="0" smtClean="0"/>
              <a:t> the growth and performance of students at an individual level.  However, this information can also be used to determine the effectiveness of specific classes and grade levels.  Summative data can also help a team determine how the entire school is making progress toward literacy schools.  </a:t>
            </a:r>
            <a:endParaRPr lang="en-US" altLang="en-US" dirty="0"/>
          </a:p>
        </p:txBody>
      </p:sp>
    </p:spTree>
    <p:extLst>
      <p:ext uri="{BB962C8B-B14F-4D97-AF65-F5344CB8AC3E}">
        <p14:creationId xmlns:p14="http://schemas.microsoft.com/office/powerpoint/2010/main" val="1247398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charset="0"/>
                <a:cs typeface="+mn-cs"/>
              </a:rPr>
              <a:t>There</a:t>
            </a:r>
            <a:r>
              <a:rPr lang="en-US" sz="1200" b="0" i="0" kern="1200" baseline="0" dirty="0" smtClean="0">
                <a:solidFill>
                  <a:schemeClr val="tx1"/>
                </a:solidFill>
                <a:effectLst/>
                <a:latin typeface="Arial" charset="0"/>
                <a:ea typeface="ＭＳ Ｐゴシック" charset="0"/>
                <a:cs typeface="+mn-cs"/>
              </a:rPr>
              <a:t> are basically four different types of assessments that schools should build into an assessment plan.  Since many FSM schools currently do not have these built into their schoolwide assessment plans, all have not been addressed at once.  Rather, we will gradually build all of these assessment types into your schoolwide assessment plan.  </a:t>
            </a:r>
            <a:endParaRPr lang="en-US" sz="1200" b="0" i="0" kern="1200" dirty="0" smtClean="0">
              <a:solidFill>
                <a:schemeClr val="tx1"/>
              </a:solidFill>
              <a:effectLst/>
              <a:latin typeface="Arial" charset="0"/>
              <a:ea typeface="ＭＳ Ｐゴシック" charset="0"/>
              <a:cs typeface="+mn-cs"/>
            </a:endParaRPr>
          </a:p>
          <a:p>
            <a:endParaRPr lang="en-US" sz="1200" b="1"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First,</a:t>
            </a:r>
            <a:r>
              <a:rPr lang="en-US" sz="1200" b="0" i="0" kern="1200" baseline="0" dirty="0" smtClean="0">
                <a:solidFill>
                  <a:schemeClr val="tx1"/>
                </a:solidFill>
                <a:effectLst/>
                <a:latin typeface="Arial" charset="0"/>
                <a:ea typeface="ＭＳ Ｐゴシック" charset="0"/>
                <a:cs typeface="+mn-cs"/>
              </a:rPr>
              <a:t> all schools should have </a:t>
            </a:r>
            <a:r>
              <a:rPr lang="en-US" sz="1200" b="1" i="0" kern="1200" baseline="0" dirty="0" smtClean="0">
                <a:solidFill>
                  <a:schemeClr val="tx1"/>
                </a:solidFill>
                <a:effectLst/>
                <a:latin typeface="Arial" charset="0"/>
                <a:ea typeface="ＭＳ Ｐゴシック" charset="0"/>
                <a:cs typeface="+mn-cs"/>
              </a:rPr>
              <a:t>screening assessments </a:t>
            </a:r>
            <a:r>
              <a:rPr lang="en-US" sz="1200" b="0" i="0" kern="1200" baseline="0" dirty="0" smtClean="0">
                <a:solidFill>
                  <a:schemeClr val="tx1"/>
                </a:solidFill>
                <a:effectLst/>
                <a:latin typeface="Arial" charset="0"/>
                <a:ea typeface="ＭＳ Ｐゴシック" charset="0"/>
                <a:cs typeface="+mn-cs"/>
              </a:rPr>
              <a:t>conducted with all students at the beginning of the school year.  These screening assessments should match the skills we want to to learn during the school year.  </a:t>
            </a:r>
            <a:r>
              <a:rPr lang="en-US" sz="1200" b="1" i="0" kern="1200" dirty="0" smtClean="0">
                <a:solidFill>
                  <a:schemeClr val="tx1"/>
                </a:solidFill>
                <a:effectLst/>
                <a:latin typeface="Arial" charset="0"/>
                <a:ea typeface="ＭＳ Ｐゴシック" charset="0"/>
                <a:cs typeface="+mn-cs"/>
              </a:rPr>
              <a:t>Screening assessments </a:t>
            </a:r>
            <a:r>
              <a:rPr lang="en-US" sz="1200" b="0" i="0" kern="1200" dirty="0" smtClean="0">
                <a:solidFill>
                  <a:schemeClr val="tx1"/>
                </a:solidFill>
                <a:effectLst/>
                <a:latin typeface="Arial" charset="0"/>
                <a:ea typeface="ＭＳ Ｐゴシック" charset="0"/>
                <a:cs typeface="+mn-cs"/>
              </a:rPr>
              <a:t>are generally brief, individually administered tests given at the beginning of the school year.</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These assessments</a:t>
            </a:r>
            <a:r>
              <a:rPr lang="en-US" sz="1200" b="0" i="0" kern="1200" baseline="0" dirty="0" smtClean="0">
                <a:solidFill>
                  <a:schemeClr val="tx1"/>
                </a:solidFill>
                <a:effectLst/>
                <a:latin typeface="Arial" charset="0"/>
                <a:ea typeface="ＭＳ Ｐゴシック" charset="0"/>
                <a:cs typeface="+mn-cs"/>
              </a:rPr>
              <a:t> will help</a:t>
            </a:r>
            <a:r>
              <a:rPr lang="en-US" sz="1200" b="0" i="0" kern="1200" dirty="0" smtClean="0">
                <a:solidFill>
                  <a:schemeClr val="tx1"/>
                </a:solidFill>
                <a:effectLst/>
                <a:latin typeface="Arial" charset="0"/>
                <a:ea typeface="ＭＳ Ｐゴシック" charset="0"/>
                <a:cs typeface="+mn-cs"/>
              </a:rPr>
              <a:t> identify students who are on track with their literacy skills, as well as those who may be at risk for reading difficulties. Screening assessments alert teachers to which students need extra support and intervention to achieve FSM grade-level standards and benchmarks.  Within Project LIFT,</a:t>
            </a:r>
            <a:r>
              <a:rPr lang="en-US" sz="1200" b="0" i="0" kern="1200" baseline="0" dirty="0" smtClean="0">
                <a:solidFill>
                  <a:schemeClr val="tx1"/>
                </a:solidFill>
                <a:effectLst/>
                <a:latin typeface="Arial" charset="0"/>
                <a:ea typeface="ＭＳ Ｐゴシック" charset="0"/>
                <a:cs typeface="+mn-cs"/>
              </a:rPr>
              <a:t> screening assessments are also given in the middle of year (around the end of January) and end of the year (in the middle of May).  </a:t>
            </a:r>
            <a:endParaRPr lang="en-US" sz="1200" b="0" i="0" kern="1200" dirty="0" smtClean="0">
              <a:solidFill>
                <a:schemeClr val="tx1"/>
              </a:solidFill>
              <a:effectLst/>
              <a:latin typeface="Arial" charset="0"/>
              <a:ea typeface="ＭＳ Ｐゴシック" charset="0"/>
              <a:cs typeface="+mn-cs"/>
            </a:endParaRPr>
          </a:p>
          <a:p>
            <a:endParaRPr lang="en-US" sz="1200" b="0" i="0" kern="1200" dirty="0" smtClean="0">
              <a:solidFill>
                <a:schemeClr val="tx1"/>
              </a:solidFill>
              <a:effectLst/>
              <a:latin typeface="Arial" charset="0"/>
              <a:ea typeface="ＭＳ Ｐゴシック" charset="0"/>
              <a:cs typeface="+mn-cs"/>
            </a:endParaRPr>
          </a:p>
          <a:p>
            <a:r>
              <a:rPr lang="en-US" b="1" i="0" dirty="0" smtClean="0">
                <a:effectLst/>
                <a:latin typeface="Arial" charset="0"/>
              </a:rPr>
              <a:t>Diagnostic assessments </a:t>
            </a:r>
            <a:r>
              <a:rPr lang="en-US" b="0" i="0" dirty="0" smtClean="0">
                <a:effectLst/>
                <a:latin typeface="Arial" charset="0"/>
              </a:rPr>
              <a:t>are more in-depth measures that provide specific information about a student's reading ability and instructional needs in the five essential reading components of reading. Diagnostic assessments are not given to all students.  Rather, diagnostic assessments are given only to those students that a coach or teacher needs additional information from in order to develop an effective intervention plan.  Diagnostic</a:t>
            </a:r>
            <a:r>
              <a:rPr lang="en-US" b="0" i="0" baseline="0" dirty="0" smtClean="0">
                <a:effectLst/>
                <a:latin typeface="Arial" charset="0"/>
              </a:rPr>
              <a:t> assessments help answer the question, “What specifically is causing the student’s reading programs? And What specific skills does the student need to be taught in order to learn and make growth in the area of literacy?  </a:t>
            </a:r>
            <a:endParaRPr lang="en-US" b="0" i="0" dirty="0" smtClean="0">
              <a:effectLst/>
              <a:latin typeface="Arial" charset="0"/>
            </a:endParaRPr>
          </a:p>
          <a:p>
            <a:endParaRPr lang="en-US" b="0" i="0" dirty="0" smtClean="0">
              <a:effectLst/>
              <a:latin typeface="Arial" charset="0"/>
            </a:endParaRPr>
          </a:p>
          <a:p>
            <a:r>
              <a:rPr lang="en-US" sz="1200" b="1" i="0" kern="1200" dirty="0" smtClean="0">
                <a:solidFill>
                  <a:schemeClr val="tx1"/>
                </a:solidFill>
                <a:effectLst/>
                <a:latin typeface="Arial" charset="0"/>
                <a:ea typeface="ＭＳ Ｐゴシック" charset="0"/>
                <a:cs typeface="+mn-cs"/>
              </a:rPr>
              <a:t>Progress monitoring assessments </a:t>
            </a:r>
            <a:r>
              <a:rPr lang="en-US" sz="1200" b="0" i="0" kern="1200" dirty="0" smtClean="0">
                <a:solidFill>
                  <a:schemeClr val="tx1"/>
                </a:solidFill>
                <a:effectLst/>
                <a:latin typeface="Arial" charset="0"/>
                <a:ea typeface="ＭＳ Ｐゴシック" charset="0"/>
                <a:cs typeface="+mn-cs"/>
              </a:rPr>
              <a:t>are used to monitor students’ progress across the school year and are generally given more often to those students performing below grade level standards and are receiving intervention instruction.</a:t>
            </a:r>
            <a:r>
              <a:rPr lang="en-US" sz="1200" b="0" i="0" kern="1200" baseline="0" dirty="0" smtClean="0">
                <a:solidFill>
                  <a:schemeClr val="tx1"/>
                </a:solidFill>
                <a:effectLst/>
                <a:latin typeface="Arial" charset="0"/>
                <a:ea typeface="ＭＳ Ｐゴシック" charset="0"/>
                <a:cs typeface="+mn-cs"/>
              </a:rPr>
              <a:t> These are also called formative assessments.  </a:t>
            </a:r>
            <a:r>
              <a:rPr lang="en-US" sz="1200" b="0" i="0" kern="1200" dirty="0" smtClean="0">
                <a:solidFill>
                  <a:schemeClr val="tx1"/>
                </a:solidFill>
                <a:effectLst/>
                <a:latin typeface="Arial" charset="0"/>
                <a:ea typeface="ＭＳ Ｐゴシック" charset="0"/>
                <a:cs typeface="+mn-cs"/>
              </a:rPr>
              <a:t>These brief assessments help teachers determine whether students are making adequate progress toward grade level standards and benchmarks.  Simply put, progress monitoring data helps teachers determine if their instruction is being effective or not.  Based on progress monitoring data, teachers will be better able to deliver differentiated instruction, so every student within the same class receives the individualized instruction that he or she needs.</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The fourth type of assessment is called </a:t>
            </a:r>
            <a:r>
              <a:rPr lang="en-US" sz="1200" b="1" i="0" kern="1200" dirty="0" smtClean="0">
                <a:solidFill>
                  <a:schemeClr val="tx1"/>
                </a:solidFill>
                <a:effectLst/>
                <a:latin typeface="Arial" charset="0"/>
                <a:ea typeface="ＭＳ Ｐゴシック" charset="0"/>
                <a:cs typeface="+mn-cs"/>
              </a:rPr>
              <a:t>Outcome</a:t>
            </a:r>
            <a:r>
              <a:rPr lang="en-US" sz="1200" b="1" i="0" kern="1200" baseline="0" dirty="0" smtClean="0">
                <a:solidFill>
                  <a:schemeClr val="tx1"/>
                </a:solidFill>
                <a:effectLst/>
                <a:latin typeface="Arial" charset="0"/>
                <a:ea typeface="ＭＳ Ｐゴシック" charset="0"/>
                <a:cs typeface="+mn-cs"/>
              </a:rPr>
              <a:t> or Summative data. </a:t>
            </a:r>
            <a:r>
              <a:rPr lang="en-US" sz="1200" b="0" i="0" kern="1200" dirty="0" smtClean="0">
                <a:solidFill>
                  <a:schemeClr val="tx1"/>
                </a:solidFill>
                <a:effectLst/>
                <a:latin typeface="Arial" charset="0"/>
                <a:ea typeface="ＭＳ Ｐゴシック" charset="0"/>
                <a:cs typeface="+mn-cs"/>
              </a:rPr>
              <a:t>Outcome assessments are end-of-the-year assessments used to evaluate the effectiveness of a </a:t>
            </a:r>
            <a:r>
              <a:rPr lang="en-US" sz="1200" b="0" i="1" kern="1200" dirty="0" smtClean="0">
                <a:solidFill>
                  <a:schemeClr val="tx1"/>
                </a:solidFill>
                <a:effectLst/>
                <a:latin typeface="Arial" charset="0"/>
                <a:ea typeface="ＭＳ Ｐゴシック" charset="0"/>
                <a:cs typeface="+mn-cs"/>
              </a:rPr>
              <a:t>Project LIFT </a:t>
            </a:r>
            <a:r>
              <a:rPr lang="en-US" sz="1200" b="0" i="0" kern="1200" dirty="0" smtClean="0">
                <a:solidFill>
                  <a:schemeClr val="tx1"/>
                </a:solidFill>
                <a:effectLst/>
                <a:latin typeface="Arial" charset="0"/>
                <a:ea typeface="ＭＳ Ｐゴシック" charset="0"/>
                <a:cs typeface="+mn-cs"/>
              </a:rPr>
              <a:t>school’s overall progress in improving student reading achievement. Outcome measures also evaluate the effectiveness of reading programs and classroom instruction at each grade level. Currently, the FSM National Minimum Competency Test given in 6th grade serves as the sole outcome assessment at the national and state levels.  We</a:t>
            </a:r>
            <a:r>
              <a:rPr lang="en-US" sz="1200" b="0" i="0" kern="1200" baseline="0" dirty="0" smtClean="0">
                <a:solidFill>
                  <a:schemeClr val="tx1"/>
                </a:solidFill>
                <a:effectLst/>
                <a:latin typeface="Arial" charset="0"/>
                <a:ea typeface="ＭＳ Ｐゴシック" charset="0"/>
                <a:cs typeface="+mn-cs"/>
              </a:rPr>
              <a:t> can also use the end-of-year</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20</a:t>
            </a:fld>
            <a:endParaRPr lang="en-US" dirty="0"/>
          </a:p>
        </p:txBody>
      </p:sp>
    </p:spTree>
    <p:extLst>
      <p:ext uri="{BB962C8B-B14F-4D97-AF65-F5344CB8AC3E}">
        <p14:creationId xmlns:p14="http://schemas.microsoft.com/office/powerpoint/2010/main" val="102980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goals for this presentation are as follows:  </a:t>
            </a:r>
          </a:p>
          <a:p>
            <a:endParaRPr lang="en-US" dirty="0" smtClean="0"/>
          </a:p>
          <a:p>
            <a:r>
              <a:rPr lang="en-US" dirty="0" smtClean="0"/>
              <a:t>First,</a:t>
            </a:r>
            <a:r>
              <a:rPr lang="en-US" baseline="0" dirty="0" smtClean="0"/>
              <a:t> understand the reasons why teachers, coaches and other instructional personnel should take the time to collect student data on a continual basis.  </a:t>
            </a:r>
          </a:p>
          <a:p>
            <a:endParaRPr lang="en-US" baseline="0" dirty="0" smtClean="0"/>
          </a:p>
          <a:p>
            <a:r>
              <a:rPr lang="en-US" baseline="0" dirty="0" smtClean="0"/>
              <a:t>Second, this presentation has the goal of helping participants understand and be able to recognize the four basic types of assessment used within education, and in particular, a response to intervention literacy framework.  </a:t>
            </a:r>
          </a:p>
          <a:p>
            <a:endParaRPr lang="en-US" baseline="0" dirty="0" smtClean="0"/>
          </a:p>
          <a:p>
            <a:r>
              <a:rPr lang="en-US" baseline="0" dirty="0" smtClean="0"/>
              <a:t>Finally, the goal of this presentation is to help you learn about how these four types of assessments are or will be seen within Project LIFT.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a:t>
            </a:fld>
            <a:endParaRPr lang="en-US" dirty="0"/>
          </a:p>
        </p:txBody>
      </p:sp>
    </p:spTree>
    <p:extLst>
      <p:ext uri="{BB962C8B-B14F-4D97-AF65-F5344CB8AC3E}">
        <p14:creationId xmlns:p14="http://schemas.microsoft.com/office/powerpoint/2010/main" val="16867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1F9B5FA-1111-5640-9984-73CCDCD97527}" type="slidenum">
              <a:rPr lang="en-US" altLang="en-US" sz="1200"/>
              <a:pPr eaLnBrk="1" hangingPunct="1"/>
              <a:t>21</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920115" lvl="3" indent="-345758">
              <a:buClr>
                <a:schemeClr val="accent6">
                  <a:lumMod val="50000"/>
                </a:schemeClr>
              </a:buClr>
              <a:buSzPct val="80000"/>
              <a:buFont typeface="Courier New" charset="0"/>
              <a:buChar char="o"/>
            </a:pPr>
            <a:endParaRPr lang="en-US" altLang="en-US" sz="2160" dirty="0" smtClean="0">
              <a:latin typeface="Cambria" charset="0"/>
            </a:endParaRPr>
          </a:p>
          <a:p>
            <a:pPr marL="920115" lvl="3" indent="-345758">
              <a:buClr>
                <a:schemeClr val="accent6">
                  <a:lumMod val="50000"/>
                </a:schemeClr>
              </a:buClr>
              <a:buSzPct val="80000"/>
              <a:buFont typeface="Courier New" charset="0"/>
              <a:buChar char="o"/>
            </a:pPr>
            <a:endParaRPr lang="en-US" altLang="en-US" sz="2160" dirty="0" smtClean="0">
              <a:latin typeface="Cambria" charset="0"/>
            </a:endParaRPr>
          </a:p>
          <a:p>
            <a:pPr marL="920115" lvl="3" indent="-345758">
              <a:buClr>
                <a:schemeClr val="accent6">
                  <a:lumMod val="50000"/>
                </a:schemeClr>
              </a:buClr>
              <a:buSzPct val="80000"/>
              <a:buFont typeface="Courier New" charset="0"/>
              <a:buChar char="o"/>
            </a:pPr>
            <a:r>
              <a:rPr lang="en-US" altLang="en-US" sz="2160" dirty="0" smtClean="0">
                <a:latin typeface="Cambria" charset="0"/>
              </a:rPr>
              <a:t>Students risk status (Grade Level, Some Risk, High Risk)</a:t>
            </a:r>
          </a:p>
          <a:p>
            <a:pPr marL="920115" lvl="3" indent="-345758">
              <a:buClr>
                <a:schemeClr val="accent6">
                  <a:lumMod val="50000"/>
                </a:schemeClr>
              </a:buClr>
              <a:buSzPct val="80000"/>
              <a:buFont typeface="Courier New" charset="0"/>
              <a:buChar char="o"/>
            </a:pPr>
            <a:r>
              <a:rPr lang="en-US" altLang="en-US" sz="2160" dirty="0" smtClean="0">
                <a:latin typeface="Cambria" charset="0"/>
              </a:rPr>
              <a:t>Instructional needs of all students within a school</a:t>
            </a:r>
          </a:p>
          <a:p>
            <a:pPr marL="920115" lvl="3" indent="-345758">
              <a:buClr>
                <a:schemeClr val="accent6">
                  <a:lumMod val="50000"/>
                </a:schemeClr>
              </a:buClr>
              <a:buSzPct val="80000"/>
              <a:buFont typeface="Courier New" charset="0"/>
              <a:buChar char="o"/>
            </a:pPr>
            <a:r>
              <a:rPr lang="en-US" altLang="en-US" sz="2160" dirty="0" smtClean="0">
                <a:latin typeface="Cambria" charset="0"/>
              </a:rPr>
              <a:t>Groups of students who are having difficulty meetings goals/expectations</a:t>
            </a:r>
          </a:p>
          <a:p>
            <a:pPr marL="920115" lvl="3" indent="-345758">
              <a:buClr>
                <a:schemeClr val="accent6">
                  <a:lumMod val="50000"/>
                </a:schemeClr>
              </a:buClr>
              <a:buSzPct val="80000"/>
              <a:buFont typeface="Courier New" charset="0"/>
              <a:buChar char="o"/>
            </a:pPr>
            <a:r>
              <a:rPr lang="en-US" altLang="en-US" sz="2160" dirty="0" smtClean="0">
                <a:latin typeface="Cambria" charset="0"/>
              </a:rPr>
              <a:t>Teachers who need assistance and teachers who can serve as mentors</a:t>
            </a:r>
          </a:p>
          <a:p>
            <a:pPr marL="920115" lvl="3" indent="-345758">
              <a:buClr>
                <a:schemeClr val="accent6">
                  <a:lumMod val="50000"/>
                </a:schemeClr>
              </a:buClr>
              <a:buSzPct val="80000"/>
              <a:buFont typeface="Courier New" charset="0"/>
              <a:buChar char="o"/>
            </a:pPr>
            <a:r>
              <a:rPr lang="en-US" altLang="en-US" sz="2160" dirty="0" smtClean="0">
                <a:latin typeface="Cambria" charset="0"/>
              </a:rPr>
              <a:t>Professional development needs for building staff</a:t>
            </a:r>
            <a:endParaRPr lang="en-US" altLang="en-US" dirty="0" smtClean="0">
              <a:latin typeface="Cambria" charset="0"/>
            </a:endParaRPr>
          </a:p>
          <a:p>
            <a:endParaRPr lang="en-US" altLang="en-US" dirty="0"/>
          </a:p>
        </p:txBody>
      </p:sp>
    </p:spTree>
    <p:extLst>
      <p:ext uri="{BB962C8B-B14F-4D97-AF65-F5344CB8AC3E}">
        <p14:creationId xmlns:p14="http://schemas.microsoft.com/office/powerpoint/2010/main" val="108318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a:t>
            </a:r>
            <a:r>
              <a:rPr lang="en-US" baseline="0" dirty="0" smtClean="0"/>
              <a:t> this presentation has been overview of the four major types of assessment.  For much more in-depth information on each of these, please see individual modules on screening, progress monitoring </a:t>
            </a:r>
            <a:r>
              <a:rPr lang="en-US" baseline="0" smtClean="0"/>
              <a:t>and diagnostic assessments.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22</a:t>
            </a:fld>
            <a:endParaRPr lang="en-US" dirty="0"/>
          </a:p>
        </p:txBody>
      </p:sp>
    </p:spTree>
    <p:extLst>
      <p:ext uri="{BB962C8B-B14F-4D97-AF65-F5344CB8AC3E}">
        <p14:creationId xmlns:p14="http://schemas.microsoft.com/office/powerpoint/2010/main" val="144390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BDC6C42-32F1-524C-8A79-D23DA7D0CF0D}" type="slidenum">
              <a:rPr lang="en-US" altLang="en-US" sz="1200">
                <a:latin typeface="Times New Roman" charset="0"/>
              </a:rPr>
              <a:pPr eaLnBrk="1" hangingPunct="1"/>
              <a:t>3</a:t>
            </a:fld>
            <a:endParaRPr lang="en-US" altLang="en-US" sz="1200">
              <a:latin typeface="Times New Roman"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altLang="en-US" dirty="0" smtClean="0"/>
              <a:t>The first question to ask in attempting</a:t>
            </a:r>
            <a:r>
              <a:rPr lang="en-US" altLang="en-US" baseline="0" dirty="0" smtClean="0"/>
              <a:t> to understand within an RTI system is why assessment is a critical component.  Assessment data can be used for a number of purposes.  The main purpose of collecting student data is to determine if students are learning and how well they are learning.  Without assessment data, we are just guessing the skill levels of students.  This data can help us know very early on who is on track with their literacy skills, who is at some risk for reading failure unless we intervene, and who is at high risk for not becoming a reader.  </a:t>
            </a:r>
            <a:endParaRPr lang="en-US" altLang="en-US" dirty="0"/>
          </a:p>
        </p:txBody>
      </p:sp>
    </p:spTree>
    <p:extLst>
      <p:ext uri="{BB962C8B-B14F-4D97-AF65-F5344CB8AC3E}">
        <p14:creationId xmlns:p14="http://schemas.microsoft.com/office/powerpoint/2010/main" val="45672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BDC6C42-32F1-524C-8A79-D23DA7D0CF0D}" type="slidenum">
              <a:rPr lang="en-US" altLang="en-US" sz="1200">
                <a:latin typeface="Times New Roman" charset="0"/>
              </a:rPr>
              <a:pPr eaLnBrk="1" hangingPunct="1"/>
              <a:t>4</a:t>
            </a:fld>
            <a:endParaRPr lang="en-US" altLang="en-US" sz="1200">
              <a:latin typeface="Times New Roman"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altLang="en-US" dirty="0" smtClean="0"/>
              <a:t>When we take a look at all student data within an individual classroom,</a:t>
            </a:r>
            <a:r>
              <a:rPr lang="en-US" altLang="en-US" baseline="0" dirty="0" smtClean="0"/>
              <a:t> the data can give us an idea of what teachers are implementing the reading program and implementing professional development teachings with fidelity and those who are not.  Fidelity, in this case, means implementing the program or teaching in a consistent effective manner day after day.  </a:t>
            </a:r>
            <a:endParaRPr lang="en-US" altLang="en-US" dirty="0"/>
          </a:p>
        </p:txBody>
      </p:sp>
    </p:spTree>
    <p:extLst>
      <p:ext uri="{BB962C8B-B14F-4D97-AF65-F5344CB8AC3E}">
        <p14:creationId xmlns:p14="http://schemas.microsoft.com/office/powerpoint/2010/main" val="170866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BDC6C42-32F1-524C-8A79-D23DA7D0CF0D}" type="slidenum">
              <a:rPr lang="en-US" altLang="en-US" sz="1200">
                <a:latin typeface="Times New Roman" charset="0"/>
              </a:rPr>
              <a:pPr eaLnBrk="1" hangingPunct="1"/>
              <a:t>5</a:t>
            </a:fld>
            <a:endParaRPr lang="en-US" altLang="en-US" sz="1200">
              <a:latin typeface="Times New Roman"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altLang="en-US" dirty="0" smtClean="0"/>
              <a:t>The data</a:t>
            </a:r>
            <a:r>
              <a:rPr lang="en-US" altLang="en-US" baseline="0" dirty="0" smtClean="0"/>
              <a:t> from students can also be used to take a step back and look at a school’s overall progress in meeting the literacy needs of its students.  Are a majority of our students meeting the goals and benchmarks we have set for them?  If so, this indicates our program is working well.  Are a majority of our students not meetings the goals and benchmarks we have set for them?  If not, this indicates many changes are needed across the classrooms in order for students to be more successful.  Data helps in making these decisions.  </a:t>
            </a:r>
          </a:p>
          <a:p>
            <a:endParaRPr lang="en-US" altLang="en-US" baseline="0" dirty="0" smtClean="0"/>
          </a:p>
          <a:p>
            <a:r>
              <a:rPr lang="en-US" altLang="en-US" baseline="0" dirty="0" smtClean="0"/>
              <a:t>Additionally, when we look at and analyze data across the school, this can help us determine what type of professional development and training the teachers in the school are most in need of.  </a:t>
            </a:r>
            <a:endParaRPr lang="en-US" altLang="en-US" dirty="0"/>
          </a:p>
        </p:txBody>
      </p:sp>
    </p:spTree>
    <p:extLst>
      <p:ext uri="{BB962C8B-B14F-4D97-AF65-F5344CB8AC3E}">
        <p14:creationId xmlns:p14="http://schemas.microsoft.com/office/powerpoint/2010/main" val="199859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charset="0"/>
                <a:cs typeface="+mn-cs"/>
              </a:rPr>
              <a:t>There</a:t>
            </a:r>
            <a:r>
              <a:rPr lang="en-US" sz="1200" b="0" i="0" kern="1200" baseline="0" dirty="0" smtClean="0">
                <a:solidFill>
                  <a:schemeClr val="tx1"/>
                </a:solidFill>
                <a:effectLst/>
                <a:latin typeface="Arial" charset="0"/>
                <a:ea typeface="ＭＳ Ｐゴシック" charset="0"/>
                <a:cs typeface="+mn-cs"/>
              </a:rPr>
              <a:t> are basically four different types of assessments that schools should build into an assessment plan.  Since many FSM schools currently do not have these built into their schoolwide assessment plans, all have not been addressed at once.  Rather, we will gradually build all of these assessment types into your schoolwide assessment plan.  </a:t>
            </a:r>
            <a:endParaRPr lang="en-US" sz="1200" b="0" i="0" kern="1200" dirty="0" smtClean="0">
              <a:solidFill>
                <a:schemeClr val="tx1"/>
              </a:solidFill>
              <a:effectLst/>
              <a:latin typeface="Arial" charset="0"/>
              <a:ea typeface="ＭＳ Ｐゴシック" charset="0"/>
              <a:cs typeface="+mn-cs"/>
            </a:endParaRPr>
          </a:p>
          <a:p>
            <a:endParaRPr lang="en-US" sz="1200" b="1"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First,</a:t>
            </a:r>
            <a:r>
              <a:rPr lang="en-US" sz="1200" b="0" i="0" kern="1200" baseline="0" dirty="0" smtClean="0">
                <a:solidFill>
                  <a:schemeClr val="tx1"/>
                </a:solidFill>
                <a:effectLst/>
                <a:latin typeface="Arial" charset="0"/>
                <a:ea typeface="ＭＳ Ｐゴシック" charset="0"/>
                <a:cs typeface="+mn-cs"/>
              </a:rPr>
              <a:t> all schools should have </a:t>
            </a:r>
            <a:r>
              <a:rPr lang="en-US" sz="1200" b="1" i="0" kern="1200" baseline="0" dirty="0" smtClean="0">
                <a:solidFill>
                  <a:schemeClr val="tx1"/>
                </a:solidFill>
                <a:effectLst/>
                <a:latin typeface="Arial" charset="0"/>
                <a:ea typeface="ＭＳ Ｐゴシック" charset="0"/>
                <a:cs typeface="+mn-cs"/>
              </a:rPr>
              <a:t>screening assessments </a:t>
            </a:r>
            <a:r>
              <a:rPr lang="en-US" sz="1200" b="0" i="0" kern="1200" baseline="0" dirty="0" smtClean="0">
                <a:solidFill>
                  <a:schemeClr val="tx1"/>
                </a:solidFill>
                <a:effectLst/>
                <a:latin typeface="Arial" charset="0"/>
                <a:ea typeface="ＭＳ Ｐゴシック" charset="0"/>
                <a:cs typeface="+mn-cs"/>
              </a:rPr>
              <a:t>conducted with all students at the beginning of the school year.  These screening assessments should match the skills we want to to learn during the school year.  </a:t>
            </a:r>
            <a:r>
              <a:rPr lang="en-US" sz="1200" b="1" i="0" kern="1200" dirty="0" smtClean="0">
                <a:solidFill>
                  <a:schemeClr val="tx1"/>
                </a:solidFill>
                <a:effectLst/>
                <a:latin typeface="Arial" charset="0"/>
                <a:ea typeface="ＭＳ Ｐゴシック" charset="0"/>
                <a:cs typeface="+mn-cs"/>
              </a:rPr>
              <a:t>Screening assessments </a:t>
            </a:r>
            <a:r>
              <a:rPr lang="en-US" sz="1200" b="0" i="0" kern="1200" dirty="0" smtClean="0">
                <a:solidFill>
                  <a:schemeClr val="tx1"/>
                </a:solidFill>
                <a:effectLst/>
                <a:latin typeface="Arial" charset="0"/>
                <a:ea typeface="ＭＳ Ｐゴシック" charset="0"/>
                <a:cs typeface="+mn-cs"/>
              </a:rPr>
              <a:t>are generally brief, individually administered tests given at the beginning of the school year.</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These assessments</a:t>
            </a:r>
            <a:r>
              <a:rPr lang="en-US" sz="1200" b="0" i="0" kern="1200" baseline="0" dirty="0" smtClean="0">
                <a:solidFill>
                  <a:schemeClr val="tx1"/>
                </a:solidFill>
                <a:effectLst/>
                <a:latin typeface="Arial" charset="0"/>
                <a:ea typeface="ＭＳ Ｐゴシック" charset="0"/>
                <a:cs typeface="+mn-cs"/>
              </a:rPr>
              <a:t> will help</a:t>
            </a:r>
            <a:r>
              <a:rPr lang="en-US" sz="1200" b="0" i="0" kern="1200" dirty="0" smtClean="0">
                <a:solidFill>
                  <a:schemeClr val="tx1"/>
                </a:solidFill>
                <a:effectLst/>
                <a:latin typeface="Arial" charset="0"/>
                <a:ea typeface="ＭＳ Ｐゴシック" charset="0"/>
                <a:cs typeface="+mn-cs"/>
              </a:rPr>
              <a:t> identify students who are on track with their literacy skills, as well as those who may be at risk for reading difficulties. Screening assessments alert teachers to which students need extra support and intervention to achieve FSM grade-level standards and benchmarks.  Within Project LIFT,</a:t>
            </a:r>
            <a:r>
              <a:rPr lang="en-US" sz="1200" b="0" i="0" kern="1200" baseline="0" dirty="0" smtClean="0">
                <a:solidFill>
                  <a:schemeClr val="tx1"/>
                </a:solidFill>
                <a:effectLst/>
                <a:latin typeface="Arial" charset="0"/>
                <a:ea typeface="ＭＳ Ｐゴシック" charset="0"/>
                <a:cs typeface="+mn-cs"/>
              </a:rPr>
              <a:t> screening assessments are also given in the middle of year (around the end of January) and end of the year (in the middle of May).  </a:t>
            </a:r>
            <a:endParaRPr lang="en-US" sz="1200" b="0" i="0" kern="1200" dirty="0" smtClean="0">
              <a:solidFill>
                <a:schemeClr val="tx1"/>
              </a:solidFill>
              <a:effectLst/>
              <a:latin typeface="Arial" charset="0"/>
              <a:ea typeface="ＭＳ Ｐゴシック" charset="0"/>
              <a:cs typeface="+mn-cs"/>
            </a:endParaRPr>
          </a:p>
          <a:p>
            <a:endParaRPr lang="en-US" sz="1200" b="0" i="0" kern="1200" dirty="0" smtClean="0">
              <a:solidFill>
                <a:schemeClr val="tx1"/>
              </a:solidFill>
              <a:effectLst/>
              <a:latin typeface="Arial" charset="0"/>
              <a:ea typeface="ＭＳ Ｐゴシック" charset="0"/>
              <a:cs typeface="+mn-cs"/>
            </a:endParaRPr>
          </a:p>
          <a:p>
            <a:r>
              <a:rPr lang="en-US" b="1" i="0" dirty="0" smtClean="0">
                <a:effectLst/>
                <a:latin typeface="Arial" charset="0"/>
              </a:rPr>
              <a:t>Diagnostic assessments </a:t>
            </a:r>
            <a:r>
              <a:rPr lang="en-US" b="0" i="0" dirty="0" smtClean="0">
                <a:effectLst/>
                <a:latin typeface="Arial" charset="0"/>
              </a:rPr>
              <a:t>are more in-depth measures that provide specific information about a student's reading ability and instructional needs in the five essential reading components of reading. Diagnostic assessments are not given to all students.  Rather, diagnostic assessments are given only to those students that a coach or teacher needs additional information from in order to develop an effective intervention plan.  Diagnostic</a:t>
            </a:r>
            <a:r>
              <a:rPr lang="en-US" b="0" i="0" baseline="0" dirty="0" smtClean="0">
                <a:effectLst/>
                <a:latin typeface="Arial" charset="0"/>
              </a:rPr>
              <a:t> assessments help answer the question, “What specifically is causing the student’s reading programs? And What specific skills does the student need to be taught in order to learn and make growth in the area of literacy?  </a:t>
            </a:r>
            <a:endParaRPr lang="en-US" b="0" i="0" dirty="0" smtClean="0">
              <a:effectLst/>
              <a:latin typeface="Arial" charset="0"/>
            </a:endParaRPr>
          </a:p>
          <a:p>
            <a:endParaRPr lang="en-US" b="0" i="0" dirty="0" smtClean="0">
              <a:effectLst/>
              <a:latin typeface="Arial" charset="0"/>
            </a:endParaRPr>
          </a:p>
          <a:p>
            <a:r>
              <a:rPr lang="en-US" sz="1200" b="1" i="0" kern="1200" dirty="0" smtClean="0">
                <a:solidFill>
                  <a:schemeClr val="tx1"/>
                </a:solidFill>
                <a:effectLst/>
                <a:latin typeface="Arial" charset="0"/>
                <a:ea typeface="ＭＳ Ｐゴシック" charset="0"/>
                <a:cs typeface="+mn-cs"/>
              </a:rPr>
              <a:t>Progress monitoring assessments </a:t>
            </a:r>
            <a:r>
              <a:rPr lang="en-US" sz="1200" b="0" i="0" kern="1200" dirty="0" smtClean="0">
                <a:solidFill>
                  <a:schemeClr val="tx1"/>
                </a:solidFill>
                <a:effectLst/>
                <a:latin typeface="Arial" charset="0"/>
                <a:ea typeface="ＭＳ Ｐゴシック" charset="0"/>
                <a:cs typeface="+mn-cs"/>
              </a:rPr>
              <a:t>are used to monitor students’ progress across the school year and are generally given more often to those students performing below grade level standards and are receiving intervention instruction.</a:t>
            </a:r>
            <a:r>
              <a:rPr lang="en-US" sz="1200" b="0" i="0" kern="1200" baseline="0" dirty="0" smtClean="0">
                <a:solidFill>
                  <a:schemeClr val="tx1"/>
                </a:solidFill>
                <a:effectLst/>
                <a:latin typeface="Arial" charset="0"/>
                <a:ea typeface="ＭＳ Ｐゴシック" charset="0"/>
                <a:cs typeface="+mn-cs"/>
              </a:rPr>
              <a:t> These are also called formative assessments.  </a:t>
            </a:r>
            <a:r>
              <a:rPr lang="en-US" sz="1200" b="0" i="0" kern="1200" dirty="0" smtClean="0">
                <a:solidFill>
                  <a:schemeClr val="tx1"/>
                </a:solidFill>
                <a:effectLst/>
                <a:latin typeface="Arial" charset="0"/>
                <a:ea typeface="ＭＳ Ｐゴシック" charset="0"/>
                <a:cs typeface="+mn-cs"/>
              </a:rPr>
              <a:t>These brief assessments help teachers determine whether students are making adequate progress toward grade level standards and benchmarks.  Simply put, progress monitoring data helps teachers determine if their instruction is being effective or not.  Based on progress monitoring data, teachers will be better able to deliver differentiated instruction, so every student within the same class receives the individualized instruction that he or she needs.</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The fourth type of assessment is called </a:t>
            </a:r>
            <a:r>
              <a:rPr lang="en-US" sz="1200" b="1" i="0" kern="1200" dirty="0" smtClean="0">
                <a:solidFill>
                  <a:schemeClr val="tx1"/>
                </a:solidFill>
                <a:effectLst/>
                <a:latin typeface="Arial" charset="0"/>
                <a:ea typeface="ＭＳ Ｐゴシック" charset="0"/>
                <a:cs typeface="+mn-cs"/>
              </a:rPr>
              <a:t>Outcome</a:t>
            </a:r>
            <a:r>
              <a:rPr lang="en-US" sz="1200" b="1" i="0" kern="1200" baseline="0" dirty="0" smtClean="0">
                <a:solidFill>
                  <a:schemeClr val="tx1"/>
                </a:solidFill>
                <a:effectLst/>
                <a:latin typeface="Arial" charset="0"/>
                <a:ea typeface="ＭＳ Ｐゴシック" charset="0"/>
                <a:cs typeface="+mn-cs"/>
              </a:rPr>
              <a:t> or Summative data. </a:t>
            </a:r>
            <a:r>
              <a:rPr lang="en-US" sz="1200" b="0" i="0" kern="1200" dirty="0" smtClean="0">
                <a:solidFill>
                  <a:schemeClr val="tx1"/>
                </a:solidFill>
                <a:effectLst/>
                <a:latin typeface="Arial" charset="0"/>
                <a:ea typeface="ＭＳ Ｐゴシック" charset="0"/>
                <a:cs typeface="+mn-cs"/>
              </a:rPr>
              <a:t>Outcome assessments are end-of-the-year assessments used to evaluate the effectiveness of a </a:t>
            </a:r>
            <a:r>
              <a:rPr lang="en-US" sz="1200" b="0" i="1" kern="1200" dirty="0" smtClean="0">
                <a:solidFill>
                  <a:schemeClr val="tx1"/>
                </a:solidFill>
                <a:effectLst/>
                <a:latin typeface="Arial" charset="0"/>
                <a:ea typeface="ＭＳ Ｐゴシック" charset="0"/>
                <a:cs typeface="+mn-cs"/>
              </a:rPr>
              <a:t>Project LIFT </a:t>
            </a:r>
            <a:r>
              <a:rPr lang="en-US" sz="1200" b="0" i="0" kern="1200" dirty="0" smtClean="0">
                <a:solidFill>
                  <a:schemeClr val="tx1"/>
                </a:solidFill>
                <a:effectLst/>
                <a:latin typeface="Arial" charset="0"/>
                <a:ea typeface="ＭＳ Ｐゴシック" charset="0"/>
                <a:cs typeface="+mn-cs"/>
              </a:rPr>
              <a:t>school’s overall progress in improving student reading achievement. Outcome measures also evaluate the effectiveness of reading programs and classroom instruction at each grade level. Currently, the FSM National Minimum Competency Test given in 6th grade serves as the sole outcome assessment at the national and state levels.  We</a:t>
            </a:r>
            <a:r>
              <a:rPr lang="en-US" sz="1200" b="0" i="0" kern="1200" baseline="0" dirty="0" smtClean="0">
                <a:solidFill>
                  <a:schemeClr val="tx1"/>
                </a:solidFill>
                <a:effectLst/>
                <a:latin typeface="Arial" charset="0"/>
                <a:ea typeface="ＭＳ Ｐゴシック" charset="0"/>
                <a:cs typeface="+mn-cs"/>
              </a:rPr>
              <a:t> can also use the end-of-year</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6</a:t>
            </a:fld>
            <a:endParaRPr lang="en-US" dirty="0"/>
          </a:p>
        </p:txBody>
      </p:sp>
    </p:spTree>
    <p:extLst>
      <p:ext uri="{BB962C8B-B14F-4D97-AF65-F5344CB8AC3E}">
        <p14:creationId xmlns:p14="http://schemas.microsoft.com/office/powerpoint/2010/main" val="180826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charset="-128"/>
                <a:cs typeface="ＭＳ Ｐゴシック" charset="-128"/>
              </a:rPr>
              <a:t>You may be asking yourself, “How do all of these assessments</a:t>
            </a:r>
            <a:r>
              <a:rPr lang="en-US" baseline="0" dirty="0" smtClean="0">
                <a:ea typeface="ＭＳ Ｐゴシック" charset="-128"/>
                <a:cs typeface="ＭＳ Ｐゴシック" charset="-128"/>
              </a:rPr>
              <a:t> work together?”  </a:t>
            </a:r>
            <a:r>
              <a:rPr lang="en-US" baseline="0" dirty="0" smtClean="0">
                <a:ea typeface="ＭＳ Ｐゴシック" charset="-128"/>
                <a:cs typeface="ＭＳ Ｐゴシック" charset="-128"/>
              </a:rPr>
              <a:t>Let’s take a quick look.  </a:t>
            </a:r>
          </a:p>
          <a:p>
            <a:endParaRPr lang="en-US" b="1"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A school starts the year by administering short screening assessments to all students within the school.  The purpose of this screening is to identify the performance levels of all students and identify those students who may be in need of extra support.  Students are typically classified as “at grade level, “ somewhat below grade level,” or “significantly below grade level” based on the results of the screening assessments.  For students that we are not quite sure the screening results were correct, we can administer alternate forms of the assessment to make sure our findings are correct.  Screening assessments for all students are also given in the middle of the year and at the end of the school year as well.  </a:t>
            </a:r>
          </a:p>
          <a:p>
            <a:endParaRPr lang="en-US" b="0"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The school teams and classroom teachers then plan support for the students based upon these results.  Some students may need some extra testing to see what specific skills they are missing.  These are called diagnostic assessments.  We can also look at the tests that were given during the screening and gather some diagnostic information rather than administering new assessments.  For example, we may look to see if a student is missing consonant or vowel sounds, are they having difficulty with sight words?  Are they having difficult with words containing more than one syllable?  All of this type of information can be used for planning.  </a:t>
            </a:r>
          </a:p>
          <a:p>
            <a:endParaRPr lang="en-US" b="0"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Once an instructional plan has been put into place, instruction begins based upon the data we have analyzed.  For some students below grade level, this may mean extra instruction during the day or after school.  While this instruction happens, progress monitoring assessments can take place.  This means that every couple of weeks, students below grade level are administered short assessments to see if they are making progress with their skills. If the student is not making progress, then the teacher needs to change or add to the instruction that student is receiving.  </a:t>
            </a:r>
          </a:p>
          <a:p>
            <a:endParaRPr lang="en-US" b="0"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Finally, at the end of the school year, we can look at how the students performed overall.  These tests are called summative assessments.  Our screening assessment at the end of the year can serve as the summative assessment.  And, large scale tests such as the national test can serve as a type of summative assessment as well.  </a:t>
            </a:r>
            <a:endParaRPr lang="en-US" b="0" dirty="0"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8</a:t>
            </a:fld>
            <a:endParaRPr lang="en-US" dirty="0"/>
          </a:p>
        </p:txBody>
      </p:sp>
    </p:spTree>
    <p:extLst>
      <p:ext uri="{BB962C8B-B14F-4D97-AF65-F5344CB8AC3E}">
        <p14:creationId xmlns:p14="http://schemas.microsoft.com/office/powerpoint/2010/main" val="36049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baseline="0" dirty="0" smtClean="0">
              <a:ea typeface="ＭＳ Ｐゴシック" charset="-128"/>
              <a:cs typeface="ＭＳ Ｐゴシック" charset="-128"/>
            </a:endParaRPr>
          </a:p>
          <a:p>
            <a:r>
              <a:rPr lang="en-US" b="0" baseline="0" dirty="0" smtClean="0">
                <a:ea typeface="ＭＳ Ｐゴシック" charset="-128"/>
                <a:cs typeface="ＭＳ Ｐゴシック" charset="-128"/>
              </a:rPr>
              <a:t>A school starts the school year by administering short screening assessments to all students within the school.  </a:t>
            </a:r>
            <a:endParaRPr lang="en-US" b="0" dirty="0"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8CA7FE99-719B-0745-901B-C3A1B6A9A67D}" type="slidenum">
              <a:rPr lang="en-US" smtClean="0"/>
              <a:pPr>
                <a:defRPr/>
              </a:pPr>
              <a:t>9</a:t>
            </a:fld>
            <a:endParaRPr lang="en-US" dirty="0"/>
          </a:p>
        </p:txBody>
      </p:sp>
    </p:spTree>
    <p:extLst>
      <p:ext uri="{BB962C8B-B14F-4D97-AF65-F5344CB8AC3E}">
        <p14:creationId xmlns:p14="http://schemas.microsoft.com/office/powerpoint/2010/main" val="2360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4969ED-B321-8A45-8881-53A3B03ECB1D}" type="slidenum">
              <a:rPr lang="en-US" altLang="en-US" sz="1200"/>
              <a:pPr eaLnBrk="1" hangingPunct="1"/>
              <a:t>10</a:t>
            </a:fld>
            <a:endParaRPr lang="en-US" altLang="en-US" sz="120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ea typeface="ＭＳ Ｐゴシック" charset="-128"/>
                <a:cs typeface="ＭＳ Ｐゴシック" charset="-128"/>
              </a:rPr>
              <a:t>A school starts the year by administering short screening assessments to all students within the school.  The purpose of this screening is to identify the performance levels of all students and identify those students who may be in need of extra support.  Students are typically classified as “at grade level, “ somewhat below grade level,” or “significantly below grade level” based on the results of the screening assessments.  </a:t>
            </a:r>
            <a:endParaRPr lang="en-US" altLang="en-US" dirty="0"/>
          </a:p>
        </p:txBody>
      </p:sp>
    </p:spTree>
    <p:extLst>
      <p:ext uri="{BB962C8B-B14F-4D97-AF65-F5344CB8AC3E}">
        <p14:creationId xmlns:p14="http://schemas.microsoft.com/office/powerpoint/2010/main" val="10735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FC6286-5422-7F40-B0A8-6FED06B50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D2D16-127C-AE4C-B791-D6715B2181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7C6DE8C-5634-9F4C-B3A0-BBD4F3B3F6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FB00A5-999E-F447-B8D4-FE21C0EAF58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559545-E4D0-E943-8D85-BF21580F201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56AE8A9A-7039-2E44-8D0D-EAA1D1F2E614}"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6D2D0380-C4CF-4F4E-805A-EDF42B0F0CF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9BC9661-7FD8-3A44-97AC-EC3AF79C01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14070B-0E12-8B44-ABDC-CC412B2469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9E5BAD-CA12-8A4D-A69F-F71A2FAFCC9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4581482-77B3-1F47-A1AE-E1C792A77CE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35827AD-B661-B24C-A599-5BE5988F6D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4.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4.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4.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4.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1600"/>
            <a:ext cx="7696200" cy="2285224"/>
          </a:xfrm>
          <a:solidFill>
            <a:schemeClr val="bg1"/>
          </a:solidFill>
        </p:spPr>
        <p:txBody>
          <a:bodyPr>
            <a:normAutofit fontScale="90000"/>
          </a:bodyPr>
          <a:lstStyle/>
          <a:p>
            <a:pPr algn="ctr"/>
            <a:r>
              <a:rPr lang="en-US" b="1" dirty="0" smtClean="0">
                <a:solidFill>
                  <a:srgbClr val="008000"/>
                </a:solidFill>
                <a:effectLst>
                  <a:outerShdw blurRad="50800" dist="38100" dir="2700000" algn="tl" rotWithShape="0">
                    <a:srgbClr val="000000">
                      <a:alpha val="43000"/>
                    </a:srgbClr>
                  </a:outerShdw>
                </a:effectLst>
                <a:ea typeface="Helvetica" charset="0"/>
                <a:cs typeface="Helvetica" charset="0"/>
              </a:rPr>
              <a:t>Overview:  </a:t>
            </a:r>
            <a:br>
              <a:rPr lang="en-US" b="1" dirty="0" smtClean="0">
                <a:solidFill>
                  <a:srgbClr val="008000"/>
                </a:solidFill>
                <a:effectLst>
                  <a:outerShdw blurRad="50800" dist="38100" dir="2700000" algn="tl" rotWithShape="0">
                    <a:srgbClr val="000000">
                      <a:alpha val="43000"/>
                    </a:srgbClr>
                  </a:outerShdw>
                </a:effectLst>
                <a:ea typeface="Helvetica" charset="0"/>
                <a:cs typeface="Helvetica" charset="0"/>
              </a:rPr>
            </a:br>
            <a:r>
              <a:rPr lang="en-US" dirty="0" smtClean="0">
                <a:solidFill>
                  <a:srgbClr val="008000"/>
                </a:solidFill>
                <a:effectLst>
                  <a:outerShdw blurRad="50800" dist="38100" dir="2700000" algn="tl" rotWithShape="0">
                    <a:srgbClr val="000000">
                      <a:alpha val="43000"/>
                    </a:srgbClr>
                  </a:outerShdw>
                </a:effectLst>
                <a:ea typeface="Helvetica" charset="0"/>
                <a:cs typeface="Helvetica" charset="0"/>
              </a:rPr>
              <a:t>Understanding and Building a Schoolwide Assessment Plan</a:t>
            </a:r>
            <a:endParaRPr lang="en-US" b="1" dirty="0">
              <a:solidFill>
                <a:schemeClr val="accent1"/>
              </a:solidFill>
              <a:ea typeface="Helvetica" charset="0"/>
              <a:cs typeface="Helvetica" charset="0"/>
            </a:endParaRPr>
          </a:p>
        </p:txBody>
      </p:sp>
      <p:sp>
        <p:nvSpPr>
          <p:cNvPr id="3" name="Subtitle 2"/>
          <p:cNvSpPr>
            <a:spLocks noGrp="1"/>
          </p:cNvSpPr>
          <p:nvPr>
            <p:ph type="subTitle" idx="1"/>
          </p:nvPr>
        </p:nvSpPr>
        <p:spPr>
          <a:xfrm>
            <a:off x="1447800" y="5257800"/>
            <a:ext cx="6705600" cy="685800"/>
          </a:xfrm>
        </p:spPr>
        <p:txBody>
          <a:bodyPr/>
          <a:lstStyle/>
          <a:p>
            <a:pPr algn="ctr"/>
            <a:r>
              <a:rPr lang="en-US" dirty="0" smtClean="0">
                <a:solidFill>
                  <a:srgbClr val="527E56"/>
                </a:solidFill>
                <a:latin typeface="+mj-lt"/>
                <a:ea typeface="Helvetica" charset="0"/>
                <a:cs typeface="Helvetica" charset="0"/>
              </a:rPr>
              <a:t>A Project LIFT Training Module</a:t>
            </a:r>
            <a:endParaRPr lang="en-US" dirty="0">
              <a:solidFill>
                <a:srgbClr val="527E56"/>
              </a:solidFill>
              <a:latin typeface="+mj-lt"/>
              <a:ea typeface="Helvetica" charset="0"/>
              <a:cs typeface="Helvetica" charset="0"/>
            </a:endParaRPr>
          </a:p>
        </p:txBody>
      </p:sp>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latin typeface="+mj-lt"/>
            </a:endParaRPr>
          </a:p>
        </p:txBody>
      </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bg1"/>
                </a:solidFill>
                <a:latin typeface="+mj-lt"/>
              </a:rPr>
              <a:t>Schoolwide Assessment Plan Module</a:t>
            </a:r>
            <a:endParaRPr lang="en-US" dirty="0">
              <a:solidFill>
                <a:schemeClr val="bg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82176"/>
            <a:ext cx="2017034" cy="1692014"/>
          </a:xfrm>
          <a:prstGeom prst="rect">
            <a:avLst/>
          </a:prstGeom>
        </p:spPr>
      </p:pic>
      <p:pic>
        <p:nvPicPr>
          <p:cNvPr id="14" name="Picture 13" descr="Lift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29" y="258908"/>
            <a:ext cx="1484123" cy="913306"/>
          </a:xfrm>
          <a:prstGeom prst="rect">
            <a:avLst/>
          </a:prstGeom>
        </p:spPr>
      </p:pic>
      <p:grpSp>
        <p:nvGrpSpPr>
          <p:cNvPr id="11" name="Group 10"/>
          <p:cNvGrpSpPr/>
          <p:nvPr/>
        </p:nvGrpSpPr>
        <p:grpSpPr>
          <a:xfrm>
            <a:off x="5867400" y="209550"/>
            <a:ext cx="3093568" cy="746606"/>
            <a:chOff x="5867400" y="209550"/>
            <a:chExt cx="3093568" cy="746606"/>
          </a:xfrm>
        </p:grpSpPr>
        <p:pic>
          <p:nvPicPr>
            <p:cNvPr id="13" name="Picture 12" descr="Screen Shot 2014-10-01 at 12.02.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748" y="209550"/>
              <a:ext cx="2498651" cy="585398"/>
            </a:xfrm>
            <a:prstGeom prst="rect">
              <a:avLst/>
            </a:prstGeom>
          </p:spPr>
        </p:pic>
        <p:sp>
          <p:nvSpPr>
            <p:cNvPr id="17" name="TextBox 16"/>
            <p:cNvSpPr txBox="1"/>
            <p:nvPr/>
          </p:nvSpPr>
          <p:spPr>
            <a:xfrm>
              <a:off x="5867400" y="694546"/>
              <a:ext cx="3093568" cy="261610"/>
            </a:xfrm>
            <a:prstGeom prst="rect">
              <a:avLst/>
            </a:prstGeom>
            <a:noFill/>
          </p:spPr>
          <p:txBody>
            <a:bodyPr wrap="square" rtlCol="0">
              <a:spAutoFit/>
            </a:bodyPr>
            <a:lstStyle/>
            <a:p>
              <a:pPr algn="r"/>
              <a:r>
                <a:rPr lang="en-US" sz="1100" b="1" dirty="0" smtClean="0">
                  <a:solidFill>
                    <a:srgbClr val="44854B"/>
                  </a:solidFill>
                </a:rPr>
                <a:t>CENTER FOR EQUITY PROMOTION</a:t>
              </a:r>
              <a:endParaRPr lang="en-US" sz="1100" b="1" dirty="0">
                <a:solidFill>
                  <a:srgbClr val="44854B"/>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877"/>
            <a:ext cx="7772400" cy="1143000"/>
          </a:xfrm>
        </p:spPr>
        <p:txBody>
          <a:bodyPr/>
          <a:lstStyle/>
          <a:p>
            <a:pPr>
              <a:defRPr/>
            </a:pPr>
            <a:r>
              <a:rPr lang="en-US" sz="3600" b="1" dirty="0" smtClean="0">
                <a:solidFill>
                  <a:schemeClr val="tx1"/>
                </a:solidFill>
                <a:cs typeface="Cambria"/>
              </a:rPr>
              <a:t>(1) IDENTIFYING NEED FOR SUPPORT</a:t>
            </a:r>
            <a:endParaRPr lang="en-US" sz="3600" b="1" dirty="0">
              <a:solidFill>
                <a:schemeClr val="tx1"/>
              </a:solidFill>
              <a:cs typeface="Cambria"/>
            </a:endParaRPr>
          </a:p>
        </p:txBody>
      </p:sp>
      <p:sp>
        <p:nvSpPr>
          <p:cNvPr id="28675" name="Rectangle 3"/>
          <p:cNvSpPr>
            <a:spLocks noGrp="1" noChangeArrowheads="1"/>
          </p:cNvSpPr>
          <p:nvPr>
            <p:ph sz="quarter" idx="1"/>
          </p:nvPr>
        </p:nvSpPr>
        <p:spPr>
          <a:xfrm>
            <a:off x="533400" y="1828800"/>
            <a:ext cx="7810500" cy="5029200"/>
          </a:xfrm>
        </p:spPr>
        <p:txBody>
          <a:bodyPr/>
          <a:lstStyle/>
          <a:p>
            <a:pPr eaLnBrk="1" hangingPunct="1">
              <a:buClr>
                <a:srgbClr val="C00000"/>
              </a:buClr>
              <a:buSzPct val="80000"/>
              <a:buFont typeface="Wingdings" charset="2"/>
              <a:buChar char="v"/>
            </a:pPr>
            <a:r>
              <a:rPr lang="en-US" altLang="en-US" sz="2520" dirty="0">
                <a:latin typeface="Cambria" charset="0"/>
              </a:rPr>
              <a:t>Use screening assessment with all students </a:t>
            </a:r>
            <a:r>
              <a:rPr lang="en-US" altLang="en-US" sz="2520" b="1" dirty="0">
                <a:latin typeface="Cambria" charset="0"/>
              </a:rPr>
              <a:t>to determine who may be in need of extra support.</a:t>
            </a:r>
          </a:p>
          <a:p>
            <a:pPr eaLnBrk="1" hangingPunct="1">
              <a:buClr>
                <a:srgbClr val="C00000"/>
              </a:buClr>
              <a:buSzPct val="80000"/>
              <a:buFont typeface="Wingdings" charset="2"/>
              <a:buChar char="v"/>
            </a:pPr>
            <a:r>
              <a:rPr lang="en-US" altLang="en-US" sz="2520" dirty="0">
                <a:latin typeface="Cambria" charset="0"/>
              </a:rPr>
              <a:t>Compare individual student’s performance to </a:t>
            </a:r>
            <a:r>
              <a:rPr lang="en-US" altLang="en-US" sz="2520" dirty="0" smtClean="0">
                <a:latin typeface="Cambria" charset="0"/>
              </a:rPr>
              <a:t>expected performance to </a:t>
            </a:r>
            <a:r>
              <a:rPr lang="en-US" altLang="en-US" sz="2520" dirty="0">
                <a:latin typeface="Cambria" charset="0"/>
              </a:rPr>
              <a:t>evaluate need for additional instructional support.  </a:t>
            </a:r>
            <a:endParaRPr lang="en-US" altLang="en-US" sz="2520" b="1" dirty="0">
              <a:latin typeface="Cambria" charset="0"/>
            </a:endParaRPr>
          </a:p>
          <a:p>
            <a:pPr eaLnBrk="1" hangingPunct="1">
              <a:buClr>
                <a:srgbClr val="C00000"/>
              </a:buClr>
              <a:buSzPct val="80000"/>
              <a:buFont typeface="Wingdings" charset="2"/>
              <a:buChar char="v"/>
            </a:pPr>
            <a:r>
              <a:rPr lang="en-US" altLang="en-US" sz="2520" b="1" dirty="0">
                <a:latin typeface="Cambria" charset="0"/>
              </a:rPr>
              <a:t>Determine risk status </a:t>
            </a:r>
            <a:r>
              <a:rPr lang="en-US" altLang="en-US" sz="2520" dirty="0">
                <a:latin typeface="Cambria" charset="0"/>
              </a:rPr>
              <a:t>for reading difficulty based upon screening data:</a:t>
            </a:r>
          </a:p>
          <a:p>
            <a:pPr lvl="1" eaLnBrk="1" hangingPunct="1">
              <a:buClr>
                <a:srgbClr val="C00000"/>
              </a:buClr>
              <a:buSzPct val="80000"/>
              <a:buFont typeface="Wingdings" charset="2"/>
              <a:buChar char="v"/>
            </a:pPr>
            <a:r>
              <a:rPr lang="en-US" altLang="en-US" sz="2160" dirty="0">
                <a:latin typeface="Cambria" charset="0"/>
              </a:rPr>
              <a:t>Grade Level</a:t>
            </a:r>
          </a:p>
          <a:p>
            <a:pPr lvl="1" eaLnBrk="1" hangingPunct="1">
              <a:buClr>
                <a:srgbClr val="C00000"/>
              </a:buClr>
              <a:buSzPct val="80000"/>
              <a:buFont typeface="Wingdings" charset="2"/>
              <a:buChar char="v"/>
            </a:pPr>
            <a:r>
              <a:rPr lang="en-US" altLang="en-US" sz="2160" dirty="0">
                <a:latin typeface="Cambria" charset="0"/>
              </a:rPr>
              <a:t>Some Risk</a:t>
            </a:r>
          </a:p>
          <a:p>
            <a:pPr lvl="1" eaLnBrk="1" hangingPunct="1">
              <a:buClr>
                <a:srgbClr val="C00000"/>
              </a:buClr>
              <a:buSzPct val="80000"/>
              <a:buFont typeface="Wingdings" charset="2"/>
              <a:buChar char="v"/>
            </a:pPr>
            <a:r>
              <a:rPr lang="en-US" altLang="en-US" sz="2160" dirty="0">
                <a:latin typeface="Cambria" charset="0"/>
              </a:rPr>
              <a:t>High Risk</a:t>
            </a:r>
          </a:p>
        </p:txBody>
      </p:sp>
      <p:sp>
        <p:nvSpPr>
          <p:cNvPr id="286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298C9B5A-E011-4B44-8BDE-B1DF7E08E2C5}" type="slidenum">
              <a:rPr lang="en-US" altLang="en-US" sz="1440">
                <a:solidFill>
                  <a:srgbClr val="FFFFFF"/>
                </a:solidFill>
              </a:rPr>
              <a:pPr eaLnBrk="1" hangingPunct="1"/>
              <a:t>10</a:t>
            </a:fld>
            <a:endParaRPr lang="en-US" altLang="en-US" sz="1440">
              <a:solidFill>
                <a:srgbClr val="FFFFFF"/>
              </a:solidFill>
            </a:endParaRPr>
          </a:p>
        </p:txBody>
      </p:sp>
      <p:sp>
        <p:nvSpPr>
          <p:cNvPr id="28677"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924" y="4724399"/>
            <a:ext cx="2193976" cy="1888931"/>
          </a:xfrm>
          <a:prstGeom prst="ellipse">
            <a:avLst/>
          </a:prstGeom>
          <a:ln w="127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3438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11</a:t>
            </a:fld>
            <a:endParaRPr lang="en-US" dirty="0"/>
          </a:p>
        </p:txBody>
      </p:sp>
      <p:sp>
        <p:nvSpPr>
          <p:cNvPr id="36" name="Oval 38"/>
          <p:cNvSpPr>
            <a:spLocks noChangeArrowheads="1"/>
          </p:cNvSpPr>
          <p:nvPr/>
        </p:nvSpPr>
        <p:spPr bwMode="auto">
          <a:xfrm>
            <a:off x="0" y="1136065"/>
            <a:ext cx="8991600" cy="1607135"/>
          </a:xfrm>
          <a:prstGeom prst="ellipse">
            <a:avLst/>
          </a:prstGeom>
          <a:noFill/>
          <a:ln w="9525">
            <a:solidFill>
              <a:srgbClr val="CE19E3"/>
            </a:solidFill>
            <a:round/>
            <a:headEnd/>
            <a:tailEnd/>
          </a:ln>
          <a:effectLst>
            <a:outerShdw blurRad="63500" dist="38099" dir="2700000" algn="ctr" rotWithShape="0">
              <a:srgbClr val="000000">
                <a:alpha val="74997"/>
              </a:srgbClr>
            </a:outerShdw>
          </a:effectLst>
        </p:spPr>
        <p:txBody>
          <a:bodyPr wrap="none" lIns="91439" tIns="45719" rIns="91439" bIns="45719" anchor="ctr"/>
          <a:lstStyle/>
          <a:p>
            <a:pPr>
              <a:defRPr/>
            </a:pPr>
            <a:endParaRPr lang="en-US">
              <a:ea typeface="+mn-ea"/>
            </a:endParaRPr>
          </a:p>
        </p:txBody>
      </p:sp>
    </p:spTree>
    <p:custDataLst>
      <p:tags r:id="rId1"/>
    </p:custDataLst>
    <p:extLst>
      <p:ext uri="{BB962C8B-B14F-4D97-AF65-F5344CB8AC3E}">
        <p14:creationId xmlns:p14="http://schemas.microsoft.com/office/powerpoint/2010/main" val="156964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761524" y="381477"/>
            <a:ext cx="7772400" cy="761523"/>
          </a:xfrm>
        </p:spPr>
        <p:txBody>
          <a:bodyPr wrap="square" numCol="1" anchorCtr="0" compatLnSpc="1">
            <a:prstTxWarp prst="textNoShape">
              <a:avLst/>
            </a:prstTxWarp>
            <a:normAutofit/>
          </a:bodyPr>
          <a:lstStyle/>
          <a:p>
            <a:pPr eaLnBrk="1" hangingPunct="1"/>
            <a:r>
              <a:rPr lang="en-US" altLang="en-US" sz="3600" b="1">
                <a:solidFill>
                  <a:srgbClr val="000000"/>
                </a:solidFill>
              </a:rPr>
              <a:t>(2) VALIDATING NEED FOR SUPPORT</a:t>
            </a:r>
            <a:endParaRPr lang="en-US" altLang="en-US" b="1" cap="none">
              <a:solidFill>
                <a:srgbClr val="000000"/>
              </a:solidFill>
            </a:endParaRPr>
          </a:p>
        </p:txBody>
      </p:sp>
      <p:sp>
        <p:nvSpPr>
          <p:cNvPr id="32771" name="Rectangle 6"/>
          <p:cNvSpPr>
            <a:spLocks noGrp="1" noChangeArrowheads="1"/>
          </p:cNvSpPr>
          <p:nvPr>
            <p:ph sz="quarter" idx="1"/>
          </p:nvPr>
        </p:nvSpPr>
        <p:spPr>
          <a:xfrm>
            <a:off x="685800" y="1600200"/>
            <a:ext cx="7520940" cy="5257800"/>
          </a:xfrm>
        </p:spPr>
        <p:txBody>
          <a:bodyPr>
            <a:normAutofit/>
          </a:bodyPr>
          <a:lstStyle/>
          <a:p>
            <a:pPr marL="520700" indent="-520700" eaLnBrk="1" hangingPunct="1">
              <a:buClr>
                <a:srgbClr val="C00000"/>
              </a:buClr>
              <a:buSzPct val="80000"/>
              <a:buFont typeface="Wingdings" charset="2"/>
              <a:buChar char="v"/>
            </a:pPr>
            <a:r>
              <a:rPr lang="en-US" altLang="en-US" sz="3600" b="1" dirty="0"/>
              <a:t>Re-administer screening measure </a:t>
            </a:r>
            <a:r>
              <a:rPr lang="en-US" altLang="en-US" sz="3600" dirty="0"/>
              <a:t>using an alternate form if necessary.  </a:t>
            </a:r>
          </a:p>
          <a:p>
            <a:pPr marL="520700" indent="-520700" eaLnBrk="1" hangingPunct="1">
              <a:buClr>
                <a:srgbClr val="C00000"/>
              </a:buClr>
              <a:buSzPct val="80000"/>
              <a:buFont typeface="Wingdings" charset="2"/>
              <a:buChar char="v"/>
            </a:pPr>
            <a:r>
              <a:rPr lang="en-US" altLang="en-US" sz="3600" dirty="0" smtClean="0"/>
              <a:t>Look </a:t>
            </a:r>
            <a:r>
              <a:rPr lang="en-US" altLang="en-US" sz="3600" b="1" dirty="0" smtClean="0"/>
              <a:t>at other data </a:t>
            </a:r>
            <a:r>
              <a:rPr lang="en-US" altLang="en-US" sz="3600" dirty="0"/>
              <a:t>to validate need for and type of additional instructional support needed. </a:t>
            </a:r>
            <a:endParaRPr lang="en-US" altLang="en-US" sz="3600" dirty="0" smtClean="0"/>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2E796EEE-8032-A443-ABEC-EB15DA8C2F83}" type="slidenum">
              <a:rPr lang="en-US" altLang="en-US" sz="1440">
                <a:solidFill>
                  <a:srgbClr val="FFFFFF"/>
                </a:solidFill>
              </a:rPr>
              <a:pPr eaLnBrk="1" hangingPunct="1"/>
              <a:t>12</a:t>
            </a:fld>
            <a:endParaRPr lang="en-US" altLang="en-US" sz="1440">
              <a:solidFill>
                <a:srgbClr val="FFFFFF"/>
              </a:solidFill>
            </a:endParaRPr>
          </a:p>
        </p:txBody>
      </p:sp>
      <p:sp>
        <p:nvSpPr>
          <p:cNvPr id="32773"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880" y="4343400"/>
            <a:ext cx="1670490" cy="1663700"/>
          </a:xfrm>
          <a:prstGeom prst="ellipse">
            <a:avLst/>
          </a:prstGeom>
          <a:ln w="127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0636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13</a:t>
            </a:fld>
            <a:endParaRPr lang="en-US" dirty="0"/>
          </a:p>
        </p:txBody>
      </p:sp>
      <p:sp>
        <p:nvSpPr>
          <p:cNvPr id="36" name="Oval 38"/>
          <p:cNvSpPr>
            <a:spLocks noChangeArrowheads="1"/>
          </p:cNvSpPr>
          <p:nvPr/>
        </p:nvSpPr>
        <p:spPr bwMode="auto">
          <a:xfrm>
            <a:off x="0" y="2209800"/>
            <a:ext cx="8915400" cy="1817065"/>
          </a:xfrm>
          <a:prstGeom prst="ellipse">
            <a:avLst/>
          </a:prstGeom>
          <a:noFill/>
          <a:ln w="9525">
            <a:solidFill>
              <a:srgbClr val="CE19E3"/>
            </a:solidFill>
            <a:round/>
            <a:headEnd/>
            <a:tailEnd/>
          </a:ln>
          <a:effectLst>
            <a:outerShdw blurRad="63500" dist="38099" dir="2700000" algn="ctr" rotWithShape="0">
              <a:srgbClr val="000000">
                <a:alpha val="74997"/>
              </a:srgbClr>
            </a:outerShdw>
          </a:effectLst>
        </p:spPr>
        <p:txBody>
          <a:bodyPr wrap="none" lIns="91439" tIns="45719" rIns="91439" bIns="45719" anchor="ctr"/>
          <a:lstStyle/>
          <a:p>
            <a:pPr>
              <a:defRPr/>
            </a:pPr>
            <a:endParaRPr lang="en-US">
              <a:ea typeface="+mn-ea"/>
            </a:endParaRPr>
          </a:p>
        </p:txBody>
      </p:sp>
    </p:spTree>
    <p:custDataLst>
      <p:tags r:id="rId1"/>
    </p:custDataLst>
    <p:extLst>
      <p:ext uri="{BB962C8B-B14F-4D97-AF65-F5344CB8AC3E}">
        <p14:creationId xmlns:p14="http://schemas.microsoft.com/office/powerpoint/2010/main" val="1010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1524" y="381477"/>
            <a:ext cx="7772400" cy="761523"/>
          </a:xfrm>
        </p:spPr>
        <p:txBody>
          <a:bodyPr wrap="square" numCol="1" anchorCtr="0" compatLnSpc="1">
            <a:prstTxWarp prst="textNoShape">
              <a:avLst/>
            </a:prstTxWarp>
            <a:normAutofit/>
          </a:bodyPr>
          <a:lstStyle/>
          <a:p>
            <a:pPr eaLnBrk="1" hangingPunct="1"/>
            <a:r>
              <a:rPr lang="en-US" altLang="en-US" sz="3600" b="1">
                <a:solidFill>
                  <a:srgbClr val="000000"/>
                </a:solidFill>
              </a:rPr>
              <a:t>(3) PLANNING AND IMPLEMENTATION</a:t>
            </a:r>
            <a:endParaRPr lang="en-US" altLang="en-US" b="1" cap="none">
              <a:solidFill>
                <a:srgbClr val="000000"/>
              </a:solidFill>
            </a:endParaRPr>
          </a:p>
        </p:txBody>
      </p:sp>
      <p:sp>
        <p:nvSpPr>
          <p:cNvPr id="36867" name="Rectangle 3"/>
          <p:cNvSpPr>
            <a:spLocks noGrp="1" noChangeArrowheads="1"/>
          </p:cNvSpPr>
          <p:nvPr>
            <p:ph sz="quarter" idx="1"/>
          </p:nvPr>
        </p:nvSpPr>
        <p:spPr>
          <a:xfrm>
            <a:off x="533400" y="1799775"/>
            <a:ext cx="8305800" cy="4813556"/>
          </a:xfrm>
        </p:spPr>
        <p:txBody>
          <a:bodyPr>
            <a:normAutofit/>
          </a:bodyPr>
          <a:lstStyle/>
          <a:p>
            <a:pPr eaLnBrk="1" hangingPunct="1">
              <a:buClr>
                <a:schemeClr val="accent6">
                  <a:lumMod val="50000"/>
                </a:schemeClr>
              </a:buClr>
              <a:buSzPct val="80000"/>
              <a:buFont typeface="Wingdings" charset="2"/>
              <a:buChar char="v"/>
            </a:pPr>
            <a:r>
              <a:rPr lang="en-US" altLang="en-US" sz="2800" b="1" dirty="0"/>
              <a:t>Administer diagnostic assessments </a:t>
            </a:r>
            <a:r>
              <a:rPr lang="en-US" altLang="en-US" sz="2800" dirty="0"/>
              <a:t>to students when teachers need additional information to plan effective interventions for </a:t>
            </a:r>
            <a:r>
              <a:rPr lang="en-US" altLang="en-US" sz="2800" dirty="0" smtClean="0"/>
              <a:t>students performing below expectations.   </a:t>
            </a:r>
            <a:endParaRPr lang="en-US" altLang="en-US" sz="2800" dirty="0"/>
          </a:p>
          <a:p>
            <a:pPr eaLnBrk="1" hangingPunct="1">
              <a:buClr>
                <a:schemeClr val="accent6">
                  <a:lumMod val="50000"/>
                </a:schemeClr>
              </a:buClr>
              <a:buSzPct val="80000"/>
              <a:buFont typeface="Wingdings" charset="2"/>
              <a:buChar char="v"/>
            </a:pPr>
            <a:r>
              <a:rPr lang="en-US" altLang="en-US" sz="2800" b="1" dirty="0"/>
              <a:t>Use information to:  </a:t>
            </a:r>
          </a:p>
          <a:p>
            <a:pPr lvl="1" eaLnBrk="1" hangingPunct="1">
              <a:buClr>
                <a:schemeClr val="accent6">
                  <a:lumMod val="50000"/>
                </a:schemeClr>
              </a:buClr>
              <a:buSzPct val="80000"/>
              <a:buFont typeface="Courier New" charset="0"/>
              <a:buChar char="o"/>
            </a:pPr>
            <a:r>
              <a:rPr lang="en-US" altLang="en-US" sz="2400" dirty="0"/>
              <a:t>Determine the </a:t>
            </a:r>
            <a:r>
              <a:rPr lang="en-US" altLang="en-US" sz="2400" b="1" dirty="0"/>
              <a:t>cause</a:t>
            </a:r>
            <a:r>
              <a:rPr lang="en-US" altLang="en-US" sz="2400" dirty="0"/>
              <a:t> of inadequate performance</a:t>
            </a:r>
          </a:p>
          <a:p>
            <a:pPr lvl="1" eaLnBrk="1" hangingPunct="1">
              <a:buClr>
                <a:schemeClr val="accent6">
                  <a:lumMod val="50000"/>
                </a:schemeClr>
              </a:buClr>
              <a:buSzPct val="80000"/>
              <a:buFont typeface="Courier New" charset="0"/>
              <a:buChar char="o"/>
            </a:pPr>
            <a:r>
              <a:rPr lang="en-US" altLang="en-US" sz="2400" b="1" dirty="0"/>
              <a:t>Establish </a:t>
            </a:r>
            <a:r>
              <a:rPr lang="en-US" altLang="en-US" sz="2400" dirty="0"/>
              <a:t>clear instructional </a:t>
            </a:r>
            <a:r>
              <a:rPr lang="en-US" altLang="en-US" sz="2400" b="1" dirty="0"/>
              <a:t>goals</a:t>
            </a:r>
          </a:p>
          <a:p>
            <a:pPr lvl="1" eaLnBrk="1" hangingPunct="1">
              <a:buClr>
                <a:schemeClr val="accent6">
                  <a:lumMod val="50000"/>
                </a:schemeClr>
              </a:buClr>
              <a:buSzPct val="80000"/>
              <a:buFont typeface="Courier New" charset="0"/>
              <a:buChar char="o"/>
            </a:pPr>
            <a:r>
              <a:rPr lang="en-US" altLang="en-US" sz="2400" b="1" dirty="0"/>
              <a:t>Plan</a:t>
            </a:r>
            <a:r>
              <a:rPr lang="en-US" altLang="en-US" sz="2400" dirty="0"/>
              <a:t> for the amount of and type of instruction the student needs</a:t>
            </a:r>
          </a:p>
          <a:p>
            <a:pPr lvl="1" eaLnBrk="1" hangingPunct="1">
              <a:buClr>
                <a:schemeClr val="accent6">
                  <a:lumMod val="50000"/>
                </a:schemeClr>
              </a:buClr>
              <a:buSzPct val="80000"/>
              <a:buFont typeface="Courier New" charset="0"/>
              <a:buChar char="o"/>
            </a:pPr>
            <a:r>
              <a:rPr lang="en-US" altLang="en-US" sz="2400" dirty="0"/>
              <a:t>Group students with </a:t>
            </a:r>
            <a:r>
              <a:rPr lang="en-US" altLang="en-US" sz="2400" b="1" dirty="0"/>
              <a:t>similar instructional needs.  </a:t>
            </a:r>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A0A0415C-C3A1-204D-AE26-470FFA897AD0}" type="slidenum">
              <a:rPr lang="en-US" altLang="en-US" sz="1440">
                <a:solidFill>
                  <a:srgbClr val="FFFFFF"/>
                </a:solidFill>
              </a:rPr>
              <a:pPr eaLnBrk="1" hangingPunct="1"/>
              <a:t>14</a:t>
            </a:fld>
            <a:endParaRPr lang="en-US" altLang="en-US" sz="1440">
              <a:solidFill>
                <a:srgbClr val="FFFFFF"/>
              </a:solidFill>
            </a:endParaRPr>
          </a:p>
        </p:txBody>
      </p:sp>
      <p:sp>
        <p:nvSpPr>
          <p:cNvPr id="36869"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pic>
        <p:nvPicPr>
          <p:cNvPr id="2" name="Picture 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438400" y="1799775"/>
            <a:ext cx="3873500" cy="4885128"/>
          </a:xfrm>
          <a:prstGeom prst="rect">
            <a:avLst/>
          </a:prstGeom>
        </p:spPr>
      </p:pic>
    </p:spTree>
    <p:extLst>
      <p:ext uri="{BB962C8B-B14F-4D97-AF65-F5344CB8AC3E}">
        <p14:creationId xmlns:p14="http://schemas.microsoft.com/office/powerpoint/2010/main" val="1980022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15</a:t>
            </a:fld>
            <a:endParaRPr lang="en-US" dirty="0"/>
          </a:p>
        </p:txBody>
      </p:sp>
      <p:sp>
        <p:nvSpPr>
          <p:cNvPr id="36" name="Oval 38"/>
          <p:cNvSpPr>
            <a:spLocks noChangeArrowheads="1"/>
          </p:cNvSpPr>
          <p:nvPr/>
        </p:nvSpPr>
        <p:spPr bwMode="auto">
          <a:xfrm>
            <a:off x="228600" y="3773003"/>
            <a:ext cx="8915400" cy="1817065"/>
          </a:xfrm>
          <a:prstGeom prst="ellipse">
            <a:avLst/>
          </a:prstGeom>
          <a:noFill/>
          <a:ln w="9525">
            <a:solidFill>
              <a:srgbClr val="CE19E3"/>
            </a:solidFill>
            <a:round/>
            <a:headEnd/>
            <a:tailEnd/>
          </a:ln>
          <a:effectLst>
            <a:outerShdw blurRad="63500" dist="38099" dir="2700000" algn="ctr" rotWithShape="0">
              <a:srgbClr val="000000">
                <a:alpha val="74997"/>
              </a:srgbClr>
            </a:outerShdw>
          </a:effectLst>
        </p:spPr>
        <p:txBody>
          <a:bodyPr wrap="none" lIns="91439" tIns="45719" rIns="91439" bIns="45719" anchor="ctr"/>
          <a:lstStyle/>
          <a:p>
            <a:pPr>
              <a:defRPr/>
            </a:pPr>
            <a:endParaRPr lang="en-US">
              <a:ea typeface="+mn-ea"/>
            </a:endParaRPr>
          </a:p>
        </p:txBody>
      </p:sp>
    </p:spTree>
    <p:custDataLst>
      <p:tags r:id="rId1"/>
    </p:custDataLst>
    <p:extLst>
      <p:ext uri="{BB962C8B-B14F-4D97-AF65-F5344CB8AC3E}">
        <p14:creationId xmlns:p14="http://schemas.microsoft.com/office/powerpoint/2010/main" val="3517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0077" y="381477"/>
            <a:ext cx="7923848" cy="761523"/>
          </a:xfrm>
        </p:spPr>
        <p:txBody>
          <a:bodyPr wrap="square" numCol="1" anchorCtr="0" compatLnSpc="1">
            <a:prstTxWarp prst="textNoShape">
              <a:avLst/>
            </a:prstTxWarp>
            <a:normAutofit/>
          </a:bodyPr>
          <a:lstStyle/>
          <a:p>
            <a:pPr eaLnBrk="1" hangingPunct="1"/>
            <a:r>
              <a:rPr lang="en-US" altLang="en-US" sz="3200" b="1">
                <a:solidFill>
                  <a:srgbClr val="000000"/>
                </a:solidFill>
              </a:rPr>
              <a:t>(4) EVALUATING AND MODIFYING SUPPORT </a:t>
            </a:r>
          </a:p>
        </p:txBody>
      </p:sp>
      <p:sp>
        <p:nvSpPr>
          <p:cNvPr id="40963" name="Rectangle 3"/>
          <p:cNvSpPr>
            <a:spLocks noGrp="1" noChangeArrowheads="1"/>
          </p:cNvSpPr>
          <p:nvPr>
            <p:ph sz="quarter" idx="1"/>
          </p:nvPr>
        </p:nvSpPr>
        <p:spPr>
          <a:xfrm>
            <a:off x="381477" y="1752600"/>
            <a:ext cx="8381523" cy="5105400"/>
          </a:xfrm>
        </p:spPr>
        <p:txBody>
          <a:bodyPr/>
          <a:lstStyle/>
          <a:p>
            <a:pPr eaLnBrk="1" hangingPunct="1"/>
            <a:r>
              <a:rPr lang="en-US" altLang="en-US" sz="3240" b="1" dirty="0"/>
              <a:t>  </a:t>
            </a:r>
            <a:r>
              <a:rPr lang="en-US" altLang="en-US" sz="3600" b="1" dirty="0"/>
              <a:t>Progress Monitoring Assessments</a:t>
            </a:r>
          </a:p>
          <a:p>
            <a:pPr marL="800100" lvl="1" indent="-433388" eaLnBrk="1" hangingPunct="1">
              <a:buClr>
                <a:schemeClr val="accent6">
                  <a:lumMod val="50000"/>
                </a:schemeClr>
              </a:buClr>
              <a:buSzPct val="80000"/>
              <a:buFont typeface="Wingdings" charset="2"/>
              <a:buChar char="v"/>
            </a:pPr>
            <a:r>
              <a:rPr lang="en-US" altLang="en-US" sz="3200" dirty="0"/>
              <a:t>Brief assessments that help teachers determine whether students are making adequate progress toward grade-level standards and benchmarks.  </a:t>
            </a:r>
          </a:p>
          <a:p>
            <a:pPr marL="800100" lvl="1" indent="-433388" eaLnBrk="1" hangingPunct="1">
              <a:buClr>
                <a:schemeClr val="accent6">
                  <a:lumMod val="50000"/>
                </a:schemeClr>
              </a:buClr>
              <a:buSzPct val="80000"/>
              <a:buFont typeface="Wingdings" charset="2"/>
              <a:buChar char="v"/>
            </a:pPr>
            <a:r>
              <a:rPr lang="en-US" altLang="en-US" sz="3200" dirty="0"/>
              <a:t>Data collected from progress monitoring enables teachers to target students’ learning needs and differentiate instruction.  </a:t>
            </a:r>
          </a:p>
          <a:p>
            <a:pPr eaLnBrk="1" hangingPunct="1">
              <a:buFontTx/>
              <a:buNone/>
            </a:pPr>
            <a:endParaRPr lang="en-US" altLang="en-US" dirty="0"/>
          </a:p>
          <a:p>
            <a:pPr eaLnBrk="1" hangingPunct="1">
              <a:buFontTx/>
              <a:buNone/>
            </a:pPr>
            <a:endParaRPr lang="en-US" altLang="en-US" sz="2790" dirty="0"/>
          </a:p>
        </p:txBody>
      </p:sp>
      <p:sp>
        <p:nvSpPr>
          <p:cNvPr id="409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48C39D84-4762-5542-BD34-C9F2F55E744E}" type="slidenum">
              <a:rPr lang="en-US" altLang="en-US" sz="1440">
                <a:solidFill>
                  <a:srgbClr val="FFFFFF"/>
                </a:solidFill>
              </a:rPr>
              <a:pPr eaLnBrk="1" hangingPunct="1"/>
              <a:t>16</a:t>
            </a:fld>
            <a:endParaRPr lang="en-US" altLang="en-US" sz="1440">
              <a:solidFill>
                <a:srgbClr val="FFFFFF"/>
              </a:solidFill>
            </a:endParaRPr>
          </a:p>
        </p:txBody>
      </p:sp>
      <p:sp>
        <p:nvSpPr>
          <p:cNvPr id="40965"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spTree>
    <p:extLst>
      <p:ext uri="{BB962C8B-B14F-4D97-AF65-F5344CB8AC3E}">
        <p14:creationId xmlns:p14="http://schemas.microsoft.com/office/powerpoint/2010/main" val="152360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quarter" idx="1"/>
          </p:nvPr>
        </p:nvSpPr>
        <p:spPr>
          <a:xfrm>
            <a:off x="358616" y="1752600"/>
            <a:ext cx="7962423" cy="5257800"/>
          </a:xfrm>
        </p:spPr>
        <p:txBody>
          <a:bodyPr/>
          <a:lstStyle/>
          <a:p>
            <a:pPr marL="515778" indent="-457200">
              <a:buClr>
                <a:schemeClr val="accent6">
                  <a:lumMod val="50000"/>
                </a:schemeClr>
              </a:buClr>
              <a:buSzPct val="80000"/>
              <a:buFont typeface="Wingdings" charset="2"/>
              <a:buChar char="v"/>
            </a:pPr>
            <a:r>
              <a:rPr lang="en-US" altLang="en-US" sz="2790" dirty="0" smtClean="0"/>
              <a:t>Progress </a:t>
            </a:r>
            <a:r>
              <a:rPr lang="en-US" altLang="en-US" sz="2790" dirty="0"/>
              <a:t>monitoring data should be collected </a:t>
            </a:r>
            <a:r>
              <a:rPr lang="en-US" altLang="en-US" sz="2790" b="1" dirty="0"/>
              <a:t>more frequently with those students who demonstrate higher risk and greater instructional need.  </a:t>
            </a:r>
          </a:p>
          <a:p>
            <a:pPr marL="515778" indent="-457200">
              <a:buClr>
                <a:schemeClr val="accent6">
                  <a:lumMod val="50000"/>
                </a:schemeClr>
              </a:buClr>
              <a:buSzPct val="80000"/>
              <a:buFont typeface="Wingdings" charset="2"/>
              <a:buChar char="v"/>
            </a:pPr>
            <a:r>
              <a:rPr lang="en-US" altLang="en-US" sz="2790" dirty="0"/>
              <a:t>For example:  </a:t>
            </a:r>
          </a:p>
        </p:txBody>
      </p:sp>
      <p:sp>
        <p:nvSpPr>
          <p:cNvPr id="430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BE5745BD-2D95-014C-8978-1F59FEA4AB27}" type="slidenum">
              <a:rPr lang="en-US" altLang="en-US" sz="1440">
                <a:solidFill>
                  <a:srgbClr val="FFFFFF"/>
                </a:solidFill>
              </a:rPr>
              <a:pPr eaLnBrk="1" hangingPunct="1"/>
              <a:t>17</a:t>
            </a:fld>
            <a:endParaRPr lang="en-US" altLang="en-US" sz="1440">
              <a:solidFill>
                <a:srgbClr val="FFFFFF"/>
              </a:solidFill>
            </a:endParaRPr>
          </a:p>
        </p:txBody>
      </p:sp>
      <p:graphicFrame>
        <p:nvGraphicFramePr>
          <p:cNvPr id="22590" name="Group 62"/>
          <p:cNvGraphicFramePr>
            <a:graphicFrameLocks noGrp="1"/>
          </p:cNvGraphicFramePr>
          <p:nvPr>
            <p:extLst>
              <p:ext uri="{D42A27DB-BD31-4B8C-83A1-F6EECF244321}">
                <p14:modId xmlns:p14="http://schemas.microsoft.com/office/powerpoint/2010/main" val="418745678"/>
              </p:ext>
            </p:extLst>
          </p:nvPr>
        </p:nvGraphicFramePr>
        <p:xfrm>
          <a:off x="982980" y="4038600"/>
          <a:ext cx="7086600" cy="1889760"/>
        </p:xfrm>
        <a:graphic>
          <a:graphicData uri="http://schemas.openxmlformats.org/drawingml/2006/table">
            <a:tbl>
              <a:tblPr/>
              <a:tblGrid>
                <a:gridCol w="2361724"/>
                <a:gridCol w="2363153"/>
                <a:gridCol w="2361723"/>
              </a:tblGrid>
              <a:tr h="601675">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Grade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Some Risk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(and lower Grade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High Risk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(and lower Some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397193">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ea typeface="ＭＳ Ｐゴシック" charset="-128"/>
                        </a:rPr>
                        <a:t>3 times per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ea typeface="ＭＳ Ｐゴシック" charset="-128"/>
                        </a:rPr>
                        <a:t>1 time per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63"/>
                        </a:spcBef>
                        <a:buClr>
                          <a:schemeClr val="accent1"/>
                        </a:buClr>
                        <a:buSzPct val="70000"/>
                        <a:buFont typeface="Wingdings" charset="2"/>
                        <a:defRPr sz="23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2100">
                          <a:solidFill>
                            <a:schemeClr val="tx1"/>
                          </a:solidFill>
                          <a:latin typeface="Century Schoolbook" charset="0"/>
                          <a:ea typeface="ＭＳ Ｐゴシック" charset="-128"/>
                        </a:defRPr>
                      </a:lvl2pPr>
                      <a:lvl3pPr eaLnBrk="0" hangingPunct="0">
                        <a:spcBef>
                          <a:spcPct val="20000"/>
                        </a:spcBef>
                        <a:defRPr>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600">
                          <a:solidFill>
                            <a:schemeClr val="tx1"/>
                          </a:solidFill>
                          <a:latin typeface="Century Schoolbook" charset="0"/>
                          <a:ea typeface="ＭＳ Ｐゴシック" charset="-128"/>
                        </a:defRPr>
                      </a:lvl5pPr>
                      <a:lvl6pPr marL="457200" eaLnBrk="0" fontAlgn="base" hangingPunct="0">
                        <a:spcBef>
                          <a:spcPct val="20000"/>
                        </a:spcBef>
                        <a:spcAft>
                          <a:spcPct val="0"/>
                        </a:spcAft>
                        <a:defRPr sz="1600">
                          <a:solidFill>
                            <a:schemeClr val="tx1"/>
                          </a:solidFill>
                          <a:latin typeface="Century Schoolbook" charset="0"/>
                          <a:ea typeface="ＭＳ Ｐゴシック" charset="-128"/>
                        </a:defRPr>
                      </a:lvl6pPr>
                      <a:lvl7pPr marL="914400" eaLnBrk="0" fontAlgn="base" hangingPunct="0">
                        <a:spcBef>
                          <a:spcPct val="20000"/>
                        </a:spcBef>
                        <a:spcAft>
                          <a:spcPct val="0"/>
                        </a:spcAft>
                        <a:defRPr sz="1600">
                          <a:solidFill>
                            <a:schemeClr val="tx1"/>
                          </a:solidFill>
                          <a:latin typeface="Century Schoolbook" charset="0"/>
                          <a:ea typeface="ＭＳ Ｐゴシック" charset="-128"/>
                        </a:defRPr>
                      </a:lvl7pPr>
                      <a:lvl8pPr marL="1371600" eaLnBrk="0" fontAlgn="base" hangingPunct="0">
                        <a:spcBef>
                          <a:spcPct val="20000"/>
                        </a:spcBef>
                        <a:spcAft>
                          <a:spcPct val="0"/>
                        </a:spcAft>
                        <a:defRPr sz="1600">
                          <a:solidFill>
                            <a:schemeClr val="tx1"/>
                          </a:solidFill>
                          <a:latin typeface="Century Schoolbook" charset="0"/>
                          <a:ea typeface="ＭＳ Ｐゴシック" charset="-128"/>
                        </a:defRPr>
                      </a:lvl8pPr>
                      <a:lvl9pPr marL="1828800" eaLnBrk="0" fontAlgn="base" hangingPunct="0">
                        <a:spcBef>
                          <a:spcPct val="20000"/>
                        </a:spcBef>
                        <a:spcAft>
                          <a:spcPct val="0"/>
                        </a:spcAft>
                        <a:defRPr sz="16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ea typeface="ＭＳ Ｐゴシック" charset="-128"/>
                        </a:rPr>
                        <a:t>2-4 times 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3026" name="Footer Placeholder 5"/>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sp>
        <p:nvSpPr>
          <p:cNvPr id="8" name="Rectangle 2"/>
          <p:cNvSpPr>
            <a:spLocks noGrp="1" noChangeArrowheads="1"/>
          </p:cNvSpPr>
          <p:nvPr>
            <p:ph type="title"/>
          </p:nvPr>
        </p:nvSpPr>
        <p:spPr>
          <a:xfrm>
            <a:off x="610077" y="228838"/>
            <a:ext cx="7848123" cy="1043384"/>
          </a:xfrm>
        </p:spPr>
        <p:txBody>
          <a:bodyPr wrap="square" numCol="1" anchorCtr="0" compatLnSpc="1">
            <a:prstTxWarp prst="textNoShape">
              <a:avLst/>
            </a:prstTxWarp>
            <a:noAutofit/>
          </a:bodyPr>
          <a:lstStyle/>
          <a:p>
            <a:pPr eaLnBrk="1" hangingPunct="1"/>
            <a:r>
              <a:rPr lang="en-US" altLang="en-US" sz="3200" b="1" dirty="0">
                <a:solidFill>
                  <a:srgbClr val="000000"/>
                </a:solidFill>
              </a:rPr>
              <a:t>(4) EVALUATING AND MODIFYING </a:t>
            </a:r>
            <a:r>
              <a:rPr lang="en-US" altLang="en-US" sz="3200" b="1" dirty="0" smtClean="0">
                <a:solidFill>
                  <a:srgbClr val="000000"/>
                </a:solidFill>
              </a:rPr>
              <a:t>SUPPORT </a:t>
            </a:r>
            <a:endParaRPr lang="en-US" altLang="en-US" sz="3200" b="1" dirty="0">
              <a:solidFill>
                <a:srgbClr val="000000"/>
              </a:solidFill>
            </a:endParaRPr>
          </a:p>
        </p:txBody>
      </p:sp>
    </p:spTree>
    <p:extLst>
      <p:ext uri="{BB962C8B-B14F-4D97-AF65-F5344CB8AC3E}">
        <p14:creationId xmlns:p14="http://schemas.microsoft.com/office/powerpoint/2010/main" val="1683245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18</a:t>
            </a:fld>
            <a:endParaRPr lang="en-US" dirty="0"/>
          </a:p>
        </p:txBody>
      </p:sp>
      <p:sp>
        <p:nvSpPr>
          <p:cNvPr id="36" name="Oval 38"/>
          <p:cNvSpPr>
            <a:spLocks noChangeArrowheads="1"/>
          </p:cNvSpPr>
          <p:nvPr/>
        </p:nvSpPr>
        <p:spPr bwMode="auto">
          <a:xfrm>
            <a:off x="228600" y="5040935"/>
            <a:ext cx="8915400" cy="1817065"/>
          </a:xfrm>
          <a:prstGeom prst="ellipse">
            <a:avLst/>
          </a:prstGeom>
          <a:noFill/>
          <a:ln w="9525">
            <a:solidFill>
              <a:srgbClr val="CE19E3"/>
            </a:solidFill>
            <a:round/>
            <a:headEnd/>
            <a:tailEnd/>
          </a:ln>
          <a:effectLst>
            <a:outerShdw blurRad="63500" dist="38099" dir="2700000" algn="ctr" rotWithShape="0">
              <a:srgbClr val="000000">
                <a:alpha val="74997"/>
              </a:srgbClr>
            </a:outerShdw>
          </a:effectLst>
        </p:spPr>
        <p:txBody>
          <a:bodyPr wrap="none" lIns="91439" tIns="45719" rIns="91439" bIns="45719" anchor="ctr"/>
          <a:lstStyle/>
          <a:p>
            <a:pPr>
              <a:defRPr/>
            </a:pPr>
            <a:endParaRPr lang="en-US">
              <a:ea typeface="+mn-ea"/>
            </a:endParaRPr>
          </a:p>
        </p:txBody>
      </p:sp>
    </p:spTree>
    <p:custDataLst>
      <p:tags r:id="rId1"/>
    </p:custDataLst>
    <p:extLst>
      <p:ext uri="{BB962C8B-B14F-4D97-AF65-F5344CB8AC3E}">
        <p14:creationId xmlns:p14="http://schemas.microsoft.com/office/powerpoint/2010/main" val="890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nvSpPr>
        <p:spPr bwMode="auto">
          <a:xfrm>
            <a:off x="556846" y="181929"/>
            <a:ext cx="7132320"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600" b="1" dirty="0" smtClean="0">
                <a:solidFill>
                  <a:srgbClr val="000000"/>
                </a:solidFill>
                <a:latin typeface="+mj-lt"/>
              </a:rPr>
              <a:t>(5) REVIEWING OUTCOMES</a:t>
            </a:r>
            <a:endParaRPr lang="en-US" altLang="en-US" sz="3600" b="1" dirty="0">
              <a:solidFill>
                <a:srgbClr val="000000"/>
              </a:solidFill>
              <a:latin typeface="+mj-lt"/>
            </a:endParaRPr>
          </a:p>
        </p:txBody>
      </p:sp>
      <p:sp>
        <p:nvSpPr>
          <p:cNvPr id="49155" name="Rectangle 3"/>
          <p:cNvSpPr>
            <a:spLocks noGrp="1" noChangeArrowheads="1"/>
          </p:cNvSpPr>
          <p:nvPr>
            <p:ph sz="quarter" idx="1"/>
          </p:nvPr>
        </p:nvSpPr>
        <p:spPr>
          <a:xfrm>
            <a:off x="568569" y="1516698"/>
            <a:ext cx="7848600" cy="4827492"/>
          </a:xfrm>
        </p:spPr>
        <p:txBody>
          <a:bodyPr/>
          <a:lstStyle/>
          <a:p>
            <a:pPr eaLnBrk="1" hangingPunct="1">
              <a:lnSpc>
                <a:spcPct val="90000"/>
              </a:lnSpc>
              <a:buFontTx/>
              <a:buNone/>
            </a:pPr>
            <a:r>
              <a:rPr lang="en-US" altLang="en-US" sz="3600" b="1" dirty="0"/>
              <a:t>Purposes</a:t>
            </a:r>
          </a:p>
          <a:p>
            <a:pPr eaLnBrk="1" hangingPunct="1">
              <a:lnSpc>
                <a:spcPct val="90000"/>
              </a:lnSpc>
              <a:buClr>
                <a:schemeClr val="accent6">
                  <a:lumMod val="50000"/>
                </a:schemeClr>
              </a:buClr>
              <a:buSzPct val="80000"/>
              <a:buFont typeface="Wingdings" charset="2"/>
              <a:buChar char="v"/>
            </a:pPr>
            <a:r>
              <a:rPr lang="en-US" altLang="en-US" sz="2880" b="1" dirty="0"/>
              <a:t> </a:t>
            </a:r>
            <a:r>
              <a:rPr lang="en-US" altLang="en-US" sz="3200" b="1" dirty="0"/>
              <a:t>Individual</a:t>
            </a:r>
          </a:p>
          <a:p>
            <a:pPr lvl="1" eaLnBrk="1" hangingPunct="1">
              <a:lnSpc>
                <a:spcPct val="90000"/>
              </a:lnSpc>
              <a:buClr>
                <a:schemeClr val="accent6">
                  <a:lumMod val="50000"/>
                </a:schemeClr>
              </a:buClr>
              <a:buSzPct val="80000"/>
              <a:buFont typeface="Courier New" charset="0"/>
              <a:buChar char="o"/>
            </a:pPr>
            <a:r>
              <a:rPr lang="en-US" altLang="en-US" sz="3200" dirty="0"/>
              <a:t>Evaluate individual </a:t>
            </a:r>
            <a:r>
              <a:rPr lang="en-US" altLang="en-US" sz="3200" b="1" dirty="0"/>
              <a:t>student’s performance </a:t>
            </a:r>
            <a:r>
              <a:rPr lang="en-US" altLang="en-US" sz="3200" dirty="0"/>
              <a:t>with respect to specified instructional goals.  </a:t>
            </a:r>
          </a:p>
          <a:p>
            <a:pPr eaLnBrk="1" hangingPunct="1">
              <a:lnSpc>
                <a:spcPct val="90000"/>
              </a:lnSpc>
              <a:buClr>
                <a:schemeClr val="accent6">
                  <a:lumMod val="50000"/>
                </a:schemeClr>
              </a:buClr>
              <a:buSzPct val="80000"/>
              <a:buFont typeface="Wingdings" charset="2"/>
              <a:buChar char="v"/>
            </a:pPr>
            <a:r>
              <a:rPr lang="en-US" altLang="en-US" sz="3200" b="1" dirty="0"/>
              <a:t> Systems Level</a:t>
            </a:r>
          </a:p>
          <a:p>
            <a:pPr lvl="1" eaLnBrk="1" hangingPunct="1">
              <a:lnSpc>
                <a:spcPct val="90000"/>
              </a:lnSpc>
              <a:buClr>
                <a:schemeClr val="accent6">
                  <a:lumMod val="50000"/>
                </a:schemeClr>
              </a:buClr>
              <a:buSzPct val="80000"/>
              <a:buFont typeface="Courier New" charset="0"/>
              <a:buChar char="o"/>
            </a:pPr>
            <a:r>
              <a:rPr lang="en-US" altLang="en-US" sz="3200" dirty="0"/>
              <a:t>Compare school/district outcomes to established goals as well as outcomes from previous year.  </a:t>
            </a:r>
          </a:p>
        </p:txBody>
      </p:sp>
      <p:sp>
        <p:nvSpPr>
          <p:cNvPr id="491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F0A05A02-E588-D246-91AD-04B8918F86AD}" type="slidenum">
              <a:rPr lang="en-US" altLang="en-US" sz="1440">
                <a:solidFill>
                  <a:srgbClr val="FFFFFF"/>
                </a:solidFill>
              </a:rPr>
              <a:pPr eaLnBrk="1" hangingPunct="1"/>
              <a:t>19</a:t>
            </a:fld>
            <a:endParaRPr lang="en-US" altLang="en-US" sz="1440">
              <a:solidFill>
                <a:srgbClr val="FFFFFF"/>
              </a:solidFill>
            </a:endParaRPr>
          </a:p>
        </p:txBody>
      </p:sp>
      <p:sp>
        <p:nvSpPr>
          <p:cNvPr id="49157"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853524" y="5105400"/>
            <a:ext cx="1902823" cy="1752600"/>
          </a:xfrm>
          <a:prstGeom prst="rect">
            <a:avLst/>
          </a:prstGeom>
        </p:spPr>
      </p:pic>
    </p:spTree>
    <p:extLst>
      <p:ext uri="{BB962C8B-B14F-4D97-AF65-F5344CB8AC3E}">
        <p14:creationId xmlns:p14="http://schemas.microsoft.com/office/powerpoint/2010/main" val="113664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71" y="228600"/>
            <a:ext cx="8626929" cy="990600"/>
          </a:xfrm>
        </p:spPr>
        <p:txBody>
          <a:bodyPr>
            <a:noAutofit/>
          </a:bodyPr>
          <a:lstStyle/>
          <a:p>
            <a:r>
              <a:rPr lang="en-US" b="1" dirty="0" smtClean="0">
                <a:solidFill>
                  <a:schemeClr val="accent1">
                    <a:lumMod val="75000"/>
                  </a:schemeClr>
                </a:solidFill>
                <a:ea typeface="Cambria" charset="0"/>
                <a:cs typeface="Cambria" charset="0"/>
              </a:rPr>
              <a:t>Schoolwide Assessment in Literacy</a:t>
            </a:r>
            <a:endParaRPr lang="en-US" b="1" dirty="0">
              <a:solidFill>
                <a:schemeClr val="accent1">
                  <a:lumMod val="75000"/>
                </a:schemeClr>
              </a:solidFill>
              <a:ea typeface="Cambria" charset="0"/>
              <a:cs typeface="Cambria" charset="0"/>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a:t>
            </a:fld>
            <a:endParaRPr lang="en-US" dirty="0"/>
          </a:p>
        </p:txBody>
      </p:sp>
      <p:sp>
        <p:nvSpPr>
          <p:cNvPr id="4" name="Content Placeholder 3"/>
          <p:cNvSpPr>
            <a:spLocks noGrp="1"/>
          </p:cNvSpPr>
          <p:nvPr>
            <p:ph sz="quarter" idx="1"/>
          </p:nvPr>
        </p:nvSpPr>
        <p:spPr>
          <a:xfrm>
            <a:off x="288471" y="1676400"/>
            <a:ext cx="8153400" cy="4495800"/>
          </a:xfrm>
        </p:spPr>
        <p:txBody>
          <a:bodyPr>
            <a:normAutofit/>
          </a:bodyPr>
          <a:lstStyle/>
          <a:p>
            <a:pPr marL="0" indent="0">
              <a:buClr>
                <a:schemeClr val="accent1"/>
              </a:buClr>
              <a:buSzPct val="100000"/>
              <a:buNone/>
            </a:pPr>
            <a:r>
              <a:rPr lang="en-US" sz="3200" dirty="0" smtClean="0">
                <a:latin typeface="+mj-lt"/>
                <a:ea typeface="Cambria" charset="0"/>
                <a:cs typeface="Cambria" charset="0"/>
              </a:rPr>
              <a:t>   </a:t>
            </a:r>
            <a:r>
              <a:rPr lang="en-US" sz="4200" b="1" dirty="0" smtClean="0">
                <a:solidFill>
                  <a:schemeClr val="accent6">
                    <a:lumMod val="50000"/>
                  </a:schemeClr>
                </a:solidFill>
                <a:latin typeface="+mj-lt"/>
                <a:ea typeface="Cambria" charset="0"/>
                <a:cs typeface="Cambria" charset="0"/>
              </a:rPr>
              <a:t>Goals of this Presentation:  </a:t>
            </a:r>
          </a:p>
          <a:p>
            <a:pPr marL="834390" lvl="1" indent="-514350">
              <a:buSzPct val="100000"/>
              <a:buFont typeface="+mj-lt"/>
              <a:buAutoNum type="arabicPeriod"/>
            </a:pPr>
            <a:r>
              <a:rPr lang="en-US" sz="3200" dirty="0" smtClean="0">
                <a:latin typeface="+mj-lt"/>
                <a:ea typeface="Cambria" charset="0"/>
                <a:cs typeface="Cambria" charset="0"/>
              </a:rPr>
              <a:t>Understand the </a:t>
            </a:r>
            <a:r>
              <a:rPr lang="en-US" sz="3200" b="1" dirty="0" smtClean="0">
                <a:latin typeface="+mj-lt"/>
                <a:ea typeface="Cambria" charset="0"/>
                <a:cs typeface="Cambria" charset="0"/>
              </a:rPr>
              <a:t>reasons for collecting student data</a:t>
            </a:r>
            <a:r>
              <a:rPr lang="en-US" sz="3200" dirty="0" smtClean="0">
                <a:latin typeface="+mj-lt"/>
                <a:ea typeface="Cambria" charset="0"/>
                <a:cs typeface="Cambria" charset="0"/>
              </a:rPr>
              <a:t> on a continuous basis.  </a:t>
            </a:r>
          </a:p>
          <a:p>
            <a:pPr marL="834390" lvl="1" indent="-514350">
              <a:buSzPct val="100000"/>
              <a:buFont typeface="+mj-lt"/>
              <a:buAutoNum type="arabicPeriod"/>
            </a:pPr>
            <a:r>
              <a:rPr lang="en-US" sz="3200" dirty="0" smtClean="0">
                <a:latin typeface="+mj-lt"/>
                <a:ea typeface="Cambria" charset="0"/>
                <a:cs typeface="Cambria" charset="0"/>
              </a:rPr>
              <a:t>Understand the </a:t>
            </a:r>
            <a:r>
              <a:rPr lang="en-US" sz="3200" b="1" dirty="0" smtClean="0">
                <a:latin typeface="+mj-lt"/>
                <a:ea typeface="Cambria" charset="0"/>
                <a:cs typeface="Cambria" charset="0"/>
              </a:rPr>
              <a:t>four basic types of assessment</a:t>
            </a:r>
            <a:r>
              <a:rPr lang="en-US" sz="3200" dirty="0" smtClean="0">
                <a:latin typeface="+mj-lt"/>
                <a:ea typeface="Cambria" charset="0"/>
                <a:cs typeface="Cambria" charset="0"/>
              </a:rPr>
              <a:t> in education</a:t>
            </a:r>
          </a:p>
          <a:p>
            <a:pPr marL="834390" lvl="1" indent="-514350">
              <a:buSzPct val="100000"/>
              <a:buFont typeface="+mj-lt"/>
              <a:buAutoNum type="arabicPeriod"/>
            </a:pPr>
            <a:r>
              <a:rPr lang="en-US" sz="3200" dirty="0" smtClean="0">
                <a:latin typeface="+mj-lt"/>
                <a:ea typeface="Cambria" charset="0"/>
                <a:cs typeface="Cambria" charset="0"/>
              </a:rPr>
              <a:t>Learn </a:t>
            </a:r>
            <a:r>
              <a:rPr lang="en-US" sz="3200" b="1" dirty="0" smtClean="0">
                <a:latin typeface="+mj-lt"/>
                <a:ea typeface="Cambria" charset="0"/>
                <a:cs typeface="Cambria" charset="0"/>
              </a:rPr>
              <a:t>how</a:t>
            </a:r>
            <a:r>
              <a:rPr lang="en-US" sz="3200" dirty="0" smtClean="0">
                <a:latin typeface="+mj-lt"/>
                <a:ea typeface="Cambria" charset="0"/>
                <a:cs typeface="Cambria" charset="0"/>
              </a:rPr>
              <a:t> these types of assessments will be used within Project LIFT</a:t>
            </a:r>
            <a:endParaRPr lang="en-US" sz="3200" dirty="0">
              <a:latin typeface="+mj-lt"/>
              <a:ea typeface="Cambria" charset="0"/>
              <a:cs typeface="Cambria" charset="0"/>
            </a:endParaRPr>
          </a:p>
        </p:txBody>
      </p:sp>
      <p:pic>
        <p:nvPicPr>
          <p:cNvPr id="5" name="Picture 4"/>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7391400" y="5192486"/>
            <a:ext cx="1524000" cy="1447800"/>
          </a:xfrm>
          <a:prstGeom prst="rect">
            <a:avLst/>
          </a:prstGeom>
        </p:spPr>
      </p:pic>
    </p:spTree>
    <p:extLst>
      <p:ext uri="{BB962C8B-B14F-4D97-AF65-F5344CB8AC3E}">
        <p14:creationId xmlns:p14="http://schemas.microsoft.com/office/powerpoint/2010/main" val="54354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4" y="128621"/>
            <a:ext cx="8683625" cy="990600"/>
          </a:xfrm>
        </p:spPr>
        <p:txBody>
          <a:bodyPr>
            <a:normAutofit fontScale="90000"/>
          </a:bodyPr>
          <a:lstStyle/>
          <a:p>
            <a:pPr algn="ctr"/>
            <a:r>
              <a:rPr lang="en-US" b="1" dirty="0" smtClean="0">
                <a:solidFill>
                  <a:schemeClr val="accent6">
                    <a:lumMod val="50000"/>
                  </a:schemeClr>
                </a:solidFill>
              </a:rPr>
              <a:t>Typical Assessment Plans </a:t>
            </a:r>
            <a:br>
              <a:rPr lang="en-US" b="1" dirty="0" smtClean="0">
                <a:solidFill>
                  <a:schemeClr val="accent6">
                    <a:lumMod val="50000"/>
                  </a:schemeClr>
                </a:solidFill>
              </a:rPr>
            </a:br>
            <a:r>
              <a:rPr lang="en-US" b="1" dirty="0" smtClean="0">
                <a:solidFill>
                  <a:schemeClr val="accent6">
                    <a:lumMod val="50000"/>
                  </a:schemeClr>
                </a:solidFill>
              </a:rPr>
              <a:t>Within an RTI Framework</a:t>
            </a:r>
            <a:endParaRPr lang="en-US" b="1" dirty="0">
              <a:solidFill>
                <a:schemeClr val="accent6">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20</a:t>
            </a:fld>
            <a:endParaRPr lang="en-US" dirty="0"/>
          </a:p>
        </p:txBody>
      </p:sp>
      <p:graphicFrame>
        <p:nvGraphicFramePr>
          <p:cNvPr id="5" name="Group 175"/>
          <p:cNvGraphicFramePr>
            <a:graphicFrameLocks noGrp="1"/>
          </p:cNvGraphicFramePr>
          <p:nvPr>
            <p:ph idx="1"/>
            <p:extLst/>
          </p:nvPr>
        </p:nvGraphicFramePr>
        <p:xfrm>
          <a:off x="155575" y="1676400"/>
          <a:ext cx="8836025" cy="4973955"/>
        </p:xfrm>
        <a:graphic>
          <a:graphicData uri="http://schemas.openxmlformats.org/drawingml/2006/table">
            <a:tbl>
              <a:tblPr/>
              <a:tblGrid>
                <a:gridCol w="1355725"/>
                <a:gridCol w="1625600"/>
                <a:gridCol w="1838325"/>
                <a:gridCol w="4016375"/>
              </a:tblGrid>
              <a:tr h="828675">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Time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Time Frame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Students Assessed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Main Purposes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893763">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Screening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Beginning of School Year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risk status</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instructional grouping</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teachers differentiate instruction based on identified instructional needs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3763">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Diagnostic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As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Selected Students </a:t>
                      </a:r>
                      <a:r>
                        <a:rPr kumimoji="0" lang="en-US" altLang="en-US" sz="1400" b="1" i="0" u="none" strike="noStrike" cap="none" normalizeH="0" baseline="0">
                          <a:ln>
                            <a:noFill/>
                          </a:ln>
                          <a:solidFill>
                            <a:schemeClr val="tx1"/>
                          </a:solidFill>
                          <a:effectLst/>
                          <a:latin typeface="Times" charset="0"/>
                        </a:rPr>
                        <a:t>(when more information is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0" fontAlgn="base" latinLnBrk="0" hangingPunct="0">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plan instruction</a:t>
                      </a:r>
                    </a:p>
                    <a:p>
                      <a:pPr marL="171450" marR="0" lvl="0" indent="-171450" algn="l" defTabSz="914400" rtl="0" eaLnBrk="0" fontAlgn="base" latinLnBrk="0" hangingPunct="0">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teachers differentiate instruction based on identified instructional needs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6938">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1" i="0" u="none" strike="noStrike" cap="none" normalizeH="0" baseline="0">
                          <a:ln>
                            <a:noFill/>
                          </a:ln>
                          <a:solidFill>
                            <a:schemeClr val="bg1"/>
                          </a:solidFill>
                          <a:effectLst/>
                          <a:latin typeface="Times" charset="0"/>
                        </a:rPr>
                        <a:t>Progress Monitoring</a:t>
                      </a:r>
                      <a:endParaRPr kumimoji="0" lang="en-US" altLang="en-US" sz="2000" b="1" i="0" u="none" strike="noStrike" cap="none" normalizeH="0" baseline="0">
                        <a:ln>
                          <a:noFill/>
                        </a:ln>
                        <a:solidFill>
                          <a:schemeClr val="bg1"/>
                        </a:solidFill>
                        <a:effectLst/>
                        <a:latin typeface="Time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Determined by Risk Status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if students are making adequate progress with current instruction</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Inform schoolwide support plans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2175">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Outcome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End of School Year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Give school leaders and teachers feedback about the overall effectiveness of their reading program</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Inform schoolwide support plans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Tree>
    <p:extLst>
      <p:ext uri="{BB962C8B-B14F-4D97-AF65-F5344CB8AC3E}">
        <p14:creationId xmlns:p14="http://schemas.microsoft.com/office/powerpoint/2010/main" val="187091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36807"/>
            <a:ext cx="8839200" cy="1143000"/>
          </a:xfrm>
        </p:spPr>
        <p:txBody>
          <a:bodyPr wrap="square" numCol="1" anchorCtr="0" compatLnSpc="1">
            <a:prstTxWarp prst="textNoShape">
              <a:avLst/>
            </a:prstTxWarp>
            <a:normAutofit/>
          </a:bodyPr>
          <a:lstStyle/>
          <a:p>
            <a:pPr algn="ctr" eaLnBrk="1" hangingPunct="1"/>
            <a:r>
              <a:rPr lang="en-US" altLang="en-US" b="1" dirty="0">
                <a:solidFill>
                  <a:schemeClr val="accent6">
                    <a:lumMod val="50000"/>
                  </a:schemeClr>
                </a:solidFill>
              </a:rPr>
              <a:t>KEY “TAKE AWAY” POINTS</a:t>
            </a:r>
            <a:endParaRPr lang="en-US" altLang="en-US" dirty="0">
              <a:solidFill>
                <a:schemeClr val="accent6">
                  <a:lumMod val="50000"/>
                </a:schemeClr>
              </a:solidFill>
            </a:endParaRPr>
          </a:p>
        </p:txBody>
      </p:sp>
      <p:sp>
        <p:nvSpPr>
          <p:cNvPr id="60419" name="Rectangle 3"/>
          <p:cNvSpPr>
            <a:spLocks noGrp="1" noChangeArrowheads="1"/>
          </p:cNvSpPr>
          <p:nvPr>
            <p:ph sz="quarter" idx="1"/>
          </p:nvPr>
        </p:nvSpPr>
        <p:spPr>
          <a:xfrm>
            <a:off x="272562" y="1676400"/>
            <a:ext cx="8338038" cy="4571806"/>
          </a:xfrm>
        </p:spPr>
        <p:txBody>
          <a:bodyPr/>
          <a:lstStyle/>
          <a:p>
            <a:pPr marL="685800" lvl="2" indent="-457200">
              <a:buClr>
                <a:schemeClr val="accent6">
                  <a:lumMod val="50000"/>
                </a:schemeClr>
              </a:buClr>
              <a:buSzPct val="80000"/>
              <a:buFont typeface="Wingdings" charset="2"/>
              <a:buChar char="v"/>
            </a:pPr>
            <a:r>
              <a:rPr lang="en-US" altLang="en-US" sz="2800" dirty="0">
                <a:latin typeface="Cambria" charset="0"/>
              </a:rPr>
              <a:t>The use of instructional assessments should be a </a:t>
            </a:r>
            <a:r>
              <a:rPr lang="en-US" altLang="en-US" sz="2800" b="1" dirty="0">
                <a:latin typeface="Cambria" charset="0"/>
              </a:rPr>
              <a:t>key component </a:t>
            </a:r>
            <a:r>
              <a:rPr lang="en-US" altLang="en-US" sz="2800" dirty="0">
                <a:latin typeface="Cambria" charset="0"/>
              </a:rPr>
              <a:t>of a school’s comprehensive reading program.  </a:t>
            </a:r>
            <a:endParaRPr lang="en-US" altLang="en-US" sz="2800" dirty="0" smtClean="0">
              <a:latin typeface="Cambria" charset="0"/>
            </a:endParaRPr>
          </a:p>
          <a:p>
            <a:pPr marL="685800" lvl="2" indent="-457200">
              <a:buClr>
                <a:schemeClr val="accent6">
                  <a:lumMod val="50000"/>
                </a:schemeClr>
              </a:buClr>
              <a:buSzPct val="80000"/>
              <a:buFont typeface="Wingdings" charset="2"/>
              <a:buChar char="v"/>
            </a:pPr>
            <a:r>
              <a:rPr lang="en-US" altLang="en-US" sz="2800" b="1" dirty="0" smtClean="0">
                <a:latin typeface="Cambria" charset="0"/>
              </a:rPr>
              <a:t>Four major types of assessment </a:t>
            </a:r>
            <a:r>
              <a:rPr lang="en-US" altLang="en-US" sz="2800" dirty="0" smtClean="0">
                <a:latin typeface="Cambria" charset="0"/>
              </a:rPr>
              <a:t>should be built into a Schoolwide Assessment Plan for literacy development</a:t>
            </a:r>
            <a:endParaRPr lang="en-US" altLang="en-US" sz="2800" dirty="0">
              <a:latin typeface="Cambria" charset="0"/>
            </a:endParaRPr>
          </a:p>
          <a:p>
            <a:pPr marL="685800" lvl="2" indent="-457200">
              <a:buClr>
                <a:schemeClr val="accent6">
                  <a:lumMod val="50000"/>
                </a:schemeClr>
              </a:buClr>
              <a:buSzPct val="80000"/>
              <a:buFont typeface="Wingdings" charset="2"/>
              <a:buChar char="v"/>
            </a:pPr>
            <a:r>
              <a:rPr lang="en-US" altLang="en-US" sz="2800" dirty="0">
                <a:latin typeface="Cambria" charset="0"/>
              </a:rPr>
              <a:t>Information from assessments (data analysis) can help administrators, coaches and teachers </a:t>
            </a:r>
            <a:r>
              <a:rPr lang="en-US" altLang="en-US" sz="2800" b="1" dirty="0" smtClean="0">
                <a:latin typeface="Cambria" charset="0"/>
              </a:rPr>
              <a:t>make important instructional decisions at many levels.  </a:t>
            </a:r>
            <a:endParaRPr lang="en-US" altLang="en-US" sz="2800" b="1" dirty="0">
              <a:latin typeface="Cambria" charset="0"/>
            </a:endParaRPr>
          </a:p>
        </p:txBody>
      </p:sp>
      <p:sp>
        <p:nvSpPr>
          <p:cNvPr id="604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fld id="{1E47705A-909F-8445-BC78-76893333B4BD}" type="slidenum">
              <a:rPr lang="en-US" altLang="en-US" sz="1440">
                <a:solidFill>
                  <a:srgbClr val="FFFFFF"/>
                </a:solidFill>
              </a:rPr>
              <a:pPr eaLnBrk="1" hangingPunct="1"/>
              <a:t>21</a:t>
            </a:fld>
            <a:endParaRPr lang="en-US" altLang="en-US" sz="1440">
              <a:solidFill>
                <a:srgbClr val="FFFFFF"/>
              </a:solidFill>
            </a:endParaRPr>
          </a:p>
        </p:txBody>
      </p:sp>
      <p:sp>
        <p:nvSpPr>
          <p:cNvPr id="60421"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32500" lnSpcReduction="20000"/>
          </a:bodyPr>
          <a:lstStyle>
            <a:lvl1pPr eaLnBrk="0" hangingPunct="0">
              <a:defRPr sz="2160">
                <a:solidFill>
                  <a:schemeClr val="tx1"/>
                </a:solidFill>
                <a:latin typeface="Times New Roman" charset="0"/>
                <a:ea typeface="ＭＳ Ｐゴシック" charset="-128"/>
              </a:defRPr>
            </a:lvl1pPr>
            <a:lvl2pPr marL="34138553" indent="-33727073" eaLnBrk="0" hangingPunct="0">
              <a:defRPr sz="2160">
                <a:solidFill>
                  <a:schemeClr val="tx1"/>
                </a:solidFill>
                <a:latin typeface="Times New Roman" charset="0"/>
                <a:ea typeface="ＭＳ Ｐゴシック" charset="-128"/>
              </a:defRPr>
            </a:lvl2pPr>
            <a:lvl3pPr eaLnBrk="0" hangingPunct="0">
              <a:defRPr sz="2160">
                <a:solidFill>
                  <a:schemeClr val="tx1"/>
                </a:solidFill>
                <a:latin typeface="Times New Roman" charset="0"/>
                <a:ea typeface="ＭＳ Ｐゴシック" charset="-128"/>
              </a:defRPr>
            </a:lvl3pPr>
            <a:lvl4pPr eaLnBrk="0" hangingPunct="0">
              <a:defRPr sz="2160">
                <a:solidFill>
                  <a:schemeClr val="tx1"/>
                </a:solidFill>
                <a:latin typeface="Times New Roman" charset="0"/>
                <a:ea typeface="ＭＳ Ｐゴシック" charset="-128"/>
              </a:defRPr>
            </a:lvl4pPr>
            <a:lvl5pPr eaLnBrk="0" hangingPunct="0">
              <a:defRPr sz="2160">
                <a:solidFill>
                  <a:schemeClr val="tx1"/>
                </a:solidFill>
                <a:latin typeface="Times New Roman" charset="0"/>
                <a:ea typeface="ＭＳ Ｐゴシック" charset="-128"/>
              </a:defRPr>
            </a:lvl5pPr>
            <a:lvl6pPr marL="411480" eaLnBrk="0" fontAlgn="base" hangingPunct="0">
              <a:spcBef>
                <a:spcPct val="0"/>
              </a:spcBef>
              <a:spcAft>
                <a:spcPct val="0"/>
              </a:spcAft>
              <a:defRPr sz="2160">
                <a:solidFill>
                  <a:schemeClr val="tx1"/>
                </a:solidFill>
                <a:latin typeface="Times New Roman" charset="0"/>
                <a:ea typeface="ＭＳ Ｐゴシック" charset="-128"/>
              </a:defRPr>
            </a:lvl6pPr>
            <a:lvl7pPr marL="822960" eaLnBrk="0" fontAlgn="base" hangingPunct="0">
              <a:spcBef>
                <a:spcPct val="0"/>
              </a:spcBef>
              <a:spcAft>
                <a:spcPct val="0"/>
              </a:spcAft>
              <a:defRPr sz="2160">
                <a:solidFill>
                  <a:schemeClr val="tx1"/>
                </a:solidFill>
                <a:latin typeface="Times New Roman" charset="0"/>
                <a:ea typeface="ＭＳ Ｐゴシック" charset="-128"/>
              </a:defRPr>
            </a:lvl7pPr>
            <a:lvl8pPr marL="1234440" eaLnBrk="0" fontAlgn="base" hangingPunct="0">
              <a:spcBef>
                <a:spcPct val="0"/>
              </a:spcBef>
              <a:spcAft>
                <a:spcPct val="0"/>
              </a:spcAft>
              <a:defRPr sz="2160">
                <a:solidFill>
                  <a:schemeClr val="tx1"/>
                </a:solidFill>
                <a:latin typeface="Times New Roman" charset="0"/>
                <a:ea typeface="ＭＳ Ｐゴシック" charset="-128"/>
              </a:defRPr>
            </a:lvl8pPr>
            <a:lvl9pPr marL="1645920" eaLnBrk="0" fontAlgn="base" hangingPunct="0">
              <a:spcBef>
                <a:spcPct val="0"/>
              </a:spcBef>
              <a:spcAft>
                <a:spcPct val="0"/>
              </a:spcAft>
              <a:defRPr sz="2160">
                <a:solidFill>
                  <a:schemeClr val="tx1"/>
                </a:solidFill>
                <a:latin typeface="Times New Roman" charset="0"/>
                <a:ea typeface="ＭＳ Ｐゴシック" charset="-128"/>
              </a:defRPr>
            </a:lvl9pPr>
          </a:lstStyle>
          <a:p>
            <a:pPr eaLnBrk="1" hangingPunct="1"/>
            <a:r>
              <a:rPr lang="en-US" altLang="en-US" sz="1170">
                <a:solidFill>
                  <a:schemeClr val="tx2"/>
                </a:solidFill>
              </a:rPr>
              <a:t>Elizabeth Jankowski (2011)</a:t>
            </a:r>
          </a:p>
        </p:txBody>
      </p:sp>
    </p:spTree>
    <p:extLst>
      <p:ext uri="{BB962C8B-B14F-4D97-AF65-F5344CB8AC3E}">
        <p14:creationId xmlns:p14="http://schemas.microsoft.com/office/powerpoint/2010/main" val="425165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Next Steps</a:t>
            </a:r>
            <a:endParaRPr lang="en-US" dirty="0">
              <a:solidFill>
                <a:schemeClr val="accent6">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3600" dirty="0" smtClean="0"/>
              <a:t>To learn more about each type of assessment, please see accompanying models.  </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936" y="3276600"/>
            <a:ext cx="3024312" cy="3431253"/>
          </a:xfrm>
          <a:prstGeom prst="rect">
            <a:avLst/>
          </a:prstGeom>
        </p:spPr>
      </p:pic>
    </p:spTree>
    <p:extLst>
      <p:ext uri="{BB962C8B-B14F-4D97-AF65-F5344CB8AC3E}">
        <p14:creationId xmlns:p14="http://schemas.microsoft.com/office/powerpoint/2010/main" val="190244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4223" y="76200"/>
            <a:ext cx="8722177" cy="1143000"/>
          </a:xfrm>
        </p:spPr>
        <p:txBody>
          <a:bodyPr wrap="square" numCol="1" anchorCtr="0" compatLnSpc="1">
            <a:prstTxWarp prst="textNoShape">
              <a:avLst/>
            </a:prstTxWarp>
            <a:noAutofit/>
          </a:bodyPr>
          <a:lstStyle/>
          <a:p>
            <a:pPr eaLnBrk="1" fontAlgn="auto" hangingPunct="1">
              <a:spcAft>
                <a:spcPts val="0"/>
              </a:spcAft>
              <a:defRPr/>
            </a:pPr>
            <a:r>
              <a:rPr lang="en-US" sz="4000" b="1" dirty="0" smtClean="0">
                <a:solidFill>
                  <a:schemeClr val="accent6">
                    <a:lumMod val="50000"/>
                  </a:schemeClr>
                </a:solidFill>
                <a:cs typeface="Cambria" charset="0"/>
              </a:rPr>
              <a:t>Why Develop a </a:t>
            </a:r>
            <a:br>
              <a:rPr lang="en-US" sz="4000" b="1" dirty="0" smtClean="0">
                <a:solidFill>
                  <a:schemeClr val="accent6">
                    <a:lumMod val="50000"/>
                  </a:schemeClr>
                </a:solidFill>
                <a:cs typeface="Cambria" charset="0"/>
              </a:rPr>
            </a:br>
            <a:r>
              <a:rPr lang="en-US" sz="4000" b="1" dirty="0" smtClean="0">
                <a:solidFill>
                  <a:schemeClr val="accent6">
                    <a:lumMod val="50000"/>
                  </a:schemeClr>
                </a:solidFill>
                <a:cs typeface="Cambria" charset="0"/>
              </a:rPr>
              <a:t>Schoolwide Assessment Plan?</a:t>
            </a:r>
            <a:endParaRPr lang="en-US" sz="4000" b="1" dirty="0">
              <a:solidFill>
                <a:schemeClr val="accent6">
                  <a:lumMod val="50000"/>
                </a:schemeClr>
              </a:solidFill>
              <a:cs typeface="Cambria" charset="0"/>
            </a:endParaRPr>
          </a:p>
        </p:txBody>
      </p:sp>
      <p:sp>
        <p:nvSpPr>
          <p:cNvPr id="16386" name="Rectangle 3"/>
          <p:cNvSpPr>
            <a:spLocks noGrp="1" noChangeArrowheads="1"/>
          </p:cNvSpPr>
          <p:nvPr>
            <p:ph idx="1"/>
          </p:nvPr>
        </p:nvSpPr>
        <p:spPr>
          <a:xfrm>
            <a:off x="421822" y="1590675"/>
            <a:ext cx="8395607" cy="5267325"/>
          </a:xfrm>
        </p:spPr>
        <p:txBody>
          <a:bodyPr>
            <a:noAutofit/>
          </a:bodyPr>
          <a:lstStyle/>
          <a:p>
            <a:pPr marL="407988" indent="-407988" eaLnBrk="1" hangingPunct="1">
              <a:buClr>
                <a:schemeClr val="accent6">
                  <a:lumMod val="50000"/>
                </a:schemeClr>
              </a:buClr>
              <a:buSzPct val="80000"/>
              <a:buFont typeface="Wingdings" charset="2"/>
              <a:buChar char="v"/>
            </a:pPr>
            <a:r>
              <a:rPr lang="en-US" altLang="en-US" sz="3600" b="1" dirty="0">
                <a:ea typeface="ＭＳ Ｐゴシック" charset="-128"/>
              </a:rPr>
              <a:t>Information from assessments can help administrators, coaches, and teachers identify:  </a:t>
            </a:r>
          </a:p>
          <a:p>
            <a:pPr lvl="1" eaLnBrk="1" hangingPunct="1">
              <a:buClr>
                <a:schemeClr val="accent6">
                  <a:lumMod val="50000"/>
                </a:schemeClr>
              </a:buClr>
              <a:buSzPct val="80000"/>
              <a:buFont typeface="Wingdings" charset="2"/>
              <a:buChar char="§"/>
            </a:pPr>
            <a:r>
              <a:rPr lang="en-US" altLang="en-US" sz="3200" dirty="0">
                <a:ea typeface="ＭＳ Ｐゴシック" charset="-128"/>
              </a:rPr>
              <a:t>Students who are </a:t>
            </a:r>
            <a:r>
              <a:rPr lang="en-US" altLang="en-US" sz="3200" b="1" dirty="0">
                <a:ea typeface="ＭＳ Ｐゴシック" charset="-128"/>
              </a:rPr>
              <a:t>at or above grade-level</a:t>
            </a:r>
            <a:r>
              <a:rPr lang="en-US" altLang="en-US" sz="3200" dirty="0">
                <a:ea typeface="ＭＳ Ｐゴシック" charset="-128"/>
              </a:rPr>
              <a:t>, at </a:t>
            </a:r>
            <a:r>
              <a:rPr lang="en-US" altLang="en-US" sz="3200" b="1" dirty="0">
                <a:ea typeface="ＭＳ Ｐゴシック" charset="-128"/>
              </a:rPr>
              <a:t>some risk </a:t>
            </a:r>
            <a:r>
              <a:rPr lang="en-US" altLang="en-US" sz="3200" dirty="0">
                <a:ea typeface="ＭＳ Ｐゴシック" charset="-128"/>
              </a:rPr>
              <a:t>of reading failure, or at </a:t>
            </a:r>
            <a:r>
              <a:rPr lang="en-US" altLang="en-US" sz="3200" b="1" dirty="0">
                <a:ea typeface="ＭＳ Ｐゴシック" charset="-128"/>
              </a:rPr>
              <a:t>high risk</a:t>
            </a:r>
            <a:r>
              <a:rPr lang="en-US" altLang="en-US" sz="3200" dirty="0">
                <a:ea typeface="ＭＳ Ｐゴシック" charset="-128"/>
              </a:rPr>
              <a:t> for reading failure.  </a:t>
            </a:r>
          </a:p>
          <a:p>
            <a:pPr lvl="1" eaLnBrk="1" hangingPunct="1">
              <a:buClr>
                <a:schemeClr val="accent6">
                  <a:lumMod val="50000"/>
                </a:schemeClr>
              </a:buClr>
              <a:buSzPct val="80000"/>
              <a:buFont typeface="Wingdings" charset="2"/>
              <a:buChar char="§"/>
            </a:pPr>
            <a:r>
              <a:rPr lang="en-US" altLang="en-US" sz="3200" dirty="0">
                <a:ea typeface="ＭＳ Ｐゴシック" charset="-128"/>
              </a:rPr>
              <a:t>Instructional needs of </a:t>
            </a:r>
            <a:r>
              <a:rPr lang="en-US" altLang="en-US" sz="3200" b="1" dirty="0">
                <a:ea typeface="ＭＳ Ｐゴシック" charset="-128"/>
              </a:rPr>
              <a:t>all</a:t>
            </a:r>
            <a:r>
              <a:rPr lang="en-US" altLang="en-US" sz="3200" dirty="0">
                <a:ea typeface="ＭＳ Ｐゴシック" charset="-128"/>
              </a:rPr>
              <a:t> </a:t>
            </a:r>
            <a:r>
              <a:rPr lang="en-US" altLang="en-US" sz="3200" dirty="0" smtClean="0">
                <a:ea typeface="ＭＳ Ｐゴシック" charset="-128"/>
              </a:rPr>
              <a:t>students</a:t>
            </a:r>
            <a:endParaRPr lang="en-US" altLang="en-US" sz="3200" dirty="0">
              <a:ea typeface="ＭＳ Ｐゴシック" charset="-128"/>
            </a:endParaRPr>
          </a:p>
        </p:txBody>
      </p:sp>
      <p:sp>
        <p:nvSpPr>
          <p:cNvPr id="16387" name="Slide Number Placeholder 3"/>
          <p:cNvSpPr>
            <a:spLocks noGrp="1"/>
          </p:cNvSpPr>
          <p:nvPr>
            <p:ph type="sldNum" sz="quarter" idx="12"/>
          </p:nvPr>
        </p:nvSpPr>
        <p:spPr bwMode="auto">
          <a:xfrm>
            <a:off x="7978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49728F-C410-8E41-A520-284221D68F4C}" type="slidenum">
              <a:rPr lang="en-US" altLang="en-US" sz="1400">
                <a:solidFill>
                  <a:srgbClr val="FFFFFF"/>
                </a:solidFill>
                <a:latin typeface="Times New Roman" charset="0"/>
              </a:rPr>
              <a:pPr eaLnBrk="1" hangingPunct="1"/>
              <a:t>3</a:t>
            </a:fld>
            <a:endParaRPr lang="en-US" altLang="en-US" sz="1400">
              <a:solidFill>
                <a:srgbClr val="FFFFFF"/>
              </a:solidFill>
              <a:latin typeface="Times New Roman" charset="0"/>
            </a:endParaRPr>
          </a:p>
        </p:txBody>
      </p:sp>
      <p:pic>
        <p:nvPicPr>
          <p:cNvPr id="3" name="Picture 2"/>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368793" y="4724400"/>
            <a:ext cx="1321626" cy="1981200"/>
          </a:xfrm>
          <a:prstGeom prst="rect">
            <a:avLst/>
          </a:prstGeom>
        </p:spPr>
      </p:pic>
    </p:spTree>
    <p:extLst>
      <p:ext uri="{BB962C8B-B14F-4D97-AF65-F5344CB8AC3E}">
        <p14:creationId xmlns:p14="http://schemas.microsoft.com/office/powerpoint/2010/main" val="174093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21822" y="1590675"/>
            <a:ext cx="8569778" cy="5267325"/>
          </a:xfrm>
        </p:spPr>
        <p:txBody>
          <a:bodyPr>
            <a:noAutofit/>
          </a:bodyPr>
          <a:lstStyle/>
          <a:p>
            <a:pPr marL="407988" indent="-407988" eaLnBrk="1" hangingPunct="1">
              <a:buClr>
                <a:schemeClr val="accent6">
                  <a:lumMod val="50000"/>
                </a:schemeClr>
              </a:buClr>
              <a:buSzPct val="80000"/>
              <a:buFont typeface="Wingdings" charset="2"/>
              <a:buChar char="v"/>
            </a:pPr>
            <a:r>
              <a:rPr lang="en-US" altLang="en-US" sz="3600" b="1" dirty="0">
                <a:latin typeface="+mj-lt"/>
                <a:ea typeface="ＭＳ Ｐゴシック" charset="-128"/>
              </a:rPr>
              <a:t>Information from assessments can help administrators, coaches, and teachers identify:  </a:t>
            </a:r>
          </a:p>
          <a:p>
            <a:pPr lvl="1">
              <a:lnSpc>
                <a:spcPct val="90000"/>
              </a:lnSpc>
              <a:buFont typeface="Wingdings" charset="2"/>
              <a:buChar char="§"/>
            </a:pPr>
            <a:r>
              <a:rPr lang="en-US" altLang="en-US" sz="3600" dirty="0">
                <a:latin typeface="+mj-lt"/>
                <a:ea typeface="ＭＳ Ｐゴシック" charset="-128"/>
              </a:rPr>
              <a:t>Teachers who are implementing the comprehensive reading program and interventions with fidelity and those who are not</a:t>
            </a:r>
          </a:p>
          <a:p>
            <a:pPr lvl="1">
              <a:lnSpc>
                <a:spcPct val="90000"/>
              </a:lnSpc>
              <a:buFont typeface="Wingdings" charset="2"/>
              <a:buChar char="§"/>
            </a:pPr>
            <a:r>
              <a:rPr lang="en-US" altLang="en-US" sz="3600" dirty="0">
                <a:latin typeface="+mj-lt"/>
                <a:ea typeface="ＭＳ Ｐゴシック" charset="-128"/>
              </a:rPr>
              <a:t>Teachers who need assistance and teachers who can serve as </a:t>
            </a:r>
            <a:r>
              <a:rPr lang="en-US" altLang="en-US" sz="3600" dirty="0" smtClean="0">
                <a:latin typeface="+mj-lt"/>
                <a:ea typeface="ＭＳ Ｐゴシック" charset="-128"/>
              </a:rPr>
              <a:t>mentors</a:t>
            </a:r>
            <a:endParaRPr lang="en-US" altLang="en-US" sz="3600" dirty="0">
              <a:latin typeface="+mj-lt"/>
              <a:ea typeface="ＭＳ Ｐゴシック" charset="-128"/>
            </a:endParaRPr>
          </a:p>
        </p:txBody>
      </p:sp>
      <p:sp>
        <p:nvSpPr>
          <p:cNvPr id="16387" name="Slide Number Placeholder 3"/>
          <p:cNvSpPr>
            <a:spLocks noGrp="1"/>
          </p:cNvSpPr>
          <p:nvPr>
            <p:ph type="sldNum" sz="quarter" idx="12"/>
          </p:nvPr>
        </p:nvSpPr>
        <p:spPr bwMode="auto">
          <a:xfrm>
            <a:off x="7978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49728F-C410-8E41-A520-284221D68F4C}" type="slidenum">
              <a:rPr lang="en-US" altLang="en-US" sz="1400">
                <a:solidFill>
                  <a:srgbClr val="FFFFFF"/>
                </a:solidFill>
                <a:latin typeface="Times New Roman" charset="0"/>
              </a:rPr>
              <a:pPr eaLnBrk="1" hangingPunct="1"/>
              <a:t>4</a:t>
            </a:fld>
            <a:endParaRPr lang="en-US" altLang="en-US" sz="1400">
              <a:solidFill>
                <a:srgbClr val="FFFFFF"/>
              </a:solidFill>
              <a:latin typeface="Times New Roman" charset="0"/>
            </a:endParaRPr>
          </a:p>
        </p:txBody>
      </p:sp>
      <p:sp>
        <p:nvSpPr>
          <p:cNvPr id="7" name="Rectangle 2"/>
          <p:cNvSpPr>
            <a:spLocks noGrp="1" noChangeArrowheads="1"/>
          </p:cNvSpPr>
          <p:nvPr>
            <p:ph type="title"/>
          </p:nvPr>
        </p:nvSpPr>
        <p:spPr>
          <a:xfrm>
            <a:off x="574223" y="76200"/>
            <a:ext cx="8722177" cy="1143000"/>
          </a:xfrm>
        </p:spPr>
        <p:txBody>
          <a:bodyPr wrap="square" numCol="1" anchorCtr="0" compatLnSpc="1">
            <a:prstTxWarp prst="textNoShape">
              <a:avLst/>
            </a:prstTxWarp>
            <a:noAutofit/>
          </a:bodyPr>
          <a:lstStyle/>
          <a:p>
            <a:pPr eaLnBrk="1" fontAlgn="auto" hangingPunct="1">
              <a:spcAft>
                <a:spcPts val="0"/>
              </a:spcAft>
              <a:defRPr/>
            </a:pPr>
            <a:r>
              <a:rPr lang="en-US" sz="4000" b="1" dirty="0" smtClean="0">
                <a:solidFill>
                  <a:schemeClr val="accent6">
                    <a:lumMod val="50000"/>
                  </a:schemeClr>
                </a:solidFill>
                <a:cs typeface="Cambria" charset="0"/>
              </a:rPr>
              <a:t>Why Develop a </a:t>
            </a:r>
            <a:br>
              <a:rPr lang="en-US" sz="4000" b="1" dirty="0" smtClean="0">
                <a:solidFill>
                  <a:schemeClr val="accent6">
                    <a:lumMod val="50000"/>
                  </a:schemeClr>
                </a:solidFill>
                <a:cs typeface="Cambria" charset="0"/>
              </a:rPr>
            </a:br>
            <a:r>
              <a:rPr lang="en-US" sz="4000" b="1" dirty="0" smtClean="0">
                <a:solidFill>
                  <a:schemeClr val="accent6">
                    <a:lumMod val="50000"/>
                  </a:schemeClr>
                </a:solidFill>
                <a:cs typeface="Cambria" charset="0"/>
              </a:rPr>
              <a:t>Schoolwide Assessment Plan?</a:t>
            </a:r>
            <a:endParaRPr lang="en-US" sz="4000" b="1" dirty="0">
              <a:solidFill>
                <a:schemeClr val="accent6">
                  <a:lumMod val="50000"/>
                </a:schemeClr>
              </a:solidFill>
              <a:cs typeface="Cambria" charset="0"/>
            </a:endParaRPr>
          </a:p>
        </p:txBody>
      </p:sp>
    </p:spTree>
    <p:extLst>
      <p:ext uri="{BB962C8B-B14F-4D97-AF65-F5344CB8AC3E}">
        <p14:creationId xmlns:p14="http://schemas.microsoft.com/office/powerpoint/2010/main" val="93757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21822" y="1590675"/>
            <a:ext cx="8569778" cy="5267325"/>
          </a:xfrm>
        </p:spPr>
        <p:txBody>
          <a:bodyPr>
            <a:noAutofit/>
          </a:bodyPr>
          <a:lstStyle/>
          <a:p>
            <a:pPr marL="407988" indent="-407988" eaLnBrk="1" hangingPunct="1">
              <a:buClr>
                <a:schemeClr val="accent6">
                  <a:lumMod val="50000"/>
                </a:schemeClr>
              </a:buClr>
              <a:buSzPct val="80000"/>
              <a:buFont typeface="Wingdings" charset="2"/>
              <a:buChar char="v"/>
            </a:pPr>
            <a:r>
              <a:rPr lang="en-US" altLang="en-US" sz="3600" b="1" dirty="0">
                <a:latin typeface="+mj-lt"/>
                <a:ea typeface="ＭＳ Ｐゴシック" charset="-128"/>
              </a:rPr>
              <a:t>Information from assessments can help administrators, coaches, and teachers identify:  </a:t>
            </a:r>
          </a:p>
          <a:p>
            <a:pPr lvl="1">
              <a:lnSpc>
                <a:spcPct val="90000"/>
              </a:lnSpc>
              <a:buFont typeface="Wingdings" charset="2"/>
              <a:buChar char="§"/>
            </a:pPr>
            <a:r>
              <a:rPr lang="en-US" altLang="en-US" sz="3600" dirty="0" smtClean="0">
                <a:latin typeface="+mj-lt"/>
                <a:ea typeface="ＭＳ Ｐゴシック" charset="-128"/>
              </a:rPr>
              <a:t>Overall </a:t>
            </a:r>
            <a:r>
              <a:rPr lang="en-US" altLang="en-US" sz="3600" dirty="0">
                <a:latin typeface="+mj-lt"/>
                <a:ea typeface="ＭＳ Ｐゴシック" charset="-128"/>
              </a:rPr>
              <a:t>growth of a school’s comprehensive </a:t>
            </a:r>
            <a:r>
              <a:rPr lang="en-US" altLang="en-US" sz="3600" dirty="0" smtClean="0">
                <a:latin typeface="+mj-lt"/>
                <a:ea typeface="ＭＳ Ｐゴシック" charset="-128"/>
              </a:rPr>
              <a:t>literacy program</a:t>
            </a:r>
          </a:p>
          <a:p>
            <a:pPr lvl="1">
              <a:lnSpc>
                <a:spcPct val="90000"/>
              </a:lnSpc>
              <a:buFont typeface="Wingdings" charset="2"/>
              <a:buChar char="§"/>
            </a:pPr>
            <a:r>
              <a:rPr lang="en-US" altLang="en-US" sz="3600" dirty="0" smtClean="0">
                <a:latin typeface="+mj-lt"/>
                <a:ea typeface="ＭＳ Ｐゴシック" charset="-128"/>
              </a:rPr>
              <a:t>Professional development needs for building staff</a:t>
            </a:r>
            <a:endParaRPr lang="en-US" altLang="en-US" sz="3600" dirty="0">
              <a:latin typeface="+mj-lt"/>
              <a:ea typeface="ＭＳ Ｐゴシック" charset="-128"/>
            </a:endParaRPr>
          </a:p>
        </p:txBody>
      </p:sp>
      <p:sp>
        <p:nvSpPr>
          <p:cNvPr id="16387" name="Slide Number Placeholder 3"/>
          <p:cNvSpPr>
            <a:spLocks noGrp="1"/>
          </p:cNvSpPr>
          <p:nvPr>
            <p:ph type="sldNum" sz="quarter" idx="12"/>
          </p:nvPr>
        </p:nvSpPr>
        <p:spPr bwMode="auto">
          <a:xfrm>
            <a:off x="7978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49728F-C410-8E41-A520-284221D68F4C}" type="slidenum">
              <a:rPr lang="en-US" altLang="en-US" sz="1400">
                <a:solidFill>
                  <a:srgbClr val="FFFFFF"/>
                </a:solidFill>
                <a:latin typeface="Times New Roman" charset="0"/>
              </a:rPr>
              <a:pPr eaLnBrk="1" hangingPunct="1"/>
              <a:t>5</a:t>
            </a:fld>
            <a:endParaRPr lang="en-US" altLang="en-US" sz="1400">
              <a:solidFill>
                <a:srgbClr val="FFFFFF"/>
              </a:solidFill>
              <a:latin typeface="Times New Roman" charset="0"/>
            </a:endParaRPr>
          </a:p>
        </p:txBody>
      </p:sp>
      <p:sp>
        <p:nvSpPr>
          <p:cNvPr id="6" name="Rectangle 2"/>
          <p:cNvSpPr>
            <a:spLocks noGrp="1" noChangeArrowheads="1"/>
          </p:cNvSpPr>
          <p:nvPr>
            <p:ph type="title"/>
          </p:nvPr>
        </p:nvSpPr>
        <p:spPr>
          <a:xfrm>
            <a:off x="574223" y="76200"/>
            <a:ext cx="8722177" cy="1143000"/>
          </a:xfrm>
        </p:spPr>
        <p:txBody>
          <a:bodyPr wrap="square" numCol="1" anchorCtr="0" compatLnSpc="1">
            <a:prstTxWarp prst="textNoShape">
              <a:avLst/>
            </a:prstTxWarp>
            <a:noAutofit/>
          </a:bodyPr>
          <a:lstStyle/>
          <a:p>
            <a:pPr eaLnBrk="1" fontAlgn="auto" hangingPunct="1">
              <a:spcAft>
                <a:spcPts val="0"/>
              </a:spcAft>
              <a:defRPr/>
            </a:pPr>
            <a:r>
              <a:rPr lang="en-US" sz="4000" b="1" dirty="0" smtClean="0">
                <a:solidFill>
                  <a:schemeClr val="accent6">
                    <a:lumMod val="50000"/>
                  </a:schemeClr>
                </a:solidFill>
                <a:cs typeface="Cambria" charset="0"/>
              </a:rPr>
              <a:t>Why Develop a </a:t>
            </a:r>
            <a:br>
              <a:rPr lang="en-US" sz="4000" b="1" dirty="0" smtClean="0">
                <a:solidFill>
                  <a:schemeClr val="accent6">
                    <a:lumMod val="50000"/>
                  </a:schemeClr>
                </a:solidFill>
                <a:cs typeface="Cambria" charset="0"/>
              </a:rPr>
            </a:br>
            <a:r>
              <a:rPr lang="en-US" sz="4000" b="1" dirty="0" smtClean="0">
                <a:solidFill>
                  <a:schemeClr val="accent6">
                    <a:lumMod val="50000"/>
                  </a:schemeClr>
                </a:solidFill>
                <a:cs typeface="Cambria" charset="0"/>
              </a:rPr>
              <a:t>Schoolwide Assessment Plan?</a:t>
            </a:r>
            <a:endParaRPr lang="en-US" sz="4000" b="1" dirty="0">
              <a:solidFill>
                <a:schemeClr val="accent6">
                  <a:lumMod val="50000"/>
                </a:schemeClr>
              </a:solidFill>
              <a:cs typeface="Cambria" charset="0"/>
            </a:endParaRPr>
          </a:p>
        </p:txBody>
      </p:sp>
    </p:spTree>
    <p:extLst>
      <p:ext uri="{BB962C8B-B14F-4D97-AF65-F5344CB8AC3E}">
        <p14:creationId xmlns:p14="http://schemas.microsoft.com/office/powerpoint/2010/main" val="136716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4" y="128621"/>
            <a:ext cx="8683625" cy="990600"/>
          </a:xfrm>
        </p:spPr>
        <p:txBody>
          <a:bodyPr>
            <a:normAutofit fontScale="90000"/>
          </a:bodyPr>
          <a:lstStyle/>
          <a:p>
            <a:pPr algn="ctr"/>
            <a:r>
              <a:rPr lang="en-US" b="1" dirty="0" smtClean="0">
                <a:solidFill>
                  <a:schemeClr val="accent6">
                    <a:lumMod val="50000"/>
                  </a:schemeClr>
                </a:solidFill>
              </a:rPr>
              <a:t>Typical Assessment Plans </a:t>
            </a:r>
            <a:br>
              <a:rPr lang="en-US" b="1" dirty="0" smtClean="0">
                <a:solidFill>
                  <a:schemeClr val="accent6">
                    <a:lumMod val="50000"/>
                  </a:schemeClr>
                </a:solidFill>
              </a:rPr>
            </a:br>
            <a:r>
              <a:rPr lang="en-US" b="1" dirty="0" smtClean="0">
                <a:solidFill>
                  <a:schemeClr val="accent6">
                    <a:lumMod val="50000"/>
                  </a:schemeClr>
                </a:solidFill>
              </a:rPr>
              <a:t>Within an RTI Framework</a:t>
            </a:r>
            <a:endParaRPr lang="en-US" b="1" dirty="0">
              <a:solidFill>
                <a:schemeClr val="accent6">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6</a:t>
            </a:fld>
            <a:endParaRPr lang="en-US" dirty="0"/>
          </a:p>
        </p:txBody>
      </p:sp>
      <p:graphicFrame>
        <p:nvGraphicFramePr>
          <p:cNvPr id="5" name="Group 175"/>
          <p:cNvGraphicFramePr>
            <a:graphicFrameLocks noGrp="1"/>
          </p:cNvGraphicFramePr>
          <p:nvPr>
            <p:ph idx="1"/>
            <p:extLst>
              <p:ext uri="{D42A27DB-BD31-4B8C-83A1-F6EECF244321}">
                <p14:modId xmlns:p14="http://schemas.microsoft.com/office/powerpoint/2010/main" val="888814812"/>
              </p:ext>
            </p:extLst>
          </p:nvPr>
        </p:nvGraphicFramePr>
        <p:xfrm>
          <a:off x="155575" y="1676400"/>
          <a:ext cx="8836025" cy="4973955"/>
        </p:xfrm>
        <a:graphic>
          <a:graphicData uri="http://schemas.openxmlformats.org/drawingml/2006/table">
            <a:tbl>
              <a:tblPr/>
              <a:tblGrid>
                <a:gridCol w="1355725"/>
                <a:gridCol w="1625600"/>
                <a:gridCol w="1838325"/>
                <a:gridCol w="4016375"/>
              </a:tblGrid>
              <a:tr h="828675">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Time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Time Frame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Students Assessed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charset="0"/>
                        </a:rPr>
                        <a:t>Main Purposes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893763">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Screening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Beginning of School Year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risk status</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instructional grouping</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teachers differentiate instruction based on identified instructional needs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3763">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Diagnostic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As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Selected Students </a:t>
                      </a:r>
                      <a:r>
                        <a:rPr kumimoji="0" lang="en-US" altLang="en-US" sz="1400" b="1" i="0" u="none" strike="noStrike" cap="none" normalizeH="0" baseline="0">
                          <a:ln>
                            <a:noFill/>
                          </a:ln>
                          <a:solidFill>
                            <a:schemeClr val="tx1"/>
                          </a:solidFill>
                          <a:effectLst/>
                          <a:latin typeface="Times" charset="0"/>
                        </a:rPr>
                        <a:t>(when more information is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0" fontAlgn="base" latinLnBrk="0" hangingPunct="0">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plan instruction</a:t>
                      </a:r>
                    </a:p>
                    <a:p>
                      <a:pPr marL="171450" marR="0" lvl="0" indent="-171450" algn="l" defTabSz="914400" rtl="0" eaLnBrk="0" fontAlgn="base" latinLnBrk="0" hangingPunct="0">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Help teachers differentiate instruction based on identified instructional needs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6938">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1" i="0" u="none" strike="noStrike" cap="none" normalizeH="0" baseline="0">
                          <a:ln>
                            <a:noFill/>
                          </a:ln>
                          <a:solidFill>
                            <a:schemeClr val="bg1"/>
                          </a:solidFill>
                          <a:effectLst/>
                          <a:latin typeface="Times" charset="0"/>
                        </a:rPr>
                        <a:t>Progress Monitoring</a:t>
                      </a:r>
                      <a:endParaRPr kumimoji="0" lang="en-US" altLang="en-US" sz="2000" b="1" i="0" u="none" strike="noStrike" cap="none" normalizeH="0" baseline="0">
                        <a:ln>
                          <a:noFill/>
                        </a:ln>
                        <a:solidFill>
                          <a:schemeClr val="bg1"/>
                        </a:solidFill>
                        <a:effectLst/>
                        <a:latin typeface="Time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Determined by Risk Status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Determine if students are making adequate progress with current instruction</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Inform schoolwide support plans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892175">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000" b="1" i="0" u="none" strike="noStrike" cap="none" normalizeH="0" baseline="0">
                          <a:ln>
                            <a:noFill/>
                          </a:ln>
                          <a:solidFill>
                            <a:schemeClr val="bg1"/>
                          </a:solidFill>
                          <a:effectLst/>
                          <a:latin typeface="Times" charset="0"/>
                        </a:rPr>
                        <a:t>Outcome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charset="0"/>
                        </a:rPr>
                        <a:t>End of School Year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charset="0"/>
                        </a:rPr>
                        <a:t>All </a:t>
                      </a:r>
                      <a:r>
                        <a:rPr kumimoji="0" lang="en-US" altLang="en-US" sz="1800" b="1" i="0" u="none" strike="noStrike" cap="none" normalizeH="0" baseline="0" dirty="0" smtClean="0">
                          <a:ln>
                            <a:noFill/>
                          </a:ln>
                          <a:solidFill>
                            <a:schemeClr val="tx1"/>
                          </a:solidFill>
                          <a:effectLst/>
                          <a:latin typeface="Times" charset="0"/>
                        </a:rPr>
                        <a:t>K–5 </a:t>
                      </a:r>
                      <a:r>
                        <a:rPr kumimoji="0" lang="en-US" altLang="en-US" sz="1800" b="1" i="0" u="none" strike="noStrike" cap="none" normalizeH="0" baseline="0" dirty="0">
                          <a:ln>
                            <a:noFill/>
                          </a:ln>
                          <a:solidFill>
                            <a:schemeClr val="tx1"/>
                          </a:solidFill>
                          <a:effectLst/>
                          <a:latin typeface="Times" charset="0"/>
                        </a:rPr>
                        <a:t>Students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lvl1pPr marL="171450" indent="-171450">
                        <a:lnSpc>
                          <a:spcPct val="90000"/>
                        </a:lnSpc>
                        <a:spcBef>
                          <a:spcPct val="40000"/>
                        </a:spcBef>
                        <a:defRPr sz="2600">
                          <a:solidFill>
                            <a:srgbClr val="000099"/>
                          </a:solidFill>
                          <a:latin typeface="Times" charset="0"/>
                        </a:defRPr>
                      </a:lvl1pPr>
                      <a:lvl2pPr>
                        <a:lnSpc>
                          <a:spcPct val="90000"/>
                        </a:lnSpc>
                        <a:spcBef>
                          <a:spcPct val="40000"/>
                        </a:spcBef>
                        <a:defRPr sz="2400">
                          <a:solidFill>
                            <a:srgbClr val="000099"/>
                          </a:solidFill>
                          <a:latin typeface="Times" charset="0"/>
                        </a:defRPr>
                      </a:lvl2pPr>
                      <a:lvl3pPr>
                        <a:lnSpc>
                          <a:spcPct val="90000"/>
                        </a:lnSpc>
                        <a:spcBef>
                          <a:spcPct val="40000"/>
                        </a:spcBef>
                        <a:defRPr sz="2000">
                          <a:solidFill>
                            <a:srgbClr val="000099"/>
                          </a:solidFill>
                          <a:latin typeface="Times" charset="0"/>
                        </a:defRPr>
                      </a:lvl3pPr>
                      <a:lvl4pPr>
                        <a:spcBef>
                          <a:spcPct val="20000"/>
                        </a:spcBef>
                        <a:defRPr>
                          <a:solidFill>
                            <a:srgbClr val="000099"/>
                          </a:solidFill>
                          <a:latin typeface="Times" charset="0"/>
                        </a:defRPr>
                      </a:lvl4pPr>
                      <a:lvl5pPr>
                        <a:spcBef>
                          <a:spcPct val="20000"/>
                        </a:spcBef>
                        <a:defRPr>
                          <a:solidFill>
                            <a:srgbClr val="000099"/>
                          </a:solidFill>
                          <a:latin typeface="Times" charset="0"/>
                        </a:defRPr>
                      </a:lvl5pPr>
                      <a:lvl6pPr fontAlgn="base">
                        <a:spcBef>
                          <a:spcPct val="20000"/>
                        </a:spcBef>
                        <a:spcAft>
                          <a:spcPct val="0"/>
                        </a:spcAft>
                        <a:defRPr>
                          <a:solidFill>
                            <a:srgbClr val="000099"/>
                          </a:solidFill>
                          <a:latin typeface="Times" charset="0"/>
                        </a:defRPr>
                      </a:lvl6pPr>
                      <a:lvl7pPr fontAlgn="base">
                        <a:spcBef>
                          <a:spcPct val="20000"/>
                        </a:spcBef>
                        <a:spcAft>
                          <a:spcPct val="0"/>
                        </a:spcAft>
                        <a:defRPr>
                          <a:solidFill>
                            <a:srgbClr val="000099"/>
                          </a:solidFill>
                          <a:latin typeface="Times" charset="0"/>
                        </a:defRPr>
                      </a:lvl7pPr>
                      <a:lvl8pPr fontAlgn="base">
                        <a:spcBef>
                          <a:spcPct val="20000"/>
                        </a:spcBef>
                        <a:spcAft>
                          <a:spcPct val="0"/>
                        </a:spcAft>
                        <a:defRPr>
                          <a:solidFill>
                            <a:srgbClr val="000099"/>
                          </a:solidFill>
                          <a:latin typeface="Times" charset="0"/>
                        </a:defRPr>
                      </a:lvl8pPr>
                      <a:lvl9pPr fontAlgn="base">
                        <a:spcBef>
                          <a:spcPct val="20000"/>
                        </a:spcBef>
                        <a:spcAft>
                          <a:spcPct val="0"/>
                        </a:spcAft>
                        <a:defRPr>
                          <a:solidFill>
                            <a:srgbClr val="000099"/>
                          </a:solidFill>
                          <a:latin typeface="Times" charset="0"/>
                        </a:defRPr>
                      </a:lvl9pPr>
                    </a:lstStyle>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Give school leaders and teachers feedback about the overall effectiveness of their reading program</a:t>
                      </a:r>
                    </a:p>
                    <a:p>
                      <a:pPr marL="171450" marR="0" lvl="0" indent="-171450" algn="l" defTabSz="914400" rtl="0" eaLnBrk="1" fontAlgn="base" latinLnBrk="0" hangingPunct="1">
                        <a:lnSpc>
                          <a:spcPct val="85000"/>
                        </a:lnSpc>
                        <a:spcBef>
                          <a:spcPct val="2500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Times" charset="0"/>
                        </a:rPr>
                        <a:t>Inform schoolwide support plans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Tree>
    <p:extLst>
      <p:ext uri="{BB962C8B-B14F-4D97-AF65-F5344CB8AC3E}">
        <p14:creationId xmlns:p14="http://schemas.microsoft.com/office/powerpoint/2010/main" val="7241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Project LIFT Assessment Plan</a:t>
            </a:r>
            <a:br>
              <a:rPr lang="en-US" dirty="0" smtClean="0"/>
            </a:br>
            <a:r>
              <a:rPr lang="en-US" dirty="0" smtClean="0"/>
              <a:t>Activity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7</a:t>
            </a:fld>
            <a:endParaRPr lang="en-US" dirty="0"/>
          </a:p>
        </p:txBody>
      </p:sp>
      <p:pic>
        <p:nvPicPr>
          <p:cNvPr id="5" name="Picture 4"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
        <p:nvSpPr>
          <p:cNvPr id="7" name="Rectangle 3"/>
          <p:cNvSpPr>
            <a:spLocks noGrp="1" noChangeArrowheads="1"/>
          </p:cNvSpPr>
          <p:nvPr>
            <p:ph idx="1"/>
          </p:nvPr>
        </p:nvSpPr>
        <p:spPr>
          <a:xfrm>
            <a:off x="421822" y="1590675"/>
            <a:ext cx="8569778" cy="5267325"/>
          </a:xfrm>
        </p:spPr>
        <p:txBody>
          <a:bodyPr>
            <a:noAutofit/>
          </a:bodyPr>
          <a:lstStyle/>
          <a:p>
            <a:pPr marL="407988" indent="-407988" eaLnBrk="1" hangingPunct="1">
              <a:buClr>
                <a:schemeClr val="accent6">
                  <a:lumMod val="50000"/>
                </a:schemeClr>
              </a:buClr>
              <a:buSzPct val="80000"/>
              <a:buFont typeface="Wingdings" charset="2"/>
              <a:buChar char="v"/>
            </a:pPr>
            <a:r>
              <a:rPr lang="en-US" altLang="en-US" sz="3600" b="1" dirty="0" smtClean="0">
                <a:latin typeface="+mj-lt"/>
                <a:ea typeface="ＭＳ Ｐゴシック" charset="-128"/>
              </a:rPr>
              <a:t>Please stop the presentation and complete Activity 1 of this Module</a:t>
            </a:r>
          </a:p>
          <a:p>
            <a:pPr marL="777240" lvl="1" indent="-457200">
              <a:buClr>
                <a:schemeClr val="accent6">
                  <a:lumMod val="50000"/>
                </a:schemeClr>
              </a:buClr>
              <a:buSzPct val="80000"/>
              <a:buFont typeface="Wingdings" charset="2"/>
              <a:buChar char="ü"/>
            </a:pPr>
            <a:r>
              <a:rPr lang="en-US" altLang="en-US" sz="3300" dirty="0" smtClean="0">
                <a:latin typeface="+mj-lt"/>
                <a:ea typeface="ＭＳ Ｐゴシック" charset="-128"/>
              </a:rPr>
              <a:t>Reviews the four basic types of assessment within a Response to Intervention literacy model.  </a:t>
            </a:r>
          </a:p>
          <a:p>
            <a:pPr>
              <a:buClr>
                <a:schemeClr val="accent6">
                  <a:lumMod val="50000"/>
                </a:schemeClr>
              </a:buClr>
              <a:buSzPct val="80000"/>
              <a:buFont typeface="Wingdings" charset="2"/>
              <a:buChar char="v"/>
            </a:pPr>
            <a:r>
              <a:rPr lang="en-US" altLang="en-US" sz="3600" b="1" dirty="0" smtClean="0">
                <a:latin typeface="+mj-lt"/>
                <a:ea typeface="ＭＳ Ｐゴシック" charset="-128"/>
              </a:rPr>
              <a:t>When completed, please return to presentation</a:t>
            </a:r>
            <a:endParaRPr lang="en-US" altLang="en-US" sz="3600" b="1" dirty="0">
              <a:latin typeface="+mj-lt"/>
              <a:ea typeface="ＭＳ Ｐゴシック" charset="-128"/>
            </a:endParaRPr>
          </a:p>
        </p:txBody>
      </p:sp>
    </p:spTree>
    <p:extLst>
      <p:ext uri="{BB962C8B-B14F-4D97-AF65-F5344CB8AC3E}">
        <p14:creationId xmlns:p14="http://schemas.microsoft.com/office/powerpoint/2010/main" val="140861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9081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a:xfrm>
            <a:off x="538163" y="2735263"/>
            <a:ext cx="5176837" cy="2743200"/>
          </a:xfrm>
          <a:prstGeom prst="roundRect">
            <a:avLst/>
          </a:prstGeom>
          <a:solidFill>
            <a:srgbClr val="FFFF00"/>
          </a:solidFill>
          <a:ln w="444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1168400" y="458788"/>
            <a:ext cx="1752600" cy="862012"/>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Identify Need for Support</a:t>
            </a:r>
          </a:p>
        </p:txBody>
      </p:sp>
      <p:sp>
        <p:nvSpPr>
          <p:cNvPr id="7" name="Rounded Rectangle 6"/>
          <p:cNvSpPr/>
          <p:nvPr/>
        </p:nvSpPr>
        <p:spPr>
          <a:xfrm>
            <a:off x="1168400" y="1604963"/>
            <a:ext cx="1752600" cy="8588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Validate Need for Support</a:t>
            </a:r>
          </a:p>
        </p:txBody>
      </p:sp>
      <p:sp>
        <p:nvSpPr>
          <p:cNvPr id="9" name="Rounded Rectangle 8"/>
          <p:cNvSpPr/>
          <p:nvPr/>
        </p:nvSpPr>
        <p:spPr>
          <a:xfrm>
            <a:off x="1168400" y="5757863"/>
            <a:ext cx="1752600" cy="846137"/>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Review Outcomes</a:t>
            </a:r>
          </a:p>
        </p:txBody>
      </p:sp>
      <p:sp>
        <p:nvSpPr>
          <p:cNvPr id="10" name="Rounded Rectangle 9"/>
          <p:cNvSpPr/>
          <p:nvPr/>
        </p:nvSpPr>
        <p:spPr>
          <a:xfrm>
            <a:off x="1241425" y="4449763"/>
            <a:ext cx="1752600" cy="838200"/>
          </a:xfrm>
          <a:prstGeom prst="roundRect">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000000"/>
                </a:solidFill>
              </a:rPr>
              <a:t>Evaluate Support</a:t>
            </a:r>
          </a:p>
        </p:txBody>
      </p:sp>
      <p:sp>
        <p:nvSpPr>
          <p:cNvPr id="11" name="Rounded Rectangle 10"/>
          <p:cNvSpPr/>
          <p:nvPr/>
        </p:nvSpPr>
        <p:spPr>
          <a:xfrm>
            <a:off x="863600" y="3116263"/>
            <a:ext cx="2362200" cy="914400"/>
          </a:xfrm>
          <a:prstGeom prst="roundRect">
            <a:avLst/>
          </a:prstGeom>
          <a:solidFill>
            <a:schemeClr val="accent3">
              <a:lumMod val="20000"/>
              <a:lumOff val="80000"/>
            </a:schemeClr>
          </a:soli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tx1"/>
                </a:solidFill>
              </a:rPr>
              <a:t>Plan Instructional Support</a:t>
            </a:r>
          </a:p>
        </p:txBody>
      </p:sp>
      <p:sp>
        <p:nvSpPr>
          <p:cNvPr id="12" name="Oval 11"/>
          <p:cNvSpPr/>
          <p:nvPr/>
        </p:nvSpPr>
        <p:spPr>
          <a:xfrm>
            <a:off x="3586163" y="3192463"/>
            <a:ext cx="1831975" cy="1676400"/>
          </a:xfrm>
          <a:prstGeom prst="ellipse">
            <a:avLst/>
          </a:prstGeom>
          <a:solidFill>
            <a:schemeClr val="accent3">
              <a:lumMod val="20000"/>
              <a:lumOff val="8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Implement Instructional Support</a:t>
            </a:r>
          </a:p>
        </p:txBody>
      </p:sp>
      <p:sp>
        <p:nvSpPr>
          <p:cNvPr id="13" name="Right Arrow 12"/>
          <p:cNvSpPr/>
          <p:nvPr/>
        </p:nvSpPr>
        <p:spPr>
          <a:xfrm>
            <a:off x="3306763" y="3116263"/>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a:off x="1846263" y="1328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Down Arrow 15"/>
          <p:cNvSpPr/>
          <p:nvPr/>
        </p:nvSpPr>
        <p:spPr>
          <a:xfrm>
            <a:off x="1862138" y="2489200"/>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1862138" y="5519738"/>
            <a:ext cx="381000" cy="228600"/>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Down Arrow 17"/>
          <p:cNvSpPr/>
          <p:nvPr/>
        </p:nvSpPr>
        <p:spPr>
          <a:xfrm>
            <a:off x="1896451" y="4106332"/>
            <a:ext cx="381000" cy="228600"/>
          </a:xfrm>
          <a:prstGeom prst="downArrow">
            <a:avLst/>
          </a:prstGeom>
          <a:solidFill>
            <a:schemeClr val="accent3">
              <a:lumMod val="50000"/>
            </a:schemeClr>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rot="10800000">
            <a:off x="442913" y="6248400"/>
            <a:ext cx="4572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15381" y="3391694"/>
            <a:ext cx="5715000" cy="1588"/>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963" y="533400"/>
            <a:ext cx="457200" cy="1588"/>
          </a:xfrm>
          <a:prstGeom prst="straightConnector1">
            <a:avLst/>
          </a:prstGeom>
          <a:ln w="444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7" name="Rectangle 26"/>
          <p:cNvSpPr>
            <a:spLocks noChangeArrowheads="1"/>
          </p:cNvSpPr>
          <p:nvPr/>
        </p:nvSpPr>
        <p:spPr bwMode="auto">
          <a:xfrm>
            <a:off x="5976938" y="2624138"/>
            <a:ext cx="2709862" cy="1219200"/>
          </a:xfrm>
          <a:prstGeom prst="rect">
            <a:avLst/>
          </a:prstGeom>
          <a:solidFill>
            <a:srgbClr val="FFFAB2"/>
          </a:solidFill>
          <a:ln w="9525">
            <a:solidFill>
              <a:schemeClr val="tx1"/>
            </a:solidFill>
            <a:miter lim="800000"/>
            <a:headEnd/>
            <a:tailEnd/>
          </a:ln>
        </p:spPr>
        <p:txBody>
          <a:bodyPr wrap="none" anchor="ctr">
            <a:prstTxWarp prst="textNoShape">
              <a:avLst/>
            </a:prstTxWarp>
          </a:bodyPr>
          <a:lstStyle/>
          <a:p>
            <a:pPr algn="ctr"/>
            <a:r>
              <a:rPr lang="en-US" b="1" dirty="0"/>
              <a:t>Diagnostic </a:t>
            </a:r>
          </a:p>
          <a:p>
            <a:pPr algn="ctr"/>
            <a:r>
              <a:rPr lang="en-US" b="1" dirty="0"/>
              <a:t>Assessment(s)</a:t>
            </a:r>
          </a:p>
          <a:p>
            <a:pPr algn="ctr"/>
            <a:r>
              <a:rPr lang="en-US" sz="1400" dirty="0"/>
              <a:t>(as needed)</a:t>
            </a:r>
            <a:r>
              <a:rPr lang="en-US" dirty="0"/>
              <a:t> </a:t>
            </a:r>
          </a:p>
        </p:txBody>
      </p:sp>
      <p:sp>
        <p:nvSpPr>
          <p:cNvPr id="20498" name="Text Box 30"/>
          <p:cNvSpPr txBox="1">
            <a:spLocks noChangeArrowheads="1"/>
          </p:cNvSpPr>
          <p:nvPr/>
        </p:nvSpPr>
        <p:spPr bwMode="auto">
          <a:xfrm>
            <a:off x="5989638" y="425450"/>
            <a:ext cx="2667000"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Screening Assessment(s)</a:t>
            </a:r>
          </a:p>
          <a:p>
            <a:pPr algn="ctr"/>
            <a:r>
              <a:rPr lang="en-US" sz="1600"/>
              <a:t>(Benchmark Assessment)</a:t>
            </a:r>
            <a:endParaRPr lang="en-US"/>
          </a:p>
        </p:txBody>
      </p:sp>
      <p:sp>
        <p:nvSpPr>
          <p:cNvPr id="20499" name="Text Box 31"/>
          <p:cNvSpPr txBox="1">
            <a:spLocks noChangeArrowheads="1"/>
          </p:cNvSpPr>
          <p:nvPr/>
        </p:nvSpPr>
        <p:spPr bwMode="auto">
          <a:xfrm>
            <a:off x="6007100" y="5740400"/>
            <a:ext cx="2624138" cy="892175"/>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b="1"/>
              <a:t>Outcome Assessment</a:t>
            </a:r>
          </a:p>
          <a:p>
            <a:pPr algn="ctr"/>
            <a:r>
              <a:rPr lang="en-US" sz="1600"/>
              <a:t>(Benchmark Assessment)</a:t>
            </a:r>
          </a:p>
          <a:p>
            <a:pPr algn="ctr"/>
            <a:endParaRPr lang="en-US"/>
          </a:p>
        </p:txBody>
      </p:sp>
      <p:sp>
        <p:nvSpPr>
          <p:cNvPr id="20500" name="Text Box 33"/>
          <p:cNvSpPr txBox="1">
            <a:spLocks noChangeArrowheads="1"/>
          </p:cNvSpPr>
          <p:nvPr/>
        </p:nvSpPr>
        <p:spPr bwMode="auto">
          <a:xfrm>
            <a:off x="5989638" y="1485900"/>
            <a:ext cx="2667000" cy="858838"/>
          </a:xfrm>
          <a:prstGeom prst="rect">
            <a:avLst/>
          </a:prstGeom>
          <a:solidFill>
            <a:srgbClr val="FFFAB2"/>
          </a:solidFill>
          <a:ln w="9525">
            <a:solidFill>
              <a:schemeClr val="tx1"/>
            </a:solidFill>
            <a:miter lim="800000"/>
            <a:headEnd/>
            <a:tailEnd/>
          </a:ln>
        </p:spPr>
        <p:txBody>
          <a:bodyPr lIns="91439" tIns="45719" rIns="91439" bIns="45719">
            <a:prstTxWarp prst="textNoShape">
              <a:avLst/>
            </a:prstTxWarp>
            <a:spAutoFit/>
          </a:bodyPr>
          <a:lstStyle/>
          <a:p>
            <a:pPr algn="ctr"/>
            <a:r>
              <a:rPr lang="en-US" sz="1600" b="1"/>
              <a:t>Additional Information </a:t>
            </a:r>
          </a:p>
          <a:p>
            <a:pPr algn="ctr"/>
            <a:r>
              <a:rPr lang="en-US" sz="1600"/>
              <a:t>(as needed)</a:t>
            </a:r>
          </a:p>
          <a:p>
            <a:pPr algn="ctr"/>
            <a:endParaRPr lang="en-US"/>
          </a:p>
        </p:txBody>
      </p:sp>
      <p:grpSp>
        <p:nvGrpSpPr>
          <p:cNvPr id="2" name="Group 34"/>
          <p:cNvGrpSpPr>
            <a:grpSpLocks/>
          </p:cNvGrpSpPr>
          <p:nvPr/>
        </p:nvGrpSpPr>
        <p:grpSpPr bwMode="auto">
          <a:xfrm>
            <a:off x="5965298" y="4273258"/>
            <a:ext cx="2743200" cy="833437"/>
            <a:chOff x="3381" y="2218"/>
            <a:chExt cx="2011" cy="606"/>
          </a:xfrm>
          <a:solidFill>
            <a:srgbClr val="F2F6A8"/>
          </a:solidFill>
        </p:grpSpPr>
        <p:sp>
          <p:nvSpPr>
            <p:cNvPr id="40" name="Rectangle 35"/>
            <p:cNvSpPr>
              <a:spLocks noChangeArrowheads="1"/>
            </p:cNvSpPr>
            <p:nvPr/>
          </p:nvSpPr>
          <p:spPr bwMode="auto">
            <a:xfrm>
              <a:off x="3381" y="2218"/>
              <a:ext cx="2011" cy="606"/>
            </a:xfrm>
            <a:prstGeom prst="rect">
              <a:avLst/>
            </a:prstGeom>
            <a:grpFill/>
            <a:ln w="9525">
              <a:solidFill>
                <a:schemeClr val="tx1"/>
              </a:solidFill>
              <a:miter lim="800000"/>
              <a:headEnd/>
              <a:tailEnd/>
            </a:ln>
          </p:spPr>
          <p:txBody>
            <a:bodyPr wrap="none" anchor="ctr">
              <a:prstTxWarp prst="textNoShape">
                <a:avLst/>
              </a:prstTxWarp>
            </a:bodyPr>
            <a:lstStyle/>
            <a:p>
              <a:pPr>
                <a:defRPr/>
              </a:pPr>
              <a:endParaRPr lang="en-US" dirty="0"/>
            </a:p>
          </p:txBody>
        </p:sp>
        <p:sp>
          <p:nvSpPr>
            <p:cNvPr id="41" name="Text Box 36"/>
            <p:cNvSpPr txBox="1">
              <a:spLocks noChangeArrowheads="1"/>
            </p:cNvSpPr>
            <p:nvPr/>
          </p:nvSpPr>
          <p:spPr bwMode="auto">
            <a:xfrm>
              <a:off x="3418" y="2242"/>
              <a:ext cx="1973" cy="470"/>
            </a:xfrm>
            <a:prstGeom prst="rect">
              <a:avLst/>
            </a:prstGeom>
            <a:grpFill/>
            <a:ln w="9525">
              <a:noFill/>
              <a:miter lim="800000"/>
              <a:headEnd/>
              <a:tailEnd/>
            </a:ln>
          </p:spPr>
          <p:txBody>
            <a:bodyPr>
              <a:prstTxWarp prst="textNoShape">
                <a:avLst/>
              </a:prstTxWarp>
              <a:spAutoFit/>
            </a:bodyPr>
            <a:lstStyle/>
            <a:p>
              <a:pPr algn="ctr">
                <a:defRPr/>
              </a:pPr>
              <a:r>
                <a:rPr lang="en-US" b="1" dirty="0"/>
                <a:t>Progress Monitoring Assessments</a:t>
              </a:r>
            </a:p>
          </p:txBody>
        </p:sp>
      </p:grpSp>
      <p:sp>
        <p:nvSpPr>
          <p:cNvPr id="20502" name="Line 41"/>
          <p:cNvSpPr>
            <a:spLocks noChangeShapeType="1"/>
          </p:cNvSpPr>
          <p:nvPr/>
        </p:nvSpPr>
        <p:spPr bwMode="auto">
          <a:xfrm>
            <a:off x="3279775" y="1827213"/>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3" name="Line 41"/>
          <p:cNvSpPr>
            <a:spLocks noChangeShapeType="1"/>
          </p:cNvSpPr>
          <p:nvPr/>
        </p:nvSpPr>
        <p:spPr bwMode="auto">
          <a:xfrm>
            <a:off x="3279775" y="769938"/>
            <a:ext cx="2416175"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sp>
        <p:nvSpPr>
          <p:cNvPr id="20504" name="Line 41"/>
          <p:cNvSpPr>
            <a:spLocks noChangeShapeType="1"/>
          </p:cNvSpPr>
          <p:nvPr/>
        </p:nvSpPr>
        <p:spPr bwMode="auto">
          <a:xfrm>
            <a:off x="3282950" y="6145213"/>
            <a:ext cx="2413000" cy="0"/>
          </a:xfrm>
          <a:prstGeom prst="line">
            <a:avLst/>
          </a:prstGeom>
          <a:noFill/>
          <a:ln w="19050">
            <a:solidFill>
              <a:schemeClr val="tx1"/>
            </a:solidFill>
            <a:prstDash val="sysDot"/>
            <a:round/>
            <a:headEnd/>
            <a:tailEnd/>
          </a:ln>
        </p:spPr>
        <p:txBody>
          <a:bodyPr wrap="none" lIns="91439" tIns="45719" rIns="91439" bIns="45719" anchor="ctr">
            <a:prstTxWarp prst="textNoShape">
              <a:avLst/>
            </a:prstTxWarp>
          </a:bodyPr>
          <a:lstStyle/>
          <a:p>
            <a:endParaRPr lang="en-US"/>
          </a:p>
        </p:txBody>
      </p:sp>
      <p:cxnSp>
        <p:nvCxnSpPr>
          <p:cNvPr id="49" name="Straight Arrow Connector 48"/>
          <p:cNvCxnSpPr/>
          <p:nvPr/>
        </p:nvCxnSpPr>
        <p:spPr>
          <a:xfrm rot="5400000">
            <a:off x="5144294" y="4017169"/>
            <a:ext cx="1143000"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900363" y="5478463"/>
            <a:ext cx="1298575"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32543" y="3923506"/>
            <a:ext cx="1143000" cy="1587"/>
          </a:xfrm>
          <a:prstGeom prst="straightConnector1">
            <a:avLst/>
          </a:prstGeom>
          <a:ln w="12700" cap="flat" cmpd="sng" algn="ctr">
            <a:solidFill>
              <a:srgbClr val="0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900363" y="2733675"/>
            <a:ext cx="1298575" cy="1588"/>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509" name="TextBox 39"/>
          <p:cNvSpPr txBox="1">
            <a:spLocks noChangeArrowheads="1"/>
          </p:cNvSpPr>
          <p:nvPr/>
        </p:nvSpPr>
        <p:spPr bwMode="auto">
          <a:xfrm>
            <a:off x="2387600" y="6580188"/>
            <a:ext cx="4114800" cy="284162"/>
          </a:xfrm>
          <a:prstGeom prst="rect">
            <a:avLst/>
          </a:prstGeom>
          <a:noFill/>
          <a:ln w="9525">
            <a:noFill/>
            <a:miter lim="800000"/>
            <a:headEnd/>
            <a:tailEnd/>
          </a:ln>
        </p:spPr>
        <p:txBody>
          <a:bodyPr lIns="82296" tIns="41148" rIns="82296" bIns="41148">
            <a:prstTxWarp prst="textNoShape">
              <a:avLst/>
            </a:prstTxWarp>
            <a:spAutoFit/>
          </a:bodyPr>
          <a:lstStyle/>
          <a:p>
            <a:pPr algn="ctr"/>
            <a:r>
              <a:rPr lang="en-US" sz="1300"/>
              <a:t>(Good, Gruba, and Kaminski, 2002)  </a:t>
            </a:r>
          </a:p>
        </p:txBody>
      </p:sp>
      <p:sp>
        <p:nvSpPr>
          <p:cNvPr id="55" name="Right Arrow 54"/>
          <p:cNvSpPr/>
          <p:nvPr/>
        </p:nvSpPr>
        <p:spPr>
          <a:xfrm flipH="1">
            <a:off x="3121025" y="4402138"/>
            <a:ext cx="533400" cy="3048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6146800" y="0"/>
            <a:ext cx="2366963" cy="369888"/>
          </a:xfrm>
          <a:prstGeom prst="rect">
            <a:avLst/>
          </a:prstGeom>
          <a:noFill/>
        </p:spPr>
        <p:txBody>
          <a:bodyPr>
            <a:spAutoFit/>
          </a:bodyPr>
          <a:lstStyle/>
          <a:p>
            <a:pPr algn="ctr">
              <a:defRPr/>
            </a:pPr>
            <a:r>
              <a:rPr lang="en-US" b="1" dirty="0">
                <a:latin typeface="+mn-lt"/>
              </a:rPr>
              <a:t>Tools</a:t>
            </a:r>
          </a:p>
        </p:txBody>
      </p:sp>
      <p:sp>
        <p:nvSpPr>
          <p:cNvPr id="35" name="Slide Number Placeholder 34"/>
          <p:cNvSpPr>
            <a:spLocks noGrp="1"/>
          </p:cNvSpPr>
          <p:nvPr>
            <p:ph type="sldNum" sz="quarter" idx="4294967295"/>
          </p:nvPr>
        </p:nvSpPr>
        <p:spPr>
          <a:xfrm>
            <a:off x="6553200" y="6356350"/>
            <a:ext cx="2133600" cy="365125"/>
          </a:xfrm>
          <a:prstGeom prst="rect">
            <a:avLst/>
          </a:prstGeom>
        </p:spPr>
        <p:txBody>
          <a:bodyPr/>
          <a:lstStyle/>
          <a:p>
            <a:pPr>
              <a:defRPr/>
            </a:pPr>
            <a:fld id="{75C95851-6842-C147-923D-DB204D402E44}" type="slidenum">
              <a:rPr lang="en-US" smtClean="0"/>
              <a:pPr>
                <a:defRPr/>
              </a:pPr>
              <a:t>9</a:t>
            </a:fld>
            <a:endParaRPr lang="en-US" dirty="0"/>
          </a:p>
        </p:txBody>
      </p:sp>
      <p:sp>
        <p:nvSpPr>
          <p:cNvPr id="36" name="Oval 38"/>
          <p:cNvSpPr>
            <a:spLocks noChangeArrowheads="1"/>
          </p:cNvSpPr>
          <p:nvPr/>
        </p:nvSpPr>
        <p:spPr bwMode="auto">
          <a:xfrm>
            <a:off x="0" y="12408"/>
            <a:ext cx="8991600" cy="1607135"/>
          </a:xfrm>
          <a:prstGeom prst="ellipse">
            <a:avLst/>
          </a:prstGeom>
          <a:noFill/>
          <a:ln w="9525">
            <a:solidFill>
              <a:srgbClr val="CE19E3"/>
            </a:solidFill>
            <a:round/>
            <a:headEnd/>
            <a:tailEnd/>
          </a:ln>
          <a:effectLst>
            <a:outerShdw blurRad="63500" dist="38099" dir="2700000" algn="ctr" rotWithShape="0">
              <a:srgbClr val="000000">
                <a:alpha val="74997"/>
              </a:srgbClr>
            </a:outerShdw>
          </a:effectLst>
        </p:spPr>
        <p:txBody>
          <a:bodyPr wrap="none" lIns="91439" tIns="45719" rIns="91439" bIns="45719" anchor="ctr"/>
          <a:lstStyle/>
          <a:p>
            <a:pPr>
              <a:defRPr/>
            </a:pPr>
            <a:endParaRPr lang="en-US">
              <a:ea typeface="+mn-ea"/>
            </a:endParaRPr>
          </a:p>
        </p:txBody>
      </p:sp>
    </p:spTree>
    <p:custDataLst>
      <p:tags r:id="rId1"/>
    </p:custDataLst>
    <p:extLst>
      <p:ext uri="{BB962C8B-B14F-4D97-AF65-F5344CB8AC3E}">
        <p14:creationId xmlns:p14="http://schemas.microsoft.com/office/powerpoint/2010/main" val="19197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f2b6b06-1df6-4446-9c6b-b7763104cdeb"/>
  <p:tag name="ARTICULATE_SLIDE_NAV" val="11"/>
</p:tagLst>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23480</TotalTime>
  <Words>3274</Words>
  <Application>Microsoft Macintosh PowerPoint</Application>
  <PresentationFormat>On-screen Show (4:3)</PresentationFormat>
  <Paragraphs>345</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Cambria</vt:lpstr>
      <vt:lpstr>Courier New</vt:lpstr>
      <vt:lpstr>Helvetica</vt:lpstr>
      <vt:lpstr>ＭＳ Ｐゴシック</vt:lpstr>
      <vt:lpstr>Times</vt:lpstr>
      <vt:lpstr>Times New Roman</vt:lpstr>
      <vt:lpstr>Tw Cen MT</vt:lpstr>
      <vt:lpstr>Wingdings</vt:lpstr>
      <vt:lpstr>Wingdings 2</vt:lpstr>
      <vt:lpstr>Arial</vt:lpstr>
      <vt:lpstr>Median</vt:lpstr>
      <vt:lpstr>Overview:   Understanding and Building a Schoolwide Assessment Plan</vt:lpstr>
      <vt:lpstr>Schoolwide Assessment in Literacy</vt:lpstr>
      <vt:lpstr>Why Develop a  Schoolwide Assessment Plan?</vt:lpstr>
      <vt:lpstr>Why Develop a  Schoolwide Assessment Plan?</vt:lpstr>
      <vt:lpstr>Why Develop a  Schoolwide Assessment Plan?</vt:lpstr>
      <vt:lpstr>Typical Assessment Plans  Within an RTI Framework</vt:lpstr>
      <vt:lpstr>Project LIFT Assessment Plan Activity 1</vt:lpstr>
      <vt:lpstr>PowerPoint Presentation</vt:lpstr>
      <vt:lpstr>PowerPoint Presentation</vt:lpstr>
      <vt:lpstr>(1) IDENTIFYING NEED FOR SUPPORT</vt:lpstr>
      <vt:lpstr>PowerPoint Presentation</vt:lpstr>
      <vt:lpstr>(2) VALIDATING NEED FOR SUPPORT</vt:lpstr>
      <vt:lpstr>PowerPoint Presentation</vt:lpstr>
      <vt:lpstr>(3) PLANNING AND IMPLEMENTATION</vt:lpstr>
      <vt:lpstr>PowerPoint Presentation</vt:lpstr>
      <vt:lpstr>(4) EVALUATING AND MODIFYING SUPPORT </vt:lpstr>
      <vt:lpstr>(4) EVALUATING AND MODIFYING SUPPORT </vt:lpstr>
      <vt:lpstr>PowerPoint Presentation</vt:lpstr>
      <vt:lpstr>PowerPoint Presentation</vt:lpstr>
      <vt:lpstr>Typical Assessment Plans  Within an RTI Framework</vt:lpstr>
      <vt:lpstr>KEY “TAKE AWAY” POINTS</vt:lpstr>
      <vt:lpstr>Next Steps</vt:lpstr>
    </vt:vector>
  </TitlesOfParts>
  <Company>Deni Basaraba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Minute Reading Block</dc:title>
  <dc:creator>Deni Basaraba</dc:creator>
  <cp:lastModifiedBy>Microsoft Office User</cp:lastModifiedBy>
  <cp:revision>249</cp:revision>
  <cp:lastPrinted>2009-02-05T23:09:32Z</cp:lastPrinted>
  <dcterms:created xsi:type="dcterms:W3CDTF">2008-10-13T16:24:20Z</dcterms:created>
  <dcterms:modified xsi:type="dcterms:W3CDTF">2016-02-22T21:16:38Z</dcterms:modified>
</cp:coreProperties>
</file>