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20"/>
  </p:notesMasterIdLst>
  <p:handoutMasterIdLst>
    <p:handoutMasterId r:id="rId21"/>
  </p:handoutMasterIdLst>
  <p:sldIdLst>
    <p:sldId id="257" r:id="rId2"/>
    <p:sldId id="303" r:id="rId3"/>
    <p:sldId id="305" r:id="rId4"/>
    <p:sldId id="301" r:id="rId5"/>
    <p:sldId id="304" r:id="rId6"/>
    <p:sldId id="302" r:id="rId7"/>
    <p:sldId id="307" r:id="rId8"/>
    <p:sldId id="306" r:id="rId9"/>
    <p:sldId id="308" r:id="rId10"/>
    <p:sldId id="310" r:id="rId11"/>
    <p:sldId id="317" r:id="rId12"/>
    <p:sldId id="309" r:id="rId13"/>
    <p:sldId id="311" r:id="rId14"/>
    <p:sldId id="312" r:id="rId15"/>
    <p:sldId id="314" r:id="rId16"/>
    <p:sldId id="313" r:id="rId17"/>
    <p:sldId id="315" r:id="rId18"/>
    <p:sldId id="316"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253E"/>
    <a:srgbClr val="00009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26"/>
    <p:restoredTop sz="77685" autoAdjust="0"/>
  </p:normalViewPr>
  <p:slideViewPr>
    <p:cSldViewPr snapToGrid="0" snapToObjects="1">
      <p:cViewPr>
        <p:scale>
          <a:sx n="78" d="100"/>
          <a:sy n="78" d="100"/>
        </p:scale>
        <p:origin x="880" y="144"/>
      </p:cViewPr>
      <p:guideLst>
        <p:guide orient="horz" pos="2160"/>
        <p:guide pos="2880"/>
      </p:guideLst>
    </p:cSldViewPr>
  </p:slideViewPr>
  <p:outlineViewPr>
    <p:cViewPr>
      <p:scale>
        <a:sx n="33" d="100"/>
        <a:sy n="33" d="100"/>
      </p:scale>
      <p:origin x="0" y="-104"/>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73" d="100"/>
          <a:sy n="173" d="100"/>
        </p:scale>
        <p:origin x="224" y="-936"/>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9BDB726-B001-414B-B7BA-02F4B83372C1}" type="datetimeFigureOut">
              <a:rPr lang="en-US" smtClean="0"/>
              <a:t>8/16/16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3E5F136-8AAC-DA48-9B0B-F353696DBB16}" type="slidenum">
              <a:rPr lang="en-US" smtClean="0"/>
              <a:t>‹#›</a:t>
            </a:fld>
            <a:endParaRPr lang="en-US" dirty="0"/>
          </a:p>
        </p:txBody>
      </p:sp>
    </p:spTree>
    <p:extLst>
      <p:ext uri="{BB962C8B-B14F-4D97-AF65-F5344CB8AC3E}">
        <p14:creationId xmlns:p14="http://schemas.microsoft.com/office/powerpoint/2010/main" val="7000600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91F747-ECD5-2B49-ADD5-E02D0E4C4F12}" type="datetimeFigureOut">
              <a:rPr lang="en-US" smtClean="0"/>
              <a:t>8/16/16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CE6440-8D06-7D43-BBA1-FA4A13A082FA}" type="slidenum">
              <a:rPr lang="en-US" smtClean="0"/>
              <a:t>‹#›</a:t>
            </a:fld>
            <a:endParaRPr lang="en-US" dirty="0"/>
          </a:p>
        </p:txBody>
      </p:sp>
    </p:spTree>
    <p:extLst>
      <p:ext uri="{BB962C8B-B14F-4D97-AF65-F5344CB8AC3E}">
        <p14:creationId xmlns:p14="http://schemas.microsoft.com/office/powerpoint/2010/main" val="36795917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is the first presentation on oral language development.  The module focuses on the connection between oral language development and other literacy skills such as reading and writing.  </a:t>
            </a:r>
          </a:p>
        </p:txBody>
      </p:sp>
      <p:sp>
        <p:nvSpPr>
          <p:cNvPr id="4" name="Slide Number Placeholder 3"/>
          <p:cNvSpPr>
            <a:spLocks noGrp="1"/>
          </p:cNvSpPr>
          <p:nvPr>
            <p:ph type="sldNum" sz="quarter" idx="10"/>
          </p:nvPr>
        </p:nvSpPr>
        <p:spPr/>
        <p:txBody>
          <a:bodyPr/>
          <a:lstStyle/>
          <a:p>
            <a:fld id="{F7F9A351-0A7A-BC4F-B299-47D55685FB74}" type="slidenum">
              <a:rPr lang="en-US" smtClean="0"/>
              <a:pPr/>
              <a:t>1</a:t>
            </a:fld>
            <a:endParaRPr lang="en-US" dirty="0"/>
          </a:p>
        </p:txBody>
      </p:sp>
    </p:spTree>
    <p:extLst>
      <p:ext uri="{BB962C8B-B14F-4D97-AF65-F5344CB8AC3E}">
        <p14:creationId xmlns:p14="http://schemas.microsoft.com/office/powerpoint/2010/main" val="2342342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If we think about academic language as the oral and written language that students need in order to </a:t>
            </a:r>
            <a:r>
              <a:rPr lang="en-US" altLang="en-US" b="1" dirty="0" smtClean="0"/>
              <a:t>understand</a:t>
            </a:r>
            <a:r>
              <a:rPr lang="en-US" altLang="en-US" dirty="0" smtClean="0"/>
              <a:t> (read, listen, think), </a:t>
            </a:r>
            <a:r>
              <a:rPr lang="en-US" altLang="en-US" b="1" dirty="0" smtClean="0"/>
              <a:t>communicate</a:t>
            </a:r>
            <a:r>
              <a:rPr lang="en-US" altLang="en-US" dirty="0" smtClean="0"/>
              <a:t> (listen, speak, write, connect), and </a:t>
            </a:r>
            <a:r>
              <a:rPr lang="en-US" altLang="en-US" b="1" dirty="0" smtClean="0"/>
              <a:t>perform</a:t>
            </a:r>
            <a:r>
              <a:rPr lang="en-US" altLang="en-US" dirty="0" smtClean="0"/>
              <a:t> (think, read, write, listen, speak, create) in the specific subject areas taught in schools, we realize that it is complex and complicated.   We are teaching our students ways of </a:t>
            </a:r>
            <a:r>
              <a:rPr lang="en-US" altLang="en-US" b="1" dirty="0" smtClean="0"/>
              <a:t>participating</a:t>
            </a:r>
            <a:r>
              <a:rPr lang="en-US" altLang="en-US" dirty="0" smtClean="0"/>
              <a:t> in the content—how to think about it, how to question or talk about it, how to learn it.  </a:t>
            </a:r>
          </a:p>
          <a:p>
            <a:pPr eaLnBrk="1" hangingPunct="1">
              <a:spcBef>
                <a:spcPct val="0"/>
              </a:spcBef>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C7CE6440-8D06-7D43-BBA1-FA4A13A082FA}" type="slidenum">
              <a:rPr lang="en-US" smtClean="0"/>
              <a:t>15</a:t>
            </a:fld>
            <a:endParaRPr lang="en-US" dirty="0"/>
          </a:p>
        </p:txBody>
      </p:sp>
    </p:spTree>
    <p:extLst>
      <p:ext uri="{BB962C8B-B14F-4D97-AF65-F5344CB8AC3E}">
        <p14:creationId xmlns:p14="http://schemas.microsoft.com/office/powerpoint/2010/main" val="2000230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CE6440-8D06-7D43-BBA1-FA4A13A082FA}" type="slidenum">
              <a:rPr lang="en-US" smtClean="0"/>
              <a:t>18</a:t>
            </a:fld>
            <a:endParaRPr lang="en-US" dirty="0"/>
          </a:p>
        </p:txBody>
      </p:sp>
    </p:spTree>
    <p:extLst>
      <p:ext uri="{BB962C8B-B14F-4D97-AF65-F5344CB8AC3E}">
        <p14:creationId xmlns:p14="http://schemas.microsoft.com/office/powerpoint/2010/main" val="1947850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CE6440-8D06-7D43-BBA1-FA4A13A082FA}" type="slidenum">
              <a:rPr lang="en-US" smtClean="0"/>
              <a:t>2</a:t>
            </a:fld>
            <a:endParaRPr lang="en-US" dirty="0"/>
          </a:p>
        </p:txBody>
      </p:sp>
    </p:spTree>
    <p:extLst>
      <p:ext uri="{BB962C8B-B14F-4D97-AF65-F5344CB8AC3E}">
        <p14:creationId xmlns:p14="http://schemas.microsoft.com/office/powerpoint/2010/main" val="667726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Roskos</a:t>
            </a:r>
            <a:r>
              <a:rPr lang="en-US" dirty="0"/>
              <a:t>, K.A., Tabors, P.O., </a:t>
            </a:r>
            <a:r>
              <a:rPr lang="en-US" dirty="0" err="1"/>
              <a:t>Lenhart</a:t>
            </a:r>
            <a:r>
              <a:rPr lang="en-US" dirty="0"/>
              <a:t>, L.A. (2009). Oral Language and Early Literacy in Preschool (2nd ed.), United States of America: International Reading Association.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7CE6440-8D06-7D43-BBA1-FA4A13A082FA}" type="slidenum">
              <a:rPr lang="en-US" smtClean="0"/>
              <a:t>4</a:t>
            </a:fld>
            <a:endParaRPr lang="en-US" dirty="0"/>
          </a:p>
        </p:txBody>
      </p:sp>
    </p:spTree>
    <p:extLst>
      <p:ext uri="{BB962C8B-B14F-4D97-AF65-F5344CB8AC3E}">
        <p14:creationId xmlns:p14="http://schemas.microsoft.com/office/powerpoint/2010/main" val="1158447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Bruner, J. (1983). </a:t>
            </a:r>
            <a:r>
              <a:rPr lang="en-US" sz="1200" i="1" kern="1200" dirty="0" smtClean="0">
                <a:solidFill>
                  <a:schemeClr val="tx1"/>
                </a:solidFill>
                <a:effectLst/>
                <a:latin typeface="+mn-lt"/>
                <a:ea typeface="+mn-ea"/>
                <a:cs typeface="+mn-cs"/>
              </a:rPr>
              <a:t>Child’s talk: Learning to use language. </a:t>
            </a:r>
            <a:r>
              <a:rPr lang="en-US" sz="1200" kern="1200" dirty="0" smtClean="0">
                <a:solidFill>
                  <a:schemeClr val="tx1"/>
                </a:solidFill>
                <a:effectLst/>
                <a:latin typeface="+mn-lt"/>
                <a:ea typeface="+mn-ea"/>
                <a:cs typeface="+mn-cs"/>
              </a:rPr>
              <a:t>New York: WW Norton &amp; Co. </a:t>
            </a:r>
            <a:endParaRPr lang="en-US" dirty="0" smtClean="0"/>
          </a:p>
          <a:p>
            <a:endParaRPr lang="en-US" dirty="0"/>
          </a:p>
        </p:txBody>
      </p:sp>
      <p:sp>
        <p:nvSpPr>
          <p:cNvPr id="4" name="Slide Number Placeholder 3"/>
          <p:cNvSpPr>
            <a:spLocks noGrp="1"/>
          </p:cNvSpPr>
          <p:nvPr>
            <p:ph type="sldNum" sz="quarter" idx="10"/>
          </p:nvPr>
        </p:nvSpPr>
        <p:spPr/>
        <p:txBody>
          <a:bodyPr/>
          <a:lstStyle/>
          <a:p>
            <a:fld id="{C7CE6440-8D06-7D43-BBA1-FA4A13A082FA}" type="slidenum">
              <a:rPr lang="en-US" smtClean="0"/>
              <a:t>5</a:t>
            </a:fld>
            <a:endParaRPr lang="en-US" dirty="0"/>
          </a:p>
        </p:txBody>
      </p:sp>
    </p:spTree>
    <p:extLst>
      <p:ext uri="{BB962C8B-B14F-4D97-AF65-F5344CB8AC3E}">
        <p14:creationId xmlns:p14="http://schemas.microsoft.com/office/powerpoint/2010/main" val="305581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Roskos</a:t>
            </a:r>
            <a:r>
              <a:rPr lang="en-US" dirty="0"/>
              <a:t>, K.A., Tabors, P.O., </a:t>
            </a:r>
            <a:r>
              <a:rPr lang="en-US" dirty="0" err="1"/>
              <a:t>Lenhart</a:t>
            </a:r>
            <a:r>
              <a:rPr lang="en-US" dirty="0"/>
              <a:t>, L.A. (2009). Oral Language and Early Literacy in Preschool (2nd ed.), United States of America: International Reading Association. </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Kirkland, L.D. &amp; Patterson, J. (2005). Developing Oral Language in Primary Classrooms. Early Childhood Education Journal, 32: 6, 391-395. </a:t>
            </a:r>
          </a:p>
          <a:p>
            <a:endParaRPr lang="en-US" dirty="0"/>
          </a:p>
        </p:txBody>
      </p:sp>
      <p:sp>
        <p:nvSpPr>
          <p:cNvPr id="4" name="Slide Number Placeholder 3"/>
          <p:cNvSpPr>
            <a:spLocks noGrp="1"/>
          </p:cNvSpPr>
          <p:nvPr>
            <p:ph type="sldNum" sz="quarter" idx="10"/>
          </p:nvPr>
        </p:nvSpPr>
        <p:spPr/>
        <p:txBody>
          <a:bodyPr/>
          <a:lstStyle/>
          <a:p>
            <a:fld id="{C7CE6440-8D06-7D43-BBA1-FA4A13A082FA}" type="slidenum">
              <a:rPr lang="en-US" smtClean="0"/>
              <a:t>6</a:t>
            </a:fld>
            <a:endParaRPr lang="en-US" dirty="0"/>
          </a:p>
        </p:txBody>
      </p:sp>
    </p:spTree>
    <p:extLst>
      <p:ext uri="{BB962C8B-B14F-4D97-AF65-F5344CB8AC3E}">
        <p14:creationId xmlns:p14="http://schemas.microsoft.com/office/powerpoint/2010/main" val="844303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CE6440-8D06-7D43-BBA1-FA4A13A082FA}" type="slidenum">
              <a:rPr lang="en-US" smtClean="0"/>
              <a:t>10</a:t>
            </a:fld>
            <a:endParaRPr lang="en-US" dirty="0"/>
          </a:p>
        </p:txBody>
      </p:sp>
    </p:spTree>
    <p:extLst>
      <p:ext uri="{BB962C8B-B14F-4D97-AF65-F5344CB8AC3E}">
        <p14:creationId xmlns:p14="http://schemas.microsoft.com/office/powerpoint/2010/main" val="727081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These language skills usually develop within six months to two years after arrival in the U.S.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C7CE6440-8D06-7D43-BBA1-FA4A13A082FA}" type="slidenum">
              <a:rPr lang="en-US" smtClean="0"/>
              <a:t>12</a:t>
            </a:fld>
            <a:endParaRPr lang="en-US" dirty="0"/>
          </a:p>
        </p:txBody>
      </p:sp>
    </p:spTree>
    <p:extLst>
      <p:ext uri="{BB962C8B-B14F-4D97-AF65-F5344CB8AC3E}">
        <p14:creationId xmlns:p14="http://schemas.microsoft.com/office/powerpoint/2010/main" val="1065142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CE6440-8D06-7D43-BBA1-FA4A13A082FA}" type="slidenum">
              <a:rPr lang="en-US" smtClean="0"/>
              <a:t>13</a:t>
            </a:fld>
            <a:endParaRPr lang="en-US" dirty="0"/>
          </a:p>
        </p:txBody>
      </p:sp>
    </p:spTree>
    <p:extLst>
      <p:ext uri="{BB962C8B-B14F-4D97-AF65-F5344CB8AC3E}">
        <p14:creationId xmlns:p14="http://schemas.microsoft.com/office/powerpoint/2010/main" val="423153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includes listening, speaking, reading, and writing about subject area content material. This level of language learning is essential for students to succeed in school. Students need time and support to become proficient in academic areas. This usually takes from five to seven years. Recent research (Thomas &amp; Collier, 1995) has shown that if a child has no prior schooling or has no support in native language development, it may take seven to ten years for ELLs to catch up to their peers. </a:t>
            </a:r>
            <a:endParaRPr lang="en-US" dirty="0" smtClean="0">
              <a:effectLst/>
            </a:endParaRPr>
          </a:p>
          <a:p>
            <a:r>
              <a:rPr lang="en-US" sz="1200" kern="1200" dirty="0" smtClean="0">
                <a:solidFill>
                  <a:schemeClr val="tx1"/>
                </a:solidFill>
                <a:effectLst/>
                <a:latin typeface="+mn-lt"/>
                <a:ea typeface="+mn-ea"/>
                <a:cs typeface="+mn-cs"/>
              </a:rPr>
              <a:t>Academic language acquisition isn't just the understanding of content area vocabulary. It includes skills such as comparing, classifying, synthesizing, evaluating, and inferring. Academic language tasks are context reduced. Information is read from a textbook or presented by the teacher.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C7CE6440-8D06-7D43-BBA1-FA4A13A082FA}" type="slidenum">
              <a:rPr lang="en-US" smtClean="0"/>
              <a:t>14</a:t>
            </a:fld>
            <a:endParaRPr lang="en-US" dirty="0"/>
          </a:p>
        </p:txBody>
      </p:sp>
    </p:spTree>
    <p:extLst>
      <p:ext uri="{BB962C8B-B14F-4D97-AF65-F5344CB8AC3E}">
        <p14:creationId xmlns:p14="http://schemas.microsoft.com/office/powerpoint/2010/main" val="420803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1E5B34E-3816-A84C-9C14-D202D4DB37BB}" type="datetime1">
              <a:rPr lang="en-US" smtClean="0"/>
              <a:t>8/16/16</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5D36C3C-DF2F-5C47-A25C-7F85E83F8C73}"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2B9F5BA-459F-7646-95B2-25CCED0044BE}" type="datetime1">
              <a:rPr lang="en-US" smtClean="0"/>
              <a:t>8/16/16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D36C3C-DF2F-5C47-A25C-7F85E83F8C73}"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0C1C3032-9E41-7B4B-B7F9-F755E2216072}" type="datetime1">
              <a:rPr lang="en-US" smtClean="0"/>
              <a:t>8/16/16</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p:spPr>
        <p:txBody>
          <a:bodyPr/>
          <a:lstStyle/>
          <a:p>
            <a:fld id="{25D36C3C-DF2F-5C47-A25C-7F85E83F8C73}"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C5E5FB5-9F95-3C4E-961C-BE40D1A4386B}" type="datetime1">
              <a:rPr lang="en-US" smtClean="0"/>
              <a:t>8/16/16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25D36C3C-DF2F-5C47-A25C-7F85E83F8C73}" type="slidenum">
              <a:rPr lang="en-US" smtClean="0"/>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8DF4F598-80FC-BA4C-BC7A-26B599D39D81}" type="datetime1">
              <a:rPr lang="en-US" smtClean="0"/>
              <a:t>8/16/16</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25D36C3C-DF2F-5C47-A25C-7F85E83F8C73}" type="slidenum">
              <a:rPr lang="en-US" smtClean="0"/>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964AF374-D3C8-D94F-8C1A-3BAA8751ED87}" type="datetime1">
              <a:rPr lang="en-US" smtClean="0"/>
              <a:t>8/16/16</a:t>
            </a:fld>
            <a:endParaRPr lang="en-US" dirty="0"/>
          </a:p>
        </p:txBody>
      </p:sp>
      <p:sp>
        <p:nvSpPr>
          <p:cNvPr id="10" name="Slide Number Placeholder 9"/>
          <p:cNvSpPr>
            <a:spLocks noGrp="1"/>
          </p:cNvSpPr>
          <p:nvPr>
            <p:ph type="sldNum" sz="quarter" idx="16"/>
          </p:nvPr>
        </p:nvSpPr>
        <p:spPr/>
        <p:txBody>
          <a:bodyPr rtlCol="0"/>
          <a:lstStyle/>
          <a:p>
            <a:fld id="{25D36C3C-DF2F-5C47-A25C-7F85E83F8C73}" type="slidenum">
              <a:rPr lang="en-US" smtClean="0"/>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071548D2-7318-F04F-B018-3BF48500E138}" type="datetime1">
              <a:rPr lang="en-US" smtClean="0"/>
              <a:t>8/16/16</a:t>
            </a:fld>
            <a:endParaRPr lang="en-US" dirty="0"/>
          </a:p>
        </p:txBody>
      </p:sp>
      <p:sp>
        <p:nvSpPr>
          <p:cNvPr id="12" name="Slide Number Placeholder 11"/>
          <p:cNvSpPr>
            <a:spLocks noGrp="1"/>
          </p:cNvSpPr>
          <p:nvPr>
            <p:ph type="sldNum" sz="quarter" idx="16"/>
          </p:nvPr>
        </p:nvSpPr>
        <p:spPr/>
        <p:txBody>
          <a:bodyPr rtlCol="0"/>
          <a:lstStyle/>
          <a:p>
            <a:fld id="{25D36C3C-DF2F-5C47-A25C-7F85E83F8C73}" type="slidenum">
              <a:rPr lang="en-US" smtClean="0"/>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473F2CC-E40E-1749-89D6-E9F62D8F25F8}" type="datetime1">
              <a:rPr lang="en-US" smtClean="0"/>
              <a:t>8/16/16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5D36C3C-DF2F-5C47-A25C-7F85E83F8C73}"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F3CA8B-B89A-0E40-A32B-B619AE2558AC}" type="datetime1">
              <a:rPr lang="en-US" smtClean="0"/>
              <a:t>8/16/16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25D36C3C-DF2F-5C47-A25C-7F85E83F8C73}"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CCBB84D-B4FC-7D41-B153-ACA457866B54}" type="datetime1">
              <a:rPr lang="en-US" smtClean="0"/>
              <a:t>8/16/16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25D36C3C-DF2F-5C47-A25C-7F85E83F8C73}" type="slidenum">
              <a:rPr lang="en-US" smtClean="0"/>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p:spPr>
        <p:txBody>
          <a:bodyPr rtlCol="0"/>
          <a:lstStyle/>
          <a:p>
            <a:fld id="{B5A49F5B-33D6-5344-A773-D8273C8D67C4}" type="datetime1">
              <a:rPr lang="en-US" smtClean="0"/>
              <a:t>8/16/16</a:t>
            </a:fld>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25D36C3C-DF2F-5C47-A25C-7F85E83F8C73}" type="slidenum">
              <a:rPr lang="en-US" smtClean="0"/>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smtClean="0"/>
              <a:t>Drag picture to placeholder or click icon to add</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DF79244E-B09A-AA41-890F-7AEFBC2A7C7A}" type="datetime1">
              <a:rPr lang="en-US" smtClean="0"/>
              <a:t>8/16/16</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25D36C3C-DF2F-5C47-A25C-7F85E83F8C73}"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7185" y="2076549"/>
            <a:ext cx="7522029" cy="2514600"/>
          </a:xfrm>
          <a:ln>
            <a:noFill/>
          </a:ln>
        </p:spPr>
        <p:style>
          <a:lnRef idx="2">
            <a:schemeClr val="accent2"/>
          </a:lnRef>
          <a:fillRef idx="1">
            <a:schemeClr val="lt1"/>
          </a:fillRef>
          <a:effectRef idx="0">
            <a:schemeClr val="accent2"/>
          </a:effectRef>
          <a:fontRef idx="minor">
            <a:schemeClr val="dk1"/>
          </a:fontRef>
        </p:style>
        <p:txBody>
          <a:bodyPr>
            <a:noAutofit/>
          </a:bodyPr>
          <a:lstStyle/>
          <a:p>
            <a:pPr algn="ctr"/>
            <a:r>
              <a:rPr lang="en-US" dirty="0" smtClean="0">
                <a:solidFill>
                  <a:schemeClr val="accent2">
                    <a:lumMod val="50000"/>
                  </a:schemeClr>
                </a:solidFill>
                <a:effectLst>
                  <a:outerShdw blurRad="50800" dist="38100" dir="2700000" algn="tl" rotWithShape="0">
                    <a:srgbClr val="000000">
                      <a:alpha val="43000"/>
                    </a:srgbClr>
                  </a:outerShdw>
                </a:effectLst>
              </a:rPr>
              <a:t>Oral Language Development, Early Reading skills, and English Language Learners</a:t>
            </a:r>
            <a:endParaRPr lang="en-US" b="1" dirty="0">
              <a:solidFill>
                <a:schemeClr val="accent2">
                  <a:lumMod val="50000"/>
                </a:schemeClr>
              </a:solidFill>
            </a:endParaRPr>
          </a:p>
        </p:txBody>
      </p:sp>
      <p:sp>
        <p:nvSpPr>
          <p:cNvPr id="3" name="Subtitle 2"/>
          <p:cNvSpPr>
            <a:spLocks noGrp="1"/>
          </p:cNvSpPr>
          <p:nvPr>
            <p:ph type="subTitle" idx="1"/>
          </p:nvPr>
        </p:nvSpPr>
        <p:spPr>
          <a:xfrm>
            <a:off x="1295400" y="5066912"/>
            <a:ext cx="6705600" cy="685800"/>
          </a:xfrm>
        </p:spPr>
        <p:txBody>
          <a:bodyPr/>
          <a:lstStyle/>
          <a:p>
            <a:pPr algn="ctr"/>
            <a:r>
              <a:rPr lang="en-US" dirty="0" smtClean="0">
                <a:solidFill>
                  <a:srgbClr val="052E65"/>
                </a:solidFill>
              </a:rPr>
              <a:t>A Project LIFT Training Module</a:t>
            </a:r>
            <a:endParaRPr lang="en-US" dirty="0">
              <a:solidFill>
                <a:srgbClr val="052E65"/>
              </a:solidFill>
            </a:endParaRPr>
          </a:p>
        </p:txBody>
      </p:sp>
      <p:sp>
        <p:nvSpPr>
          <p:cNvPr id="6" name="Slide Number Placeholder 5"/>
          <p:cNvSpPr>
            <a:spLocks noGrp="1"/>
          </p:cNvSpPr>
          <p:nvPr>
            <p:ph type="sldNum" sz="quarter" idx="12"/>
          </p:nvPr>
        </p:nvSpPr>
        <p:spPr/>
        <p:txBody>
          <a:bodyPr/>
          <a:lstStyle/>
          <a:p>
            <a:fld id="{36FC6286-5422-7F40-B0A8-6FED06B50FE3}" type="slidenum">
              <a:rPr lang="en-US" smtClean="0"/>
              <a:pPr/>
              <a:t>1</a:t>
            </a:fld>
            <a:endParaRPr lang="en-US" dirty="0"/>
          </a:p>
        </p:txBody>
      </p:sp>
      <p:pic>
        <p:nvPicPr>
          <p:cNvPr id="5" name="Picture 4" descr="Lift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28" y="0"/>
            <a:ext cx="1763715" cy="1085363"/>
          </a:xfrm>
          <a:prstGeom prst="rect">
            <a:avLst/>
          </a:prstGeom>
        </p:spPr>
      </p:pic>
      <p:sp>
        <p:nvSpPr>
          <p:cNvPr id="7" name="Subtitle 2"/>
          <p:cNvSpPr txBox="1">
            <a:spLocks/>
          </p:cNvSpPr>
          <p:nvPr/>
        </p:nvSpPr>
        <p:spPr>
          <a:xfrm>
            <a:off x="2365648" y="6096776"/>
            <a:ext cx="6705600" cy="685800"/>
          </a:xfrm>
          <a:prstGeom prst="rect">
            <a:avLst/>
          </a:prstGeom>
        </p:spPr>
        <p:txBody>
          <a:bodyPr vert="horz" anchor="ctr">
            <a:normAutofit/>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endParaRPr lang="en-US" dirty="0">
              <a:solidFill>
                <a:srgbClr val="527E56"/>
              </a:solidFill>
            </a:endParaRPr>
          </a:p>
        </p:txBody>
      </p:sp>
      <p:grpSp>
        <p:nvGrpSpPr>
          <p:cNvPr id="11" name="Group 10"/>
          <p:cNvGrpSpPr/>
          <p:nvPr/>
        </p:nvGrpSpPr>
        <p:grpSpPr>
          <a:xfrm>
            <a:off x="4876800" y="152400"/>
            <a:ext cx="4038600" cy="927557"/>
            <a:chOff x="4876800" y="152400"/>
            <a:chExt cx="4038600" cy="927557"/>
          </a:xfrm>
        </p:grpSpPr>
        <p:pic>
          <p:nvPicPr>
            <p:cNvPr id="10" name="Picture 9" descr="Screen Shot 2014-10-01 at 12.02.4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152400"/>
              <a:ext cx="3200400" cy="749808"/>
            </a:xfrm>
            <a:prstGeom prst="rect">
              <a:avLst/>
            </a:prstGeom>
          </p:spPr>
        </p:pic>
        <p:sp>
          <p:nvSpPr>
            <p:cNvPr id="8" name="TextBox 7"/>
            <p:cNvSpPr txBox="1"/>
            <p:nvPr/>
          </p:nvSpPr>
          <p:spPr>
            <a:xfrm>
              <a:off x="4876800" y="772180"/>
              <a:ext cx="3962400" cy="307777"/>
            </a:xfrm>
            <a:prstGeom prst="rect">
              <a:avLst/>
            </a:prstGeom>
            <a:noFill/>
          </p:spPr>
          <p:txBody>
            <a:bodyPr wrap="square" rtlCol="0">
              <a:spAutoFit/>
            </a:bodyPr>
            <a:lstStyle/>
            <a:p>
              <a:pPr algn="r"/>
              <a:r>
                <a:rPr lang="en-US" sz="1400" b="1" dirty="0" smtClean="0">
                  <a:solidFill>
                    <a:schemeClr val="accent1">
                      <a:lumMod val="50000"/>
                    </a:schemeClr>
                  </a:solidFill>
                </a:rPr>
                <a:t>College of Education</a:t>
              </a:r>
              <a:endParaRPr lang="en-US" sz="1400" b="1" dirty="0">
                <a:solidFill>
                  <a:schemeClr val="accent1">
                    <a:lumMod val="50000"/>
                  </a:schemeClr>
                </a:solidFill>
              </a:endParaRPr>
            </a:p>
          </p:txBody>
        </p:sp>
      </p:grpSp>
      <p:sp>
        <p:nvSpPr>
          <p:cNvPr id="12" name="Subtitle 2"/>
          <p:cNvSpPr txBox="1">
            <a:spLocks/>
          </p:cNvSpPr>
          <p:nvPr/>
        </p:nvSpPr>
        <p:spPr>
          <a:xfrm>
            <a:off x="2362200" y="6096000"/>
            <a:ext cx="6705600" cy="685800"/>
          </a:xfrm>
          <a:prstGeom prst="rect">
            <a:avLst/>
          </a:prstGeom>
        </p:spPr>
        <p:txBody>
          <a:bodyPr vert="horz" anchor="ctr">
            <a:normAutofit/>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pPr algn="ctr"/>
            <a:r>
              <a:rPr lang="en-US" dirty="0" smtClean="0">
                <a:solidFill>
                  <a:schemeClr val="tx1"/>
                </a:solidFill>
              </a:rPr>
              <a:t>Oral Language Development – Part 1</a:t>
            </a:r>
            <a:endParaRPr lang="en-US" dirty="0">
              <a:solidFill>
                <a:schemeClr val="tx1"/>
              </a:solidFill>
            </a:endParaRPr>
          </a:p>
        </p:txBody>
      </p:sp>
    </p:spTree>
    <p:extLst>
      <p:ext uri="{BB962C8B-B14F-4D97-AF65-F5344CB8AC3E}">
        <p14:creationId xmlns:p14="http://schemas.microsoft.com/office/powerpoint/2010/main" val="16844484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25D36C3C-DF2F-5C47-A25C-7F85E83F8C73}" type="slidenum">
              <a:rPr lang="en-US" smtClean="0"/>
              <a:t>10</a:t>
            </a:fld>
            <a:endParaRPr lang="en-US" dirty="0"/>
          </a:p>
        </p:txBody>
      </p:sp>
      <p:sp>
        <p:nvSpPr>
          <p:cNvPr id="4" name="Content Placeholder 3"/>
          <p:cNvSpPr>
            <a:spLocks noGrp="1"/>
          </p:cNvSpPr>
          <p:nvPr>
            <p:ph sz="quarter" idx="1"/>
          </p:nvPr>
        </p:nvSpPr>
        <p:spPr/>
        <p:txBody>
          <a:bodyPr>
            <a:normAutofit/>
          </a:bodyPr>
          <a:lstStyle/>
          <a:p>
            <a:r>
              <a:rPr lang="en-US" sz="3200" dirty="0" smtClean="0"/>
              <a:t>Educators describe language used by English Learners as “</a:t>
            </a:r>
            <a:r>
              <a:rPr lang="en-US" sz="3200" b="1" dirty="0" smtClean="0"/>
              <a:t>social language</a:t>
            </a:r>
            <a:r>
              <a:rPr lang="en-US" sz="3200" dirty="0" smtClean="0"/>
              <a:t>” and “</a:t>
            </a:r>
            <a:r>
              <a:rPr lang="en-US" sz="3200" b="1" dirty="0" smtClean="0"/>
              <a:t>academic language</a:t>
            </a:r>
            <a:r>
              <a:rPr lang="en-US" sz="3200" dirty="0" smtClean="0"/>
              <a:t>”  </a:t>
            </a:r>
          </a:p>
          <a:p>
            <a:r>
              <a:rPr lang="en-US" sz="3200" dirty="0" smtClean="0"/>
              <a:t>There is a </a:t>
            </a:r>
            <a:r>
              <a:rPr lang="en-US" sz="3200" b="1" dirty="0" smtClean="0"/>
              <a:t>difference</a:t>
            </a:r>
            <a:r>
              <a:rPr lang="en-US" sz="3200" dirty="0" smtClean="0"/>
              <a:t> between the two that teachers should be aware of.  </a:t>
            </a:r>
          </a:p>
          <a:p>
            <a:r>
              <a:rPr lang="en-US" sz="3200" dirty="0" smtClean="0"/>
              <a:t>Let’s learn a little more about the </a:t>
            </a:r>
            <a:r>
              <a:rPr lang="en-US" sz="3200" b="1" dirty="0" smtClean="0"/>
              <a:t>similarities and differences</a:t>
            </a:r>
            <a:r>
              <a:rPr lang="en-US" sz="3200" dirty="0" smtClean="0"/>
              <a:t> between academic language and social language.  </a:t>
            </a:r>
            <a:endParaRPr lang="en-US" sz="3200" dirty="0"/>
          </a:p>
        </p:txBody>
      </p:sp>
      <p:sp>
        <p:nvSpPr>
          <p:cNvPr id="5" name="Title 1"/>
          <p:cNvSpPr>
            <a:spLocks noGrp="1"/>
          </p:cNvSpPr>
          <p:nvPr>
            <p:ph type="title"/>
          </p:nvPr>
        </p:nvSpPr>
        <p:spPr>
          <a:xfrm>
            <a:off x="865414" y="163286"/>
            <a:ext cx="8531352" cy="881743"/>
          </a:xfrm>
        </p:spPr>
        <p:txBody>
          <a:bodyPr>
            <a:normAutofit fontScale="90000"/>
          </a:bodyPr>
          <a:lstStyle/>
          <a:p>
            <a:r>
              <a:rPr lang="en-US" sz="3600" b="1" dirty="0" smtClean="0">
                <a:solidFill>
                  <a:srgbClr val="CD253E"/>
                </a:solidFill>
              </a:rPr>
              <a:t>Academic Language and </a:t>
            </a:r>
            <a:r>
              <a:rPr lang="en-US" sz="3600" b="1" smtClean="0">
                <a:solidFill>
                  <a:srgbClr val="CD253E"/>
                </a:solidFill>
              </a:rPr>
              <a:t>Social Language:  </a:t>
            </a:r>
            <a:br>
              <a:rPr lang="en-US" sz="3600" b="1" smtClean="0">
                <a:solidFill>
                  <a:srgbClr val="CD253E"/>
                </a:solidFill>
              </a:rPr>
            </a:br>
            <a:r>
              <a:rPr lang="en-US" sz="3600" b="1" smtClean="0">
                <a:solidFill>
                  <a:srgbClr val="CD253E"/>
                </a:solidFill>
              </a:rPr>
              <a:t>What’s the Difference?   </a:t>
            </a:r>
            <a:endParaRPr lang="en-US" sz="3600" b="1" dirty="0">
              <a:solidFill>
                <a:srgbClr val="CD253E"/>
              </a:solidFill>
            </a:endParaRPr>
          </a:p>
        </p:txBody>
      </p:sp>
    </p:spTree>
    <p:extLst>
      <p:ext uri="{BB962C8B-B14F-4D97-AF65-F5344CB8AC3E}">
        <p14:creationId xmlns:p14="http://schemas.microsoft.com/office/powerpoint/2010/main" val="807043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25D36C3C-DF2F-5C47-A25C-7F85E83F8C73}" type="slidenum">
              <a:rPr lang="en-US" smtClean="0"/>
              <a:t>11</a:t>
            </a:fld>
            <a:endParaRPr lang="en-US" dirty="0"/>
          </a:p>
        </p:txBody>
      </p:sp>
      <p:sp>
        <p:nvSpPr>
          <p:cNvPr id="4" name="Content Placeholder 3"/>
          <p:cNvSpPr>
            <a:spLocks noGrp="1"/>
          </p:cNvSpPr>
          <p:nvPr>
            <p:ph sz="quarter" idx="1"/>
          </p:nvPr>
        </p:nvSpPr>
        <p:spPr/>
        <p:txBody>
          <a:bodyPr>
            <a:normAutofit/>
          </a:bodyPr>
          <a:lstStyle/>
          <a:p>
            <a:pPr marL="0" indent="0">
              <a:buNone/>
            </a:pPr>
            <a:r>
              <a:rPr lang="en-US" sz="3600" dirty="0" smtClean="0"/>
              <a:t>Please watch the video entitled “Building Academic Language” within this module.  When done, complete the worksheet Oral Language Module, Activity 1.  </a:t>
            </a:r>
            <a:endParaRPr lang="en-US" sz="3600" dirty="0"/>
          </a:p>
          <a:p>
            <a:pPr marL="0" indent="0">
              <a:buNone/>
            </a:pPr>
            <a:endParaRPr lang="en-US" sz="3600" dirty="0" smtClean="0"/>
          </a:p>
          <a:p>
            <a:pPr marL="0" indent="0">
              <a:buNone/>
            </a:pPr>
            <a:r>
              <a:rPr lang="en-US" sz="3600" dirty="0" smtClean="0"/>
              <a:t>Discuss your answers with a colleague.  </a:t>
            </a:r>
            <a:endParaRPr lang="en-US" sz="3600" dirty="0"/>
          </a:p>
        </p:txBody>
      </p:sp>
      <p:sp>
        <p:nvSpPr>
          <p:cNvPr id="5" name="Title 1"/>
          <p:cNvSpPr txBox="1">
            <a:spLocks/>
          </p:cNvSpPr>
          <p:nvPr/>
        </p:nvSpPr>
        <p:spPr>
          <a:xfrm>
            <a:off x="625930" y="167323"/>
            <a:ext cx="8153400" cy="9906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defTabSz="914400"/>
            <a:r>
              <a:rPr lang="en-US" sz="4000" dirty="0" smtClean="0">
                <a:solidFill>
                  <a:srgbClr val="052E65"/>
                </a:solidFill>
              </a:rPr>
              <a:t>Oral Language Module, Activity 1</a:t>
            </a:r>
            <a:endParaRPr lang="en-US" sz="4000" dirty="0">
              <a:solidFill>
                <a:srgbClr val="052E65"/>
              </a:solidFill>
            </a:endParaRPr>
          </a:p>
        </p:txBody>
      </p:sp>
      <p:pic>
        <p:nvPicPr>
          <p:cNvPr id="6" name="Picture 5" descr="Screen Shot 2014-09-18 at 3.23.17 PM.png"/>
          <p:cNvPicPr/>
          <p:nvPr/>
        </p:nvPicPr>
        <p:blipFill>
          <a:blip r:embed="rId2">
            <a:extLst>
              <a:ext uri="{28A0092B-C50C-407E-A947-70E740481C1C}">
                <a14:useLocalDpi xmlns:a14="http://schemas.microsoft.com/office/drawing/2010/main" val="0"/>
              </a:ext>
            </a:extLst>
          </a:blip>
          <a:stretch>
            <a:fillRect/>
          </a:stretch>
        </p:blipFill>
        <p:spPr>
          <a:xfrm>
            <a:off x="7924800" y="228600"/>
            <a:ext cx="990600" cy="838200"/>
          </a:xfrm>
          <a:prstGeom prst="rect">
            <a:avLst/>
          </a:prstGeom>
        </p:spPr>
      </p:pic>
    </p:spTree>
    <p:extLst>
      <p:ext uri="{BB962C8B-B14F-4D97-AF65-F5344CB8AC3E}">
        <p14:creationId xmlns:p14="http://schemas.microsoft.com/office/powerpoint/2010/main" val="909399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531352" cy="990600"/>
          </a:xfrm>
        </p:spPr>
        <p:txBody>
          <a:bodyPr>
            <a:normAutofit/>
          </a:bodyPr>
          <a:lstStyle/>
          <a:p>
            <a:r>
              <a:rPr lang="en-US" sz="3600" b="1" dirty="0" smtClean="0">
                <a:solidFill>
                  <a:schemeClr val="accent2">
                    <a:lumMod val="75000"/>
                  </a:schemeClr>
                </a:solidFill>
              </a:rPr>
              <a:t>Academic Language and Social Language </a:t>
            </a:r>
            <a:endParaRPr lang="en-US" sz="3600" b="1" dirty="0">
              <a:solidFill>
                <a:schemeClr val="accent2">
                  <a:lumMod val="75000"/>
                </a:schemeClr>
              </a:solidFill>
            </a:endParaRPr>
          </a:p>
        </p:txBody>
      </p:sp>
      <p:sp>
        <p:nvSpPr>
          <p:cNvPr id="3" name="Slide Number Placeholder 2"/>
          <p:cNvSpPr>
            <a:spLocks noGrp="1"/>
          </p:cNvSpPr>
          <p:nvPr>
            <p:ph type="sldNum" sz="quarter" idx="12"/>
          </p:nvPr>
        </p:nvSpPr>
        <p:spPr/>
        <p:txBody>
          <a:bodyPr>
            <a:normAutofit fontScale="85000" lnSpcReduction="20000"/>
          </a:bodyPr>
          <a:lstStyle/>
          <a:p>
            <a:fld id="{25D36C3C-DF2F-5C47-A25C-7F85E83F8C73}" type="slidenum">
              <a:rPr lang="en-US" smtClean="0"/>
              <a:t>12</a:t>
            </a:fld>
            <a:endParaRPr lang="en-US" dirty="0"/>
          </a:p>
        </p:txBody>
      </p:sp>
      <p:sp>
        <p:nvSpPr>
          <p:cNvPr id="4" name="Content Placeholder 3"/>
          <p:cNvSpPr>
            <a:spLocks noGrp="1"/>
          </p:cNvSpPr>
          <p:nvPr>
            <p:ph sz="quarter" idx="1"/>
          </p:nvPr>
        </p:nvSpPr>
        <p:spPr>
          <a:xfrm>
            <a:off x="146957" y="1600200"/>
            <a:ext cx="8752113" cy="4495800"/>
          </a:xfrm>
        </p:spPr>
        <p:txBody>
          <a:bodyPr>
            <a:normAutofit/>
          </a:bodyPr>
          <a:lstStyle/>
          <a:p>
            <a:r>
              <a:rPr lang="en-US" b="1" dirty="0" smtClean="0"/>
              <a:t>Social Language</a:t>
            </a:r>
          </a:p>
          <a:p>
            <a:pPr lvl="1"/>
            <a:r>
              <a:rPr lang="en-US" dirty="0"/>
              <a:t>D</a:t>
            </a:r>
            <a:r>
              <a:rPr lang="en-US" dirty="0" smtClean="0"/>
              <a:t>ay ­to ­</a:t>
            </a:r>
            <a:r>
              <a:rPr lang="en-US" dirty="0"/>
              <a:t>day language needed to interact socially with other people. </a:t>
            </a:r>
            <a:endParaRPr lang="en-US" dirty="0" smtClean="0"/>
          </a:p>
          <a:p>
            <a:pPr lvl="1"/>
            <a:r>
              <a:rPr lang="en-US" dirty="0" smtClean="0"/>
              <a:t>English </a:t>
            </a:r>
            <a:r>
              <a:rPr lang="en-US" dirty="0"/>
              <a:t>language learners (ELLs) </a:t>
            </a:r>
            <a:r>
              <a:rPr lang="en-US" dirty="0" smtClean="0"/>
              <a:t>use these skills </a:t>
            </a:r>
            <a:r>
              <a:rPr lang="en-US" dirty="0"/>
              <a:t>when they are on the playground, in the lunch </a:t>
            </a:r>
            <a:r>
              <a:rPr lang="en-US" dirty="0" smtClean="0"/>
              <a:t>room, on </a:t>
            </a:r>
            <a:r>
              <a:rPr lang="en-US" dirty="0"/>
              <a:t>the school bus, </a:t>
            </a:r>
            <a:r>
              <a:rPr lang="en-US" dirty="0" smtClean="0"/>
              <a:t>playing </a:t>
            </a:r>
            <a:r>
              <a:rPr lang="en-US" dirty="0"/>
              <a:t>sports and talking on the telephone</a:t>
            </a:r>
            <a:r>
              <a:rPr lang="en-US" dirty="0" smtClean="0"/>
              <a:t>.</a:t>
            </a:r>
          </a:p>
          <a:p>
            <a:pPr lvl="1"/>
            <a:r>
              <a:rPr lang="en-US" dirty="0" smtClean="0"/>
              <a:t>Everyday conversations</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076" y="4849496"/>
            <a:ext cx="7595181" cy="2008504"/>
          </a:xfrm>
          <a:prstGeom prst="rect">
            <a:avLst/>
          </a:prstGeom>
          <a:ln w="28575">
            <a:solidFill>
              <a:schemeClr val="accent1"/>
            </a:solidFill>
          </a:ln>
        </p:spPr>
      </p:pic>
    </p:spTree>
    <p:extLst>
      <p:ext uri="{BB962C8B-B14F-4D97-AF65-F5344CB8AC3E}">
        <p14:creationId xmlns:p14="http://schemas.microsoft.com/office/powerpoint/2010/main" val="729844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25D36C3C-DF2F-5C47-A25C-7F85E83F8C73}" type="slidenum">
              <a:rPr lang="en-US" smtClean="0"/>
              <a:t>13</a:t>
            </a:fld>
            <a:endParaRPr lang="en-US" dirty="0"/>
          </a:p>
        </p:txBody>
      </p:sp>
      <p:sp>
        <p:nvSpPr>
          <p:cNvPr id="4" name="Content Placeholder 3"/>
          <p:cNvSpPr>
            <a:spLocks noGrp="1"/>
          </p:cNvSpPr>
          <p:nvPr>
            <p:ph sz="quarter" idx="1"/>
          </p:nvPr>
        </p:nvSpPr>
        <p:spPr>
          <a:xfrm>
            <a:off x="212271" y="1627672"/>
            <a:ext cx="8553777" cy="2340172"/>
          </a:xfrm>
        </p:spPr>
        <p:txBody>
          <a:bodyPr>
            <a:normAutofit/>
          </a:bodyPr>
          <a:lstStyle/>
          <a:p>
            <a:pPr marL="0" indent="0" algn="ctr">
              <a:buNone/>
            </a:pPr>
            <a:r>
              <a:rPr lang="en-US" sz="3600" dirty="0"/>
              <a:t>Problems arise when teachers and administrators think that a child is proficient in a language when they demonstrate good </a:t>
            </a:r>
            <a:r>
              <a:rPr lang="en-US" sz="3600" b="1" dirty="0"/>
              <a:t>social</a:t>
            </a:r>
            <a:r>
              <a:rPr lang="en-US" sz="3600" dirty="0"/>
              <a:t> English. </a:t>
            </a:r>
          </a:p>
        </p:txBody>
      </p:sp>
      <p:sp>
        <p:nvSpPr>
          <p:cNvPr id="5" name="Title 1"/>
          <p:cNvSpPr>
            <a:spLocks noGrp="1"/>
          </p:cNvSpPr>
          <p:nvPr>
            <p:ph type="title"/>
          </p:nvPr>
        </p:nvSpPr>
        <p:spPr/>
        <p:txBody>
          <a:bodyPr>
            <a:normAutofit/>
          </a:bodyPr>
          <a:lstStyle/>
          <a:p>
            <a:r>
              <a:rPr lang="en-US" sz="3600" b="1" dirty="0" smtClean="0">
                <a:solidFill>
                  <a:schemeClr val="accent2">
                    <a:lumMod val="75000"/>
                  </a:schemeClr>
                </a:solidFill>
              </a:rPr>
              <a:t>Academic Language and Social Language </a:t>
            </a:r>
            <a:endParaRPr lang="en-US" sz="3600" b="1" dirty="0">
              <a:solidFill>
                <a:schemeClr val="accent2">
                  <a:lumMod val="75000"/>
                </a:schemeClr>
              </a:solidFill>
            </a:endParaRPr>
          </a:p>
        </p:txBody>
      </p:sp>
      <p:sp>
        <p:nvSpPr>
          <p:cNvPr id="7" name="Rectangle 6"/>
          <p:cNvSpPr/>
          <p:nvPr/>
        </p:nvSpPr>
        <p:spPr>
          <a:xfrm>
            <a:off x="212271" y="4549676"/>
            <a:ext cx="8553777" cy="2308324"/>
          </a:xfrm>
          <a:prstGeom prst="rect">
            <a:avLst/>
          </a:prstGeom>
        </p:spPr>
        <p:txBody>
          <a:bodyPr wrap="square">
            <a:spAutoFit/>
          </a:bodyPr>
          <a:lstStyle/>
          <a:p>
            <a:pPr algn="ctr"/>
            <a:r>
              <a:rPr lang="en-US" sz="3600" dirty="0" smtClean="0">
                <a:solidFill>
                  <a:srgbClr val="CD253E"/>
                </a:solidFill>
              </a:rPr>
              <a:t>But - Just </a:t>
            </a:r>
            <a:r>
              <a:rPr lang="en-US" sz="3600" dirty="0">
                <a:solidFill>
                  <a:srgbClr val="CD253E"/>
                </a:solidFill>
              </a:rPr>
              <a:t>because </a:t>
            </a:r>
            <a:r>
              <a:rPr lang="en-US" sz="3600" dirty="0" smtClean="0">
                <a:solidFill>
                  <a:srgbClr val="CD253E"/>
                </a:solidFill>
              </a:rPr>
              <a:t>the child </a:t>
            </a:r>
            <a:r>
              <a:rPr lang="en-US" sz="3600" dirty="0">
                <a:solidFill>
                  <a:srgbClr val="CD253E"/>
                </a:solidFill>
              </a:rPr>
              <a:t>can speak on the playground, talk to peers, and use everyday English does not mean that they are up to speed in </a:t>
            </a:r>
            <a:r>
              <a:rPr lang="en-US" sz="3600" b="1" dirty="0">
                <a:solidFill>
                  <a:srgbClr val="CD253E"/>
                </a:solidFill>
              </a:rPr>
              <a:t>academic</a:t>
            </a:r>
            <a:r>
              <a:rPr lang="en-US" sz="3600" dirty="0">
                <a:solidFill>
                  <a:srgbClr val="CD253E"/>
                </a:solidFill>
              </a:rPr>
              <a:t> English.</a:t>
            </a:r>
            <a:r>
              <a:rPr lang="en-US" sz="3600" dirty="0" smtClean="0">
                <a:solidFill>
                  <a:srgbClr val="CD253E"/>
                </a:solidFill>
              </a:rPr>
              <a:t> </a:t>
            </a:r>
            <a:endParaRPr lang="en-US" sz="3600" dirty="0">
              <a:solidFill>
                <a:srgbClr val="CD253E"/>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6593" y="3967844"/>
            <a:ext cx="685509" cy="624120"/>
          </a:xfrm>
          <a:prstGeom prst="rect">
            <a:avLst/>
          </a:prstGeom>
        </p:spPr>
      </p:pic>
    </p:spTree>
    <p:extLst>
      <p:ext uri="{BB962C8B-B14F-4D97-AF65-F5344CB8AC3E}">
        <p14:creationId xmlns:p14="http://schemas.microsoft.com/office/powerpoint/2010/main" val="1406945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75000"/>
                  </a:schemeClr>
                </a:solidFill>
              </a:rPr>
              <a:t>Academic Language</a:t>
            </a:r>
            <a:endParaRPr lang="en-US" b="1" dirty="0">
              <a:solidFill>
                <a:schemeClr val="accent2">
                  <a:lumMod val="75000"/>
                </a:schemeClr>
              </a:solidFill>
            </a:endParaRPr>
          </a:p>
        </p:txBody>
      </p:sp>
      <p:sp>
        <p:nvSpPr>
          <p:cNvPr id="3" name="Slide Number Placeholder 2"/>
          <p:cNvSpPr>
            <a:spLocks noGrp="1"/>
          </p:cNvSpPr>
          <p:nvPr>
            <p:ph type="sldNum" sz="quarter" idx="12"/>
          </p:nvPr>
        </p:nvSpPr>
        <p:spPr/>
        <p:txBody>
          <a:bodyPr>
            <a:normAutofit fontScale="85000" lnSpcReduction="20000"/>
          </a:bodyPr>
          <a:lstStyle/>
          <a:p>
            <a:fld id="{25D36C3C-DF2F-5C47-A25C-7F85E83F8C73}" type="slidenum">
              <a:rPr lang="en-US" smtClean="0"/>
              <a:t>14</a:t>
            </a:fld>
            <a:endParaRPr lang="en-US" dirty="0"/>
          </a:p>
        </p:txBody>
      </p:sp>
      <p:sp>
        <p:nvSpPr>
          <p:cNvPr id="4" name="Content Placeholder 3"/>
          <p:cNvSpPr>
            <a:spLocks noGrp="1"/>
          </p:cNvSpPr>
          <p:nvPr>
            <p:ph sz="quarter" idx="1"/>
          </p:nvPr>
        </p:nvSpPr>
        <p:spPr/>
        <p:txBody>
          <a:bodyPr>
            <a:normAutofit/>
          </a:bodyPr>
          <a:lstStyle/>
          <a:p>
            <a:pPr marL="520700" lvl="1" indent="-520700">
              <a:spcBef>
                <a:spcPts val="700"/>
              </a:spcBef>
              <a:buClr>
                <a:schemeClr val="accent2"/>
              </a:buClr>
              <a:buSzPct val="60000"/>
              <a:buFont typeface="Wingdings"/>
              <a:buChar char=""/>
            </a:pPr>
            <a:r>
              <a:rPr lang="en-US" sz="3600" dirty="0" smtClean="0"/>
              <a:t>Is </a:t>
            </a:r>
            <a:r>
              <a:rPr lang="en-US" sz="3600" dirty="0"/>
              <a:t>more demanding and complex than social </a:t>
            </a:r>
            <a:r>
              <a:rPr lang="en-US" sz="3600" dirty="0" smtClean="0"/>
              <a:t>English</a:t>
            </a:r>
          </a:p>
          <a:p>
            <a:pPr marL="520700" lvl="1" indent="-520700">
              <a:spcBef>
                <a:spcPts val="700"/>
              </a:spcBef>
              <a:buClr>
                <a:schemeClr val="accent2"/>
              </a:buClr>
              <a:buSzPct val="60000"/>
              <a:buFont typeface="Wingdings"/>
              <a:buChar char=""/>
            </a:pPr>
            <a:r>
              <a:rPr lang="en-US" sz="3600" dirty="0" smtClean="0"/>
              <a:t>Language </a:t>
            </a:r>
            <a:r>
              <a:rPr lang="en-US" sz="3600" dirty="0"/>
              <a:t>used in academic settings and for academic purposes to help students acquire and use knowledge </a:t>
            </a:r>
            <a:r>
              <a:rPr lang="en-US" sz="2000" dirty="0"/>
              <a:t>(</a:t>
            </a:r>
            <a:r>
              <a:rPr lang="en-US" sz="2000" dirty="0" err="1"/>
              <a:t>Anstrom</a:t>
            </a:r>
            <a:r>
              <a:rPr lang="en-US" sz="2000" dirty="0"/>
              <a:t>, et al., 2010)</a:t>
            </a:r>
          </a:p>
          <a:p>
            <a:endParaRPr lang="en-US" sz="3600" dirty="0"/>
          </a:p>
        </p:txBody>
      </p:sp>
    </p:spTree>
    <p:extLst>
      <p:ext uri="{BB962C8B-B14F-4D97-AF65-F5344CB8AC3E}">
        <p14:creationId xmlns:p14="http://schemas.microsoft.com/office/powerpoint/2010/main" val="1499068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25D36C3C-DF2F-5C47-A25C-7F85E83F8C73}" type="slidenum">
              <a:rPr lang="en-US" smtClean="0"/>
              <a:t>15</a:t>
            </a:fld>
            <a:endParaRPr lang="en-US" dirty="0"/>
          </a:p>
        </p:txBody>
      </p:sp>
      <p:sp>
        <p:nvSpPr>
          <p:cNvPr id="4" name="Content Placeholder 3"/>
          <p:cNvSpPr>
            <a:spLocks noGrp="1"/>
          </p:cNvSpPr>
          <p:nvPr>
            <p:ph sz="quarter" idx="1"/>
          </p:nvPr>
        </p:nvSpPr>
        <p:spPr/>
        <p:txBody>
          <a:bodyPr>
            <a:normAutofit fontScale="92500" lnSpcReduction="10000"/>
          </a:bodyPr>
          <a:lstStyle/>
          <a:p>
            <a:r>
              <a:rPr lang="en-US" altLang="en-US" sz="3000" b="1" dirty="0"/>
              <a:t>Academic language is the </a:t>
            </a:r>
            <a:r>
              <a:rPr lang="en-US" altLang="en-US" sz="3000" b="1" dirty="0">
                <a:solidFill>
                  <a:srgbClr val="CD253E"/>
                </a:solidFill>
              </a:rPr>
              <a:t>oral </a:t>
            </a:r>
            <a:r>
              <a:rPr lang="en-US" altLang="en-US" sz="3000" b="1" dirty="0"/>
              <a:t>and </a:t>
            </a:r>
            <a:r>
              <a:rPr lang="en-US" altLang="en-US" sz="3000" b="1" dirty="0">
                <a:solidFill>
                  <a:srgbClr val="CD253E"/>
                </a:solidFill>
              </a:rPr>
              <a:t>written</a:t>
            </a:r>
            <a:r>
              <a:rPr lang="en-US" altLang="en-US" sz="3000" b="1" dirty="0"/>
              <a:t> language that students need in order </a:t>
            </a:r>
            <a:r>
              <a:rPr lang="en-US" altLang="en-US" sz="3000" b="1" dirty="0" smtClean="0"/>
              <a:t>to: </a:t>
            </a:r>
            <a:endParaRPr lang="en-US" altLang="en-US" sz="3000" b="1" dirty="0"/>
          </a:p>
          <a:p>
            <a:pPr lvl="1"/>
            <a:r>
              <a:rPr lang="en-US" altLang="en-US" dirty="0" smtClean="0">
                <a:solidFill>
                  <a:srgbClr val="536142"/>
                </a:solidFill>
                <a:ea typeface="ＭＳ Ｐゴシック" charset="-128"/>
              </a:rPr>
              <a:t>Understand </a:t>
            </a:r>
            <a:r>
              <a:rPr lang="en-US" altLang="en-US" dirty="0">
                <a:solidFill>
                  <a:srgbClr val="536142"/>
                </a:solidFill>
                <a:ea typeface="ＭＳ Ｐゴシック" charset="-128"/>
              </a:rPr>
              <a:t>(read, listen, think)</a:t>
            </a:r>
          </a:p>
          <a:p>
            <a:pPr lvl="1"/>
            <a:r>
              <a:rPr lang="en-US" altLang="en-US" dirty="0" smtClean="0">
                <a:solidFill>
                  <a:srgbClr val="536142"/>
                </a:solidFill>
                <a:ea typeface="ＭＳ Ｐゴシック" charset="-128"/>
              </a:rPr>
              <a:t>Communicate </a:t>
            </a:r>
            <a:r>
              <a:rPr lang="en-US" altLang="en-US" dirty="0">
                <a:solidFill>
                  <a:srgbClr val="536142"/>
                </a:solidFill>
                <a:ea typeface="ＭＳ Ｐゴシック" charset="-128"/>
              </a:rPr>
              <a:t>(listen, speak, write, connect)</a:t>
            </a:r>
          </a:p>
          <a:p>
            <a:pPr lvl="1"/>
            <a:r>
              <a:rPr lang="en-US" altLang="en-US" dirty="0">
                <a:solidFill>
                  <a:srgbClr val="536142"/>
                </a:solidFill>
                <a:ea typeface="ＭＳ Ｐゴシック" charset="-128"/>
              </a:rPr>
              <a:t>Perform (think, read, write, listen, speak, create)</a:t>
            </a:r>
          </a:p>
          <a:p>
            <a:r>
              <a:rPr lang="en-US" altLang="en-US" sz="2600" b="1" dirty="0"/>
              <a:t>Academic Language is necessary to participate in the </a:t>
            </a:r>
            <a:r>
              <a:rPr lang="en-US" altLang="en-US" sz="2600" b="1" dirty="0" smtClean="0"/>
              <a:t>content:</a:t>
            </a:r>
            <a:endParaRPr lang="en-US" altLang="en-US" sz="2600" b="1" dirty="0"/>
          </a:p>
          <a:p>
            <a:pPr lvl="1"/>
            <a:r>
              <a:rPr lang="en-US" altLang="en-US" dirty="0" smtClean="0">
                <a:solidFill>
                  <a:srgbClr val="536142"/>
                </a:solidFill>
                <a:ea typeface="ＭＳ Ｐゴシック" charset="-128"/>
              </a:rPr>
              <a:t>Think</a:t>
            </a:r>
            <a:endParaRPr lang="en-US" altLang="en-US" dirty="0">
              <a:solidFill>
                <a:srgbClr val="536142"/>
              </a:solidFill>
              <a:ea typeface="ＭＳ Ｐゴシック" charset="-128"/>
            </a:endParaRPr>
          </a:p>
          <a:p>
            <a:pPr lvl="1"/>
            <a:r>
              <a:rPr lang="en-US" altLang="en-US" dirty="0" smtClean="0">
                <a:solidFill>
                  <a:srgbClr val="536142"/>
                </a:solidFill>
                <a:ea typeface="ＭＳ Ｐゴシック" charset="-128"/>
              </a:rPr>
              <a:t>Question</a:t>
            </a:r>
            <a:endParaRPr lang="en-US" altLang="en-US" dirty="0">
              <a:solidFill>
                <a:srgbClr val="536142"/>
              </a:solidFill>
              <a:ea typeface="ＭＳ Ｐゴシック" charset="-128"/>
            </a:endParaRPr>
          </a:p>
          <a:p>
            <a:pPr lvl="1"/>
            <a:r>
              <a:rPr lang="en-US" altLang="en-US" dirty="0" smtClean="0">
                <a:solidFill>
                  <a:srgbClr val="536142"/>
                </a:solidFill>
                <a:ea typeface="ＭＳ Ｐゴシック" charset="-128"/>
              </a:rPr>
              <a:t>Talk</a:t>
            </a:r>
            <a:endParaRPr lang="en-US" altLang="en-US" dirty="0">
              <a:solidFill>
                <a:srgbClr val="536142"/>
              </a:solidFill>
              <a:ea typeface="ＭＳ Ｐゴシック" charset="-128"/>
            </a:endParaRPr>
          </a:p>
          <a:p>
            <a:pPr lvl="1"/>
            <a:r>
              <a:rPr lang="en-US" altLang="en-US" dirty="0" smtClean="0">
                <a:solidFill>
                  <a:srgbClr val="536142"/>
                </a:solidFill>
                <a:ea typeface="ＭＳ Ｐゴシック" charset="-128"/>
              </a:rPr>
              <a:t>Learn</a:t>
            </a:r>
            <a:endParaRPr lang="en-US" altLang="en-US" dirty="0">
              <a:solidFill>
                <a:srgbClr val="536142"/>
              </a:solidFill>
              <a:ea typeface="ＭＳ Ｐゴシック" charset="-128"/>
            </a:endParaRPr>
          </a:p>
          <a:p>
            <a:endParaRPr lang="en-US" dirty="0"/>
          </a:p>
        </p:txBody>
      </p:sp>
      <p:sp>
        <p:nvSpPr>
          <p:cNvPr id="5" name="Title 1"/>
          <p:cNvSpPr>
            <a:spLocks noGrp="1"/>
          </p:cNvSpPr>
          <p:nvPr>
            <p:ph type="title"/>
          </p:nvPr>
        </p:nvSpPr>
        <p:spPr>
          <a:xfrm>
            <a:off x="612648" y="228600"/>
            <a:ext cx="8153400" cy="990600"/>
          </a:xfrm>
        </p:spPr>
        <p:txBody>
          <a:bodyPr/>
          <a:lstStyle/>
          <a:p>
            <a:r>
              <a:rPr lang="en-US" b="1" dirty="0" smtClean="0">
                <a:solidFill>
                  <a:schemeClr val="accent2">
                    <a:lumMod val="75000"/>
                  </a:schemeClr>
                </a:solidFill>
              </a:rPr>
              <a:t>Academic Language</a:t>
            </a:r>
            <a:endParaRPr lang="en-US" b="1" dirty="0">
              <a:solidFill>
                <a:schemeClr val="accent2">
                  <a:lumMod val="75000"/>
                </a:schemeClr>
              </a:solidFill>
            </a:endParaRPr>
          </a:p>
        </p:txBody>
      </p:sp>
    </p:spTree>
    <p:extLst>
      <p:ext uri="{BB962C8B-B14F-4D97-AF65-F5344CB8AC3E}">
        <p14:creationId xmlns:p14="http://schemas.microsoft.com/office/powerpoint/2010/main" val="541780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4665"/>
            <a:ext cx="8153400" cy="990600"/>
          </a:xfrm>
          <a:ln>
            <a:noFill/>
          </a:ln>
        </p:spPr>
        <p:txBody>
          <a:bodyPr>
            <a:normAutofit fontScale="90000"/>
          </a:bodyPr>
          <a:lstStyle/>
          <a:p>
            <a:r>
              <a:rPr lang="en-US" b="1">
                <a:solidFill>
                  <a:schemeClr val="accent2">
                    <a:lumMod val="75000"/>
                  </a:schemeClr>
                </a:solidFill>
              </a:rPr>
              <a:t>Academic Language and Social Language</a:t>
            </a:r>
            <a:endParaRPr lang="en-US" dirty="0">
              <a:solidFill>
                <a:srgbClr val="CD253E"/>
              </a:solidFill>
            </a:endParaRPr>
          </a:p>
        </p:txBody>
      </p:sp>
      <p:sp>
        <p:nvSpPr>
          <p:cNvPr id="3" name="Slide Number Placeholder 2"/>
          <p:cNvSpPr>
            <a:spLocks noGrp="1"/>
          </p:cNvSpPr>
          <p:nvPr>
            <p:ph type="sldNum" sz="quarter" idx="12"/>
          </p:nvPr>
        </p:nvSpPr>
        <p:spPr/>
        <p:txBody>
          <a:bodyPr>
            <a:normAutofit fontScale="85000" lnSpcReduction="20000"/>
          </a:bodyPr>
          <a:lstStyle/>
          <a:p>
            <a:fld id="{25D36C3C-DF2F-5C47-A25C-7F85E83F8C73}" type="slidenum">
              <a:rPr lang="en-US" smtClean="0"/>
              <a:t>16</a:t>
            </a:fld>
            <a:endParaRPr lang="en-US" dirty="0"/>
          </a:p>
        </p:txBody>
      </p:sp>
      <p:sp>
        <p:nvSpPr>
          <p:cNvPr id="4" name="Content Placeholder 3"/>
          <p:cNvSpPr>
            <a:spLocks noGrp="1"/>
          </p:cNvSpPr>
          <p:nvPr>
            <p:ph sz="quarter" idx="1"/>
          </p:nvPr>
        </p:nvSpPr>
        <p:spPr>
          <a:xfrm>
            <a:off x="549729" y="1516698"/>
            <a:ext cx="8153400" cy="4495800"/>
          </a:xfrm>
        </p:spPr>
        <p:txBody>
          <a:bodyPr>
            <a:normAutofit/>
          </a:bodyPr>
          <a:lstStyle/>
          <a:p>
            <a:pPr>
              <a:buFont typeface="Wingdings" charset="2"/>
              <a:buChar char="v"/>
            </a:pPr>
            <a:r>
              <a:rPr lang="en-US" sz="4000" b="1" dirty="0" smtClean="0">
                <a:solidFill>
                  <a:srgbClr val="CD253E"/>
                </a:solidFill>
              </a:rPr>
              <a:t>Take-away:  </a:t>
            </a:r>
          </a:p>
          <a:p>
            <a:pPr marL="777240" lvl="1" indent="-457200">
              <a:buFont typeface="Courier New" charset="0"/>
              <a:buChar char="o"/>
            </a:pPr>
            <a:r>
              <a:rPr lang="en-US" sz="3300" dirty="0" smtClean="0"/>
              <a:t>All FSM teachers must build </a:t>
            </a:r>
            <a:r>
              <a:rPr lang="en-US" sz="3300" b="1" dirty="0" smtClean="0"/>
              <a:t>academic language instruction</a:t>
            </a:r>
            <a:r>
              <a:rPr lang="en-US" sz="3300" dirty="0" smtClean="0"/>
              <a:t> into their </a:t>
            </a:r>
            <a:r>
              <a:rPr lang="en-US" sz="3300" b="1" dirty="0" smtClean="0"/>
              <a:t>daily </a:t>
            </a:r>
            <a:r>
              <a:rPr lang="en-US" sz="3300" dirty="0" smtClean="0"/>
              <a:t>schedule</a:t>
            </a:r>
          </a:p>
          <a:p>
            <a:pPr marL="777240" lvl="1" indent="-457200">
              <a:buFont typeface="Courier New" charset="0"/>
              <a:buChar char="o"/>
            </a:pPr>
            <a:r>
              <a:rPr lang="en-US" sz="3300" dirty="0" smtClean="0"/>
              <a:t>This is </a:t>
            </a:r>
            <a:r>
              <a:rPr lang="en-US" sz="3300" b="1" dirty="0" smtClean="0"/>
              <a:t>ALL</a:t>
            </a:r>
            <a:r>
              <a:rPr lang="en-US" sz="3300" dirty="0" smtClean="0"/>
              <a:t> teachers – not just teachers that teach language arts.  </a:t>
            </a:r>
            <a:endParaRPr lang="en-US" sz="33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3315" y="4655457"/>
            <a:ext cx="2044700" cy="1943100"/>
          </a:xfrm>
          <a:prstGeom prst="rect">
            <a:avLst/>
          </a:prstGeom>
        </p:spPr>
      </p:pic>
    </p:spTree>
    <p:extLst>
      <p:ext uri="{BB962C8B-B14F-4D97-AF65-F5344CB8AC3E}">
        <p14:creationId xmlns:p14="http://schemas.microsoft.com/office/powerpoint/2010/main" val="1753212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25D36C3C-DF2F-5C47-A25C-7F85E83F8C73}" type="slidenum">
              <a:rPr lang="en-US" smtClean="0"/>
              <a:t>17</a:t>
            </a:fld>
            <a:endParaRPr lang="en-US" dirty="0"/>
          </a:p>
        </p:txBody>
      </p:sp>
      <p:sp>
        <p:nvSpPr>
          <p:cNvPr id="4" name="Content Placeholder 3"/>
          <p:cNvSpPr>
            <a:spLocks noGrp="1"/>
          </p:cNvSpPr>
          <p:nvPr>
            <p:ph sz="quarter" idx="1"/>
          </p:nvPr>
        </p:nvSpPr>
        <p:spPr/>
        <p:txBody>
          <a:bodyPr/>
          <a:lstStyle/>
          <a:p>
            <a:r>
              <a:rPr lang="en-US" sz="3200" b="1" dirty="0" smtClean="0"/>
              <a:t>With a partner or small group, </a:t>
            </a:r>
            <a:r>
              <a:rPr lang="en-US" sz="3200" b="1" dirty="0" smtClean="0"/>
              <a:t>summarize this module by answering </a:t>
            </a:r>
            <a:r>
              <a:rPr lang="en-US" sz="3200" b="1" dirty="0" smtClean="0"/>
              <a:t>the following questions:  </a:t>
            </a:r>
          </a:p>
          <a:p>
            <a:pPr lvl="1">
              <a:buFont typeface="Arial" charset="0"/>
              <a:buChar char="•"/>
            </a:pPr>
            <a:r>
              <a:rPr lang="en-US" dirty="0" smtClean="0"/>
              <a:t>Define social language.  What are the main goals of social language?  </a:t>
            </a:r>
          </a:p>
          <a:p>
            <a:pPr lvl="1">
              <a:buFont typeface="Arial" charset="0"/>
              <a:buChar char="•"/>
            </a:pPr>
            <a:r>
              <a:rPr lang="en-US" dirty="0" smtClean="0"/>
              <a:t>Define academic language.  What are some of the goals of academic language?  </a:t>
            </a:r>
          </a:p>
          <a:p>
            <a:pPr lvl="1">
              <a:buFont typeface="Arial" charset="0"/>
              <a:buChar char="•"/>
            </a:pPr>
            <a:r>
              <a:rPr lang="en-US" dirty="0" smtClean="0"/>
              <a:t>What is the caution in this Part 1 module about social and academic language?  </a:t>
            </a:r>
            <a:endParaRPr lang="en-US" dirty="0"/>
          </a:p>
        </p:txBody>
      </p:sp>
      <p:sp>
        <p:nvSpPr>
          <p:cNvPr id="5" name="Title 1"/>
          <p:cNvSpPr txBox="1">
            <a:spLocks/>
          </p:cNvSpPr>
          <p:nvPr/>
        </p:nvSpPr>
        <p:spPr>
          <a:xfrm>
            <a:off x="625930" y="167323"/>
            <a:ext cx="8153400" cy="9906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defTabSz="914400"/>
            <a:r>
              <a:rPr lang="en-US" sz="4000" dirty="0" smtClean="0">
                <a:solidFill>
                  <a:srgbClr val="052E65"/>
                </a:solidFill>
              </a:rPr>
              <a:t>Oral Language Module, Activity </a:t>
            </a:r>
            <a:r>
              <a:rPr lang="en-US" sz="4000" dirty="0" smtClean="0">
                <a:solidFill>
                  <a:srgbClr val="052E65"/>
                </a:solidFill>
              </a:rPr>
              <a:t>2</a:t>
            </a:r>
            <a:endParaRPr lang="en-US" sz="4000" dirty="0">
              <a:solidFill>
                <a:srgbClr val="052E65"/>
              </a:solidFill>
            </a:endParaRPr>
          </a:p>
        </p:txBody>
      </p:sp>
      <p:pic>
        <p:nvPicPr>
          <p:cNvPr id="6" name="Picture 5" descr="Screen Shot 2014-09-18 at 3.23.17 PM.png"/>
          <p:cNvPicPr/>
          <p:nvPr/>
        </p:nvPicPr>
        <p:blipFill>
          <a:blip r:embed="rId2">
            <a:extLst>
              <a:ext uri="{28A0092B-C50C-407E-A947-70E740481C1C}">
                <a14:useLocalDpi xmlns:a14="http://schemas.microsoft.com/office/drawing/2010/main" val="0"/>
              </a:ext>
            </a:extLst>
          </a:blip>
          <a:stretch>
            <a:fillRect/>
          </a:stretch>
        </p:blipFill>
        <p:spPr>
          <a:xfrm>
            <a:off x="7924800" y="228600"/>
            <a:ext cx="990600" cy="838200"/>
          </a:xfrm>
          <a:prstGeom prst="rect">
            <a:avLst/>
          </a:prstGeom>
        </p:spPr>
      </p:pic>
    </p:spTree>
    <p:extLst>
      <p:ext uri="{BB962C8B-B14F-4D97-AF65-F5344CB8AC3E}">
        <p14:creationId xmlns:p14="http://schemas.microsoft.com/office/powerpoint/2010/main" val="1078952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D253E"/>
                </a:solidFill>
              </a:rPr>
              <a:t>End of Part 1</a:t>
            </a:r>
            <a:endParaRPr lang="en-US" b="1" dirty="0">
              <a:solidFill>
                <a:srgbClr val="CD253E"/>
              </a:solidFill>
            </a:endParaRPr>
          </a:p>
        </p:txBody>
      </p:sp>
      <p:sp>
        <p:nvSpPr>
          <p:cNvPr id="3" name="Slide Number Placeholder 2"/>
          <p:cNvSpPr>
            <a:spLocks noGrp="1"/>
          </p:cNvSpPr>
          <p:nvPr>
            <p:ph type="sldNum" sz="quarter" idx="12"/>
          </p:nvPr>
        </p:nvSpPr>
        <p:spPr/>
        <p:txBody>
          <a:bodyPr>
            <a:normAutofit fontScale="85000" lnSpcReduction="20000"/>
          </a:bodyPr>
          <a:lstStyle/>
          <a:p>
            <a:fld id="{25D36C3C-DF2F-5C47-A25C-7F85E83F8C73}" type="slidenum">
              <a:rPr lang="en-US" smtClean="0"/>
              <a:t>18</a:t>
            </a:fld>
            <a:endParaRPr lang="en-US" dirty="0"/>
          </a:p>
        </p:txBody>
      </p:sp>
      <p:sp>
        <p:nvSpPr>
          <p:cNvPr id="4" name="Content Placeholder 3"/>
          <p:cNvSpPr>
            <a:spLocks noGrp="1"/>
          </p:cNvSpPr>
          <p:nvPr>
            <p:ph sz="quarter" idx="1"/>
          </p:nvPr>
        </p:nvSpPr>
        <p:spPr/>
        <p:txBody>
          <a:bodyPr>
            <a:normAutofit/>
          </a:bodyPr>
          <a:lstStyle/>
          <a:p>
            <a:r>
              <a:rPr lang="en-US" sz="3200" dirty="0" smtClean="0"/>
              <a:t>Please move on to Part 2 of the Oral Language Development Module</a:t>
            </a:r>
          </a:p>
          <a:p>
            <a:r>
              <a:rPr lang="en-US" sz="3200" dirty="0" smtClean="0"/>
              <a:t>Part 2 will describe research on how to develop English oral language.  </a:t>
            </a:r>
          </a:p>
          <a:p>
            <a:r>
              <a:rPr lang="en-US" sz="3200" dirty="0" smtClean="0"/>
              <a:t>We will also discuss particular strategies for developing English oral language with FSM students.  </a:t>
            </a:r>
            <a:endParaRPr lang="en-US" sz="3200" dirty="0"/>
          </a:p>
        </p:txBody>
      </p:sp>
    </p:spTree>
    <p:extLst>
      <p:ext uri="{BB962C8B-B14F-4D97-AF65-F5344CB8AC3E}">
        <p14:creationId xmlns:p14="http://schemas.microsoft.com/office/powerpoint/2010/main" val="1642052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2">
                    <a:lumMod val="50000"/>
                  </a:schemeClr>
                </a:solidFill>
              </a:rPr>
              <a:t>Goals of the Module</a:t>
            </a:r>
            <a:endParaRPr lang="en-US" b="1" dirty="0">
              <a:solidFill>
                <a:schemeClr val="accent2">
                  <a:lumMod val="50000"/>
                </a:schemeClr>
              </a:solidFill>
            </a:endParaRPr>
          </a:p>
        </p:txBody>
      </p:sp>
      <p:sp>
        <p:nvSpPr>
          <p:cNvPr id="3" name="Slide Number Placeholder 2"/>
          <p:cNvSpPr>
            <a:spLocks noGrp="1"/>
          </p:cNvSpPr>
          <p:nvPr>
            <p:ph type="sldNum" sz="quarter" idx="12"/>
          </p:nvPr>
        </p:nvSpPr>
        <p:spPr/>
        <p:txBody>
          <a:bodyPr>
            <a:normAutofit fontScale="85000" lnSpcReduction="20000"/>
          </a:bodyPr>
          <a:lstStyle/>
          <a:p>
            <a:fld id="{25D36C3C-DF2F-5C47-A25C-7F85E83F8C73}" type="slidenum">
              <a:rPr lang="en-US" smtClean="0"/>
              <a:t>2</a:t>
            </a:fld>
            <a:endParaRPr lang="en-US" dirty="0"/>
          </a:p>
        </p:txBody>
      </p:sp>
      <p:sp>
        <p:nvSpPr>
          <p:cNvPr id="4" name="Content Placeholder 3"/>
          <p:cNvSpPr>
            <a:spLocks noGrp="1"/>
          </p:cNvSpPr>
          <p:nvPr>
            <p:ph sz="quarter" idx="1"/>
          </p:nvPr>
        </p:nvSpPr>
        <p:spPr/>
        <p:txBody>
          <a:bodyPr>
            <a:normAutofit/>
          </a:bodyPr>
          <a:lstStyle/>
          <a:p>
            <a:r>
              <a:rPr lang="en-US" sz="3200" dirty="0" smtClean="0"/>
              <a:t>Understand the relationship between oral language development and reading and writing</a:t>
            </a:r>
          </a:p>
          <a:p>
            <a:r>
              <a:rPr lang="en-US" sz="3200" dirty="0" smtClean="0"/>
              <a:t>Understand the concepts of “social language” and “academic” language.  </a:t>
            </a:r>
          </a:p>
          <a:p>
            <a:r>
              <a:rPr lang="en-US" sz="3200" dirty="0" smtClean="0"/>
              <a:t>Part 2:  Strategies for Oral Language Development</a:t>
            </a:r>
            <a:endParaRPr lang="en-US" sz="32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71" y="5106095"/>
            <a:ext cx="1352877" cy="1517862"/>
          </a:xfrm>
          <a:prstGeom prst="rect">
            <a:avLst/>
          </a:prstGeom>
        </p:spPr>
      </p:pic>
    </p:spTree>
    <p:extLst>
      <p:ext uri="{BB962C8B-B14F-4D97-AF65-F5344CB8AC3E}">
        <p14:creationId xmlns:p14="http://schemas.microsoft.com/office/powerpoint/2010/main" val="18267383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CD253E"/>
                </a:solidFill>
              </a:rPr>
              <a:t>Defining Language</a:t>
            </a:r>
            <a:endParaRPr lang="en-US" b="1" dirty="0">
              <a:solidFill>
                <a:srgbClr val="CD253E"/>
              </a:solidFill>
            </a:endParaRPr>
          </a:p>
        </p:txBody>
      </p:sp>
      <p:sp>
        <p:nvSpPr>
          <p:cNvPr id="3" name="Slide Number Placeholder 2"/>
          <p:cNvSpPr>
            <a:spLocks noGrp="1"/>
          </p:cNvSpPr>
          <p:nvPr>
            <p:ph type="sldNum" sz="quarter" idx="12"/>
          </p:nvPr>
        </p:nvSpPr>
        <p:spPr/>
        <p:txBody>
          <a:bodyPr>
            <a:normAutofit fontScale="85000" lnSpcReduction="20000"/>
          </a:bodyPr>
          <a:lstStyle/>
          <a:p>
            <a:fld id="{25D36C3C-DF2F-5C47-A25C-7F85E83F8C73}" type="slidenum">
              <a:rPr lang="en-US" smtClean="0"/>
              <a:t>3</a:t>
            </a:fld>
            <a:endParaRPr lang="en-US" dirty="0"/>
          </a:p>
        </p:txBody>
      </p:sp>
      <p:sp>
        <p:nvSpPr>
          <p:cNvPr id="4" name="Content Placeholder 3"/>
          <p:cNvSpPr>
            <a:spLocks noGrp="1"/>
          </p:cNvSpPr>
          <p:nvPr>
            <p:ph sz="quarter" idx="1"/>
          </p:nvPr>
        </p:nvSpPr>
        <p:spPr>
          <a:xfrm>
            <a:off x="266700" y="1895839"/>
            <a:ext cx="8406819" cy="4914900"/>
          </a:xfrm>
        </p:spPr>
        <p:txBody>
          <a:bodyPr>
            <a:normAutofit/>
          </a:bodyPr>
          <a:lstStyle/>
          <a:p>
            <a:pPr marL="0" indent="0" algn="ctr">
              <a:spcBef>
                <a:spcPts val="0"/>
              </a:spcBef>
              <a:buNone/>
            </a:pPr>
            <a:r>
              <a:rPr lang="en-US" sz="4400" b="1" dirty="0" smtClean="0">
                <a:solidFill>
                  <a:schemeClr val="accent2">
                    <a:lumMod val="75000"/>
                  </a:schemeClr>
                </a:solidFill>
              </a:rPr>
              <a:t>Language = </a:t>
            </a:r>
          </a:p>
          <a:p>
            <a:pPr>
              <a:spcBef>
                <a:spcPts val="0"/>
              </a:spcBef>
              <a:buFont typeface="Wingdings" charset="2"/>
              <a:buChar char="v"/>
            </a:pPr>
            <a:r>
              <a:rPr lang="en-US" sz="3600" b="1" dirty="0" smtClean="0"/>
              <a:t>A </a:t>
            </a:r>
            <a:r>
              <a:rPr lang="en-US" sz="3600" b="1" dirty="0"/>
              <a:t>code made up of rules that include </a:t>
            </a:r>
          </a:p>
          <a:p>
            <a:pPr lvl="1">
              <a:spcBef>
                <a:spcPts val="0"/>
              </a:spcBef>
              <a:buFont typeface="Courier New" charset="0"/>
              <a:buChar char="o"/>
            </a:pPr>
            <a:r>
              <a:rPr lang="en-US" sz="3200" dirty="0"/>
              <a:t>W</a:t>
            </a:r>
            <a:r>
              <a:rPr lang="en-US" sz="3200" dirty="0" smtClean="0"/>
              <a:t>hat </a:t>
            </a:r>
            <a:r>
              <a:rPr lang="en-US" sz="3200" dirty="0"/>
              <a:t>words mean, </a:t>
            </a:r>
            <a:endParaRPr lang="en-US" sz="3200" dirty="0" smtClean="0"/>
          </a:p>
          <a:p>
            <a:pPr lvl="1">
              <a:spcBef>
                <a:spcPts val="0"/>
              </a:spcBef>
              <a:buFont typeface="Courier New" charset="0"/>
              <a:buChar char="o"/>
            </a:pPr>
            <a:r>
              <a:rPr lang="en-US" sz="3200" dirty="0"/>
              <a:t>H</a:t>
            </a:r>
            <a:r>
              <a:rPr lang="en-US" sz="3200" dirty="0" smtClean="0"/>
              <a:t>ow </a:t>
            </a:r>
            <a:r>
              <a:rPr lang="en-US" sz="3200" dirty="0"/>
              <a:t>to make words, </a:t>
            </a:r>
            <a:endParaRPr lang="en-US" sz="3200" dirty="0" smtClean="0"/>
          </a:p>
          <a:p>
            <a:pPr lvl="1">
              <a:spcBef>
                <a:spcPts val="0"/>
              </a:spcBef>
              <a:buFont typeface="Courier New" charset="0"/>
              <a:buChar char="o"/>
            </a:pPr>
            <a:r>
              <a:rPr lang="en-US" sz="3200" dirty="0"/>
              <a:t>H</a:t>
            </a:r>
            <a:r>
              <a:rPr lang="en-US" sz="3200" dirty="0" smtClean="0"/>
              <a:t>ow </a:t>
            </a:r>
            <a:r>
              <a:rPr lang="en-US" sz="3200" dirty="0"/>
              <a:t>to put them together, and </a:t>
            </a:r>
            <a:endParaRPr lang="en-US" sz="3200" dirty="0" smtClean="0"/>
          </a:p>
          <a:p>
            <a:pPr lvl="1">
              <a:spcBef>
                <a:spcPts val="0"/>
              </a:spcBef>
              <a:buFont typeface="Courier New" charset="0"/>
              <a:buChar char="o"/>
            </a:pPr>
            <a:r>
              <a:rPr lang="en-US" sz="3200" dirty="0"/>
              <a:t>W</a:t>
            </a:r>
            <a:r>
              <a:rPr lang="en-US" sz="3200" dirty="0" smtClean="0"/>
              <a:t>hat </a:t>
            </a:r>
            <a:r>
              <a:rPr lang="en-US" sz="3200" dirty="0"/>
              <a:t>word combinations are best in what </a:t>
            </a:r>
            <a:r>
              <a:rPr lang="en-US" sz="3200" dirty="0" smtClean="0"/>
              <a:t>situations.</a:t>
            </a:r>
          </a:p>
          <a:p>
            <a:pPr>
              <a:spcBef>
                <a:spcPts val="0"/>
              </a:spcBef>
              <a:buFont typeface="Wingdings" charset="2"/>
              <a:buChar char="v"/>
            </a:pPr>
            <a:r>
              <a:rPr lang="en-US" dirty="0" smtClean="0"/>
              <a:t>Speech </a:t>
            </a:r>
            <a:r>
              <a:rPr lang="en-US" dirty="0"/>
              <a:t>is the oral form of language</a:t>
            </a:r>
            <a:r>
              <a:rPr lang="en-US" dirty="0" smtClean="0"/>
              <a:t>. </a:t>
            </a:r>
            <a:endParaRPr lang="en-US" dirty="0"/>
          </a:p>
          <a:p>
            <a:pPr marL="0" indent="0" algn="r">
              <a:buNone/>
            </a:pPr>
            <a:r>
              <a:rPr lang="en-US" sz="1800" i="1" dirty="0" err="1"/>
              <a:t>www.asha.org</a:t>
            </a:r>
            <a:r>
              <a:rPr lang="en-US" sz="1800" i="1" dirty="0"/>
              <a:t>/public/speech/development </a:t>
            </a:r>
            <a:endParaRPr lang="en-US" sz="1800" dirty="0"/>
          </a:p>
          <a:p>
            <a:pPr marL="0" indent="0" algn="ctr">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5614" y="1598341"/>
            <a:ext cx="1017905" cy="906236"/>
          </a:xfrm>
          <a:prstGeom prst="rect">
            <a:avLst/>
          </a:prstGeom>
        </p:spPr>
      </p:pic>
    </p:spTree>
    <p:extLst>
      <p:ext uri="{BB962C8B-B14F-4D97-AF65-F5344CB8AC3E}">
        <p14:creationId xmlns:p14="http://schemas.microsoft.com/office/powerpoint/2010/main" val="1562136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solidFill>
                  <a:schemeClr val="accent2">
                    <a:lumMod val="50000"/>
                  </a:schemeClr>
                </a:solidFill>
              </a:rPr>
              <a:t>Research Conclusions:  </a:t>
            </a:r>
            <a:r>
              <a:rPr lang="en-US" dirty="0" smtClean="0">
                <a:solidFill>
                  <a:schemeClr val="accent2">
                    <a:lumMod val="50000"/>
                  </a:schemeClr>
                </a:solidFill>
              </a:rPr>
              <a:t/>
            </a:r>
            <a:br>
              <a:rPr lang="en-US" dirty="0" smtClean="0">
                <a:solidFill>
                  <a:schemeClr val="accent2">
                    <a:lumMod val="50000"/>
                  </a:schemeClr>
                </a:solidFill>
              </a:rPr>
            </a:br>
            <a:r>
              <a:rPr lang="en-US" dirty="0" smtClean="0">
                <a:solidFill>
                  <a:schemeClr val="accent2">
                    <a:lumMod val="50000"/>
                  </a:schemeClr>
                </a:solidFill>
              </a:rPr>
              <a:t>Oral Language Development</a:t>
            </a:r>
            <a:endParaRPr lang="en-US" dirty="0">
              <a:solidFill>
                <a:schemeClr val="accent2">
                  <a:lumMod val="50000"/>
                </a:schemeClr>
              </a:solidFill>
            </a:endParaRPr>
          </a:p>
        </p:txBody>
      </p:sp>
      <p:sp>
        <p:nvSpPr>
          <p:cNvPr id="3" name="Slide Number Placeholder 2"/>
          <p:cNvSpPr>
            <a:spLocks noGrp="1"/>
          </p:cNvSpPr>
          <p:nvPr>
            <p:ph type="sldNum" sz="quarter" idx="12"/>
          </p:nvPr>
        </p:nvSpPr>
        <p:spPr/>
        <p:txBody>
          <a:bodyPr>
            <a:normAutofit fontScale="85000" lnSpcReduction="20000"/>
          </a:bodyPr>
          <a:lstStyle/>
          <a:p>
            <a:fld id="{25D36C3C-DF2F-5C47-A25C-7F85E83F8C73}" type="slidenum">
              <a:rPr lang="en-US" smtClean="0"/>
              <a:t>4</a:t>
            </a:fld>
            <a:endParaRPr lang="en-US" dirty="0"/>
          </a:p>
        </p:txBody>
      </p:sp>
      <p:sp>
        <p:nvSpPr>
          <p:cNvPr id="4" name="Content Placeholder 3"/>
          <p:cNvSpPr>
            <a:spLocks noGrp="1"/>
          </p:cNvSpPr>
          <p:nvPr>
            <p:ph sz="quarter" idx="1"/>
          </p:nvPr>
        </p:nvSpPr>
        <p:spPr>
          <a:xfrm>
            <a:off x="533400" y="1769534"/>
            <a:ext cx="7924800" cy="4925180"/>
          </a:xfrm>
        </p:spPr>
        <p:txBody>
          <a:bodyPr>
            <a:normAutofit/>
          </a:bodyPr>
          <a:lstStyle/>
          <a:p>
            <a:pPr marL="0" indent="0" algn="ctr">
              <a:buNone/>
            </a:pPr>
            <a:r>
              <a:rPr lang="en-US" sz="4400" i="1" dirty="0">
                <a:latin typeface="+mj-lt"/>
              </a:rPr>
              <a:t>Children’s speaking and listening skills lead the way for their reading and writing skills, and together these language skills are the primary tools of the mind for all future learning. </a:t>
            </a:r>
            <a:endParaRPr lang="en-US" sz="4400" dirty="0">
              <a:latin typeface="+mj-lt"/>
            </a:endParaRPr>
          </a:p>
          <a:p>
            <a:pPr marL="0" indent="0" algn="ctr">
              <a:buNone/>
            </a:pPr>
            <a:r>
              <a:rPr lang="en-US" sz="2000" dirty="0" smtClean="0"/>
              <a:t>(</a:t>
            </a:r>
            <a:r>
              <a:rPr lang="en-US" sz="2000" dirty="0" err="1" smtClean="0"/>
              <a:t>Roskos</a:t>
            </a:r>
            <a:r>
              <a:rPr lang="en-US" sz="2000" dirty="0" smtClean="0"/>
              <a:t>, et al., 2009)</a:t>
            </a:r>
            <a:endParaRPr lang="en-US" sz="2000" b="1" dirty="0" smtClean="0"/>
          </a:p>
        </p:txBody>
      </p:sp>
      <p:pic>
        <p:nvPicPr>
          <p:cNvPr id="6" name="Picture 5"/>
          <p:cNvPicPr>
            <a:picLocks noChangeAspect="1"/>
          </p:cNvPicPr>
          <p:nvPr/>
        </p:nvPicPr>
        <p:blipFill>
          <a:blip r:embed="rId3">
            <a:alphaModFix amt="26000"/>
            <a:extLst>
              <a:ext uri="{28A0092B-C50C-407E-A947-70E740481C1C}">
                <a14:useLocalDpi xmlns:a14="http://schemas.microsoft.com/office/drawing/2010/main" val="0"/>
              </a:ext>
            </a:extLst>
          </a:blip>
          <a:stretch>
            <a:fillRect/>
          </a:stretch>
        </p:blipFill>
        <p:spPr>
          <a:xfrm>
            <a:off x="533400" y="228600"/>
            <a:ext cx="8082643" cy="6037036"/>
          </a:xfrm>
          <a:prstGeom prst="rect">
            <a:avLst/>
          </a:prstGeom>
        </p:spPr>
      </p:pic>
    </p:spTree>
    <p:extLst>
      <p:ext uri="{BB962C8B-B14F-4D97-AF65-F5344CB8AC3E}">
        <p14:creationId xmlns:p14="http://schemas.microsoft.com/office/powerpoint/2010/main" val="1056380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25D36C3C-DF2F-5C47-A25C-7F85E83F8C73}" type="slidenum">
              <a:rPr lang="en-US" smtClean="0"/>
              <a:t>5</a:t>
            </a:fld>
            <a:endParaRPr lang="en-US" dirty="0"/>
          </a:p>
        </p:txBody>
      </p:sp>
      <p:sp>
        <p:nvSpPr>
          <p:cNvPr id="4" name="Content Placeholder 3"/>
          <p:cNvSpPr>
            <a:spLocks noGrp="1"/>
          </p:cNvSpPr>
          <p:nvPr>
            <p:ph sz="quarter" idx="1"/>
          </p:nvPr>
        </p:nvSpPr>
        <p:spPr>
          <a:xfrm>
            <a:off x="266700" y="1763486"/>
            <a:ext cx="8153400" cy="4757057"/>
          </a:xfrm>
        </p:spPr>
        <p:txBody>
          <a:bodyPr/>
          <a:lstStyle/>
          <a:p>
            <a:pPr marL="0" indent="0" algn="ctr">
              <a:buNone/>
            </a:pPr>
            <a:r>
              <a:rPr lang="en-US" sz="4000" dirty="0"/>
              <a:t>Proficiency in oral language provides children with a vital tool for thought. Without fluent and structured oral language, children will find it very difficult to think. </a:t>
            </a:r>
          </a:p>
          <a:p>
            <a:pPr marL="0" indent="0" algn="ctr">
              <a:buNone/>
            </a:pPr>
            <a:r>
              <a:rPr lang="en-US" sz="2400" dirty="0" smtClean="0"/>
              <a:t>(Brunner, 1983)</a:t>
            </a:r>
            <a:endParaRPr lang="en-US" sz="2400" dirty="0"/>
          </a:p>
        </p:txBody>
      </p:sp>
      <p:sp>
        <p:nvSpPr>
          <p:cNvPr id="5" name="Title 1"/>
          <p:cNvSpPr>
            <a:spLocks noGrp="1"/>
          </p:cNvSpPr>
          <p:nvPr>
            <p:ph type="title"/>
          </p:nvPr>
        </p:nvSpPr>
        <p:spPr/>
        <p:txBody>
          <a:bodyPr>
            <a:normAutofit fontScale="90000"/>
          </a:bodyPr>
          <a:lstStyle/>
          <a:p>
            <a:r>
              <a:rPr lang="en-US" sz="3600" b="1" dirty="0" smtClean="0">
                <a:solidFill>
                  <a:schemeClr val="accent2">
                    <a:lumMod val="50000"/>
                  </a:schemeClr>
                </a:solidFill>
              </a:rPr>
              <a:t>Research Conclusions:  </a:t>
            </a:r>
            <a:r>
              <a:rPr lang="en-US" dirty="0" smtClean="0">
                <a:solidFill>
                  <a:schemeClr val="accent2">
                    <a:lumMod val="50000"/>
                  </a:schemeClr>
                </a:solidFill>
              </a:rPr>
              <a:t/>
            </a:r>
            <a:br>
              <a:rPr lang="en-US" dirty="0" smtClean="0">
                <a:solidFill>
                  <a:schemeClr val="accent2">
                    <a:lumMod val="50000"/>
                  </a:schemeClr>
                </a:solidFill>
              </a:rPr>
            </a:br>
            <a:r>
              <a:rPr lang="en-US" dirty="0" smtClean="0">
                <a:solidFill>
                  <a:schemeClr val="accent2">
                    <a:lumMod val="50000"/>
                  </a:schemeClr>
                </a:solidFill>
              </a:rPr>
              <a:t>Oral Language Development</a:t>
            </a:r>
            <a:endParaRPr lang="en-US" dirty="0">
              <a:solidFill>
                <a:schemeClr val="accent2">
                  <a:lumMod val="50000"/>
                </a:schemeClr>
              </a:solidFill>
            </a:endParaRPr>
          </a:p>
        </p:txBody>
      </p:sp>
      <p:pic>
        <p:nvPicPr>
          <p:cNvPr id="2" name="Picture 1"/>
          <p:cNvPicPr>
            <a:picLocks noChangeAspect="1"/>
          </p:cNvPicPr>
          <p:nvPr/>
        </p:nvPicPr>
        <p:blipFill>
          <a:blip r:embed="rId3">
            <a:alphaModFix amt="27000"/>
            <a:extLst>
              <a:ext uri="{28A0092B-C50C-407E-A947-70E740481C1C}">
                <a14:useLocalDpi xmlns:a14="http://schemas.microsoft.com/office/drawing/2010/main" val="0"/>
              </a:ext>
            </a:extLst>
          </a:blip>
          <a:stretch>
            <a:fillRect/>
          </a:stretch>
        </p:blipFill>
        <p:spPr>
          <a:xfrm>
            <a:off x="266700" y="1763485"/>
            <a:ext cx="8136953" cy="4620985"/>
          </a:xfrm>
          <a:prstGeom prst="rect">
            <a:avLst/>
          </a:prstGeom>
        </p:spPr>
      </p:pic>
    </p:spTree>
    <p:extLst>
      <p:ext uri="{BB962C8B-B14F-4D97-AF65-F5344CB8AC3E}">
        <p14:creationId xmlns:p14="http://schemas.microsoft.com/office/powerpoint/2010/main" val="5218806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solidFill>
                  <a:schemeClr val="accent2">
                    <a:lumMod val="50000"/>
                  </a:schemeClr>
                </a:solidFill>
              </a:rPr>
              <a:t>Research Conclusions:  </a:t>
            </a:r>
            <a:r>
              <a:rPr lang="en-US" dirty="0" smtClean="0">
                <a:solidFill>
                  <a:schemeClr val="accent2">
                    <a:lumMod val="50000"/>
                  </a:schemeClr>
                </a:solidFill>
              </a:rPr>
              <a:t/>
            </a:r>
            <a:br>
              <a:rPr lang="en-US" dirty="0" smtClean="0">
                <a:solidFill>
                  <a:schemeClr val="accent2">
                    <a:lumMod val="50000"/>
                  </a:schemeClr>
                </a:solidFill>
              </a:rPr>
            </a:br>
            <a:r>
              <a:rPr lang="en-US" dirty="0" smtClean="0">
                <a:solidFill>
                  <a:schemeClr val="accent2">
                    <a:lumMod val="50000"/>
                  </a:schemeClr>
                </a:solidFill>
              </a:rPr>
              <a:t>Oral Language Development</a:t>
            </a:r>
            <a:endParaRPr lang="en-US" dirty="0">
              <a:solidFill>
                <a:schemeClr val="accent2">
                  <a:lumMod val="50000"/>
                </a:schemeClr>
              </a:solidFill>
            </a:endParaRPr>
          </a:p>
        </p:txBody>
      </p:sp>
      <p:sp>
        <p:nvSpPr>
          <p:cNvPr id="3" name="Slide Number Placeholder 2"/>
          <p:cNvSpPr>
            <a:spLocks noGrp="1"/>
          </p:cNvSpPr>
          <p:nvPr>
            <p:ph type="sldNum" sz="quarter" idx="12"/>
          </p:nvPr>
        </p:nvSpPr>
        <p:spPr/>
        <p:txBody>
          <a:bodyPr>
            <a:normAutofit fontScale="85000" lnSpcReduction="20000"/>
          </a:bodyPr>
          <a:lstStyle/>
          <a:p>
            <a:fld id="{25D36C3C-DF2F-5C47-A25C-7F85E83F8C73}" type="slidenum">
              <a:rPr lang="en-US" smtClean="0"/>
              <a:t>6</a:t>
            </a:fld>
            <a:endParaRPr lang="en-US" dirty="0"/>
          </a:p>
        </p:txBody>
      </p:sp>
      <p:sp>
        <p:nvSpPr>
          <p:cNvPr id="4" name="Content Placeholder 3"/>
          <p:cNvSpPr>
            <a:spLocks noGrp="1"/>
          </p:cNvSpPr>
          <p:nvPr>
            <p:ph sz="quarter" idx="1"/>
          </p:nvPr>
        </p:nvSpPr>
        <p:spPr>
          <a:xfrm>
            <a:off x="533400" y="1769534"/>
            <a:ext cx="7892143" cy="4794552"/>
          </a:xfrm>
        </p:spPr>
        <p:txBody>
          <a:bodyPr>
            <a:normAutofit/>
          </a:bodyPr>
          <a:lstStyle/>
          <a:p>
            <a:pPr marL="0" indent="0" algn="ctr">
              <a:buNone/>
            </a:pPr>
            <a:endParaRPr lang="en-US" sz="4000" b="1" dirty="0" smtClean="0"/>
          </a:p>
          <a:p>
            <a:pPr marL="0" indent="0" algn="ctr">
              <a:buNone/>
            </a:pPr>
            <a:r>
              <a:rPr lang="en-US" sz="4000" b="1" dirty="0" smtClean="0"/>
              <a:t>“</a:t>
            </a:r>
            <a:r>
              <a:rPr lang="en-US" sz="4000" dirty="0"/>
              <a:t>Schools have to be aware of the language needs children have and address these by </a:t>
            </a:r>
            <a:r>
              <a:rPr lang="en-US" sz="4000" b="1" dirty="0"/>
              <a:t>integrating language development into all areas of the school day.</a:t>
            </a:r>
            <a:r>
              <a:rPr lang="en-US" sz="4000" dirty="0"/>
              <a:t> </a:t>
            </a:r>
            <a:endParaRPr lang="en-US" sz="4000" dirty="0" smtClean="0"/>
          </a:p>
          <a:p>
            <a:pPr marL="0" indent="0" algn="ctr">
              <a:buNone/>
            </a:pPr>
            <a:r>
              <a:rPr lang="en-US" sz="2000" dirty="0" smtClean="0"/>
              <a:t>(</a:t>
            </a:r>
            <a:r>
              <a:rPr lang="en-US" sz="2000" dirty="0" err="1" smtClean="0"/>
              <a:t>Roskos</a:t>
            </a:r>
            <a:r>
              <a:rPr lang="en-US" sz="2000" dirty="0" smtClean="0"/>
              <a:t>, et al., 2009)</a:t>
            </a:r>
            <a:endParaRPr lang="en-US" sz="2000" b="1" dirty="0" smtClean="0"/>
          </a:p>
          <a:p>
            <a:pPr marL="0" indent="0" algn="ctr">
              <a:buNone/>
            </a:pPr>
            <a:endParaRPr lang="en-US" dirty="0" smtClean="0"/>
          </a:p>
        </p:txBody>
      </p:sp>
      <p:pic>
        <p:nvPicPr>
          <p:cNvPr id="5" name="Picture 4"/>
          <p:cNvPicPr>
            <a:picLocks noChangeAspect="1"/>
          </p:cNvPicPr>
          <p:nvPr/>
        </p:nvPicPr>
        <p:blipFill>
          <a:blip r:embed="rId3">
            <a:alphaModFix amt="27000"/>
            <a:extLst>
              <a:ext uri="{28A0092B-C50C-407E-A947-70E740481C1C}">
                <a14:useLocalDpi xmlns:a14="http://schemas.microsoft.com/office/drawing/2010/main" val="0"/>
              </a:ext>
            </a:extLst>
          </a:blip>
          <a:stretch>
            <a:fillRect/>
          </a:stretch>
        </p:blipFill>
        <p:spPr>
          <a:xfrm>
            <a:off x="342900" y="1769534"/>
            <a:ext cx="8423148" cy="5063671"/>
          </a:xfrm>
          <a:prstGeom prst="rect">
            <a:avLst/>
          </a:prstGeom>
        </p:spPr>
      </p:pic>
    </p:spTree>
    <p:extLst>
      <p:ext uri="{BB962C8B-B14F-4D97-AF65-F5344CB8AC3E}">
        <p14:creationId xmlns:p14="http://schemas.microsoft.com/office/powerpoint/2010/main" val="7677114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25D36C3C-DF2F-5C47-A25C-7F85E83F8C73}" type="slidenum">
              <a:rPr lang="en-US" smtClean="0"/>
              <a:t>7</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 y="243116"/>
            <a:ext cx="8525256" cy="6271986"/>
          </a:xfrm>
          <a:prstGeom prst="rect">
            <a:avLst/>
          </a:prstGeom>
        </p:spPr>
      </p:pic>
    </p:spTree>
    <p:extLst>
      <p:ext uri="{BB962C8B-B14F-4D97-AF65-F5344CB8AC3E}">
        <p14:creationId xmlns:p14="http://schemas.microsoft.com/office/powerpoint/2010/main" val="1936042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25D36C3C-DF2F-5C47-A25C-7F85E83F8C73}" type="slidenum">
              <a:rPr lang="en-US" smtClean="0"/>
              <a:t>8</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 y="210458"/>
            <a:ext cx="8339347" cy="6125029"/>
          </a:xfrm>
          <a:prstGeom prst="rect">
            <a:avLst/>
          </a:prstGeom>
        </p:spPr>
      </p:pic>
    </p:spTree>
    <p:extLst>
      <p:ext uri="{BB962C8B-B14F-4D97-AF65-F5344CB8AC3E}">
        <p14:creationId xmlns:p14="http://schemas.microsoft.com/office/powerpoint/2010/main" val="1588630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25D36C3C-DF2F-5C47-A25C-7F85E83F8C73}" type="slidenum">
              <a:rPr lang="en-US" smtClean="0"/>
              <a:t>9</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603" y="206828"/>
            <a:ext cx="8499882" cy="6014357"/>
          </a:xfrm>
          <a:prstGeom prst="rect">
            <a:avLst/>
          </a:prstGeom>
        </p:spPr>
      </p:pic>
    </p:spTree>
    <p:extLst>
      <p:ext uri="{BB962C8B-B14F-4D97-AF65-F5344CB8AC3E}">
        <p14:creationId xmlns:p14="http://schemas.microsoft.com/office/powerpoint/2010/main" val="9327190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Custom 22">
      <a:dk1>
        <a:srgbClr val="2F2B20"/>
      </a:dk1>
      <a:lt1>
        <a:srgbClr val="FFFFFF"/>
      </a:lt1>
      <a:dk2>
        <a:srgbClr val="FEFFF6"/>
      </a:dk2>
      <a:lt2>
        <a:srgbClr val="DFDCB7"/>
      </a:lt2>
      <a:accent1>
        <a:srgbClr val="5BA7A5"/>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2010</TotalTime>
  <Words>1114</Words>
  <Application>Microsoft Macintosh PowerPoint</Application>
  <PresentationFormat>On-screen Show (4:3)</PresentationFormat>
  <Paragraphs>108</Paragraphs>
  <Slides>18</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Calibri</vt:lpstr>
      <vt:lpstr>Courier New</vt:lpstr>
      <vt:lpstr>ＭＳ Ｐゴシック</vt:lpstr>
      <vt:lpstr>Tw Cen MT</vt:lpstr>
      <vt:lpstr>Wingdings</vt:lpstr>
      <vt:lpstr>Wingdings 2</vt:lpstr>
      <vt:lpstr>Arial</vt:lpstr>
      <vt:lpstr>Median</vt:lpstr>
      <vt:lpstr>Oral Language Development, Early Reading skills, and English Language Learners</vt:lpstr>
      <vt:lpstr>Goals of the Module</vt:lpstr>
      <vt:lpstr>Defining Language</vt:lpstr>
      <vt:lpstr>Research Conclusions:   Oral Language Development</vt:lpstr>
      <vt:lpstr>Research Conclusions:   Oral Language Development</vt:lpstr>
      <vt:lpstr>Research Conclusions:   Oral Language Development</vt:lpstr>
      <vt:lpstr>PowerPoint Presentation</vt:lpstr>
      <vt:lpstr>PowerPoint Presentation</vt:lpstr>
      <vt:lpstr>PowerPoint Presentation</vt:lpstr>
      <vt:lpstr>Academic Language and Social Language:   What’s the Difference?   </vt:lpstr>
      <vt:lpstr>PowerPoint Presentation</vt:lpstr>
      <vt:lpstr>Academic Language and Social Language </vt:lpstr>
      <vt:lpstr>Academic Language and Social Language </vt:lpstr>
      <vt:lpstr>Academic Language</vt:lpstr>
      <vt:lpstr>Academic Language</vt:lpstr>
      <vt:lpstr>Academic Language and Social Language</vt:lpstr>
      <vt:lpstr>PowerPoint Presentation</vt:lpstr>
      <vt:lpstr>End of Part 1</vt:lpstr>
    </vt:vector>
  </TitlesOfParts>
  <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 Comprehension instruction</dc:title>
  <dc:creator>Elizabeth Jankowski</dc:creator>
  <cp:lastModifiedBy>Elizabeth Jankowski</cp:lastModifiedBy>
  <cp:revision>62</cp:revision>
  <dcterms:created xsi:type="dcterms:W3CDTF">2015-08-31T17:57:04Z</dcterms:created>
  <dcterms:modified xsi:type="dcterms:W3CDTF">2016-08-16T21:36:33Z</dcterms:modified>
</cp:coreProperties>
</file>