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3"/>
  </p:notesMasterIdLst>
  <p:handoutMasterIdLst>
    <p:handoutMasterId r:id="rId24"/>
  </p:handoutMasterIdLst>
  <p:sldIdLst>
    <p:sldId id="257" r:id="rId2"/>
    <p:sldId id="258" r:id="rId3"/>
    <p:sldId id="259" r:id="rId4"/>
    <p:sldId id="261" r:id="rId5"/>
    <p:sldId id="262" r:id="rId6"/>
    <p:sldId id="263" r:id="rId7"/>
    <p:sldId id="264" r:id="rId8"/>
    <p:sldId id="265" r:id="rId9"/>
    <p:sldId id="266" r:id="rId10"/>
    <p:sldId id="275" r:id="rId11"/>
    <p:sldId id="276" r:id="rId12"/>
    <p:sldId id="268" r:id="rId13"/>
    <p:sldId id="277" r:id="rId14"/>
    <p:sldId id="269" r:id="rId15"/>
    <p:sldId id="278" r:id="rId16"/>
    <p:sldId id="270" r:id="rId17"/>
    <p:sldId id="279" r:id="rId18"/>
    <p:sldId id="271" r:id="rId19"/>
    <p:sldId id="272" r:id="rId20"/>
    <p:sldId id="280"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38" autoAdjust="0"/>
  </p:normalViewPr>
  <p:slideViewPr>
    <p:cSldViewPr snapToGrid="0" snapToObjects="1">
      <p:cViewPr>
        <p:scale>
          <a:sx n="76" d="100"/>
          <a:sy n="76" d="100"/>
        </p:scale>
        <p:origin x="-1392"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BDB726-B001-414B-B7BA-02F4B83372C1}" type="datetimeFigureOut">
              <a:rPr lang="en-US" smtClean="0"/>
              <a:t>8/31/15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E5F136-8AAC-DA48-9B0B-F353696DBB16}" type="slidenum">
              <a:rPr lang="en-US" smtClean="0"/>
              <a:t>‹#›</a:t>
            </a:fld>
            <a:endParaRPr lang="en-US" dirty="0"/>
          </a:p>
        </p:txBody>
      </p:sp>
    </p:spTree>
    <p:extLst>
      <p:ext uri="{BB962C8B-B14F-4D97-AF65-F5344CB8AC3E}">
        <p14:creationId xmlns:p14="http://schemas.microsoft.com/office/powerpoint/2010/main" val="700060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1F747-ECD5-2B49-ADD5-E02D0E4C4F12}" type="datetimeFigureOut">
              <a:rPr lang="en-US" smtClean="0"/>
              <a:t>8/31/15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6440-8D06-7D43-BBA1-FA4A13A082FA}" type="slidenum">
              <a:rPr lang="en-US" smtClean="0"/>
              <a:t>‹#›</a:t>
            </a:fld>
            <a:endParaRPr lang="en-US" dirty="0"/>
          </a:p>
        </p:txBody>
      </p:sp>
    </p:spTree>
    <p:extLst>
      <p:ext uri="{BB962C8B-B14F-4D97-AF65-F5344CB8AC3E}">
        <p14:creationId xmlns:p14="http://schemas.microsoft.com/office/powerpoint/2010/main" val="3679591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Module 6, Part 1 presentation on development text comprehension instruction.  </a:t>
            </a:r>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now time to complete this reflection activity.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11</a:t>
            </a:fld>
            <a:endParaRPr lang="en-US" dirty="0"/>
          </a:p>
        </p:txBody>
      </p:sp>
    </p:spTree>
    <p:extLst>
      <p:ext uri="{BB962C8B-B14F-4D97-AF65-F5344CB8AC3E}">
        <p14:creationId xmlns:p14="http://schemas.microsoft.com/office/powerpoint/2010/main" val="421572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0CA57-80FB-1744-9A49-EAC33FA3FAEF}" type="slidenum">
              <a:rPr lang="en-US"/>
              <a:pPr/>
              <a:t>12</a:t>
            </a:fld>
            <a:endParaRPr lang="en-US" dirty="0"/>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second barrier to reading comprehension has been discussed in previous models.  You should now be aware of the strong relationship between reading fluency and comprehension.  As a reminder, successful reading requires both word identification and comprehension.  Because the brain cannot fully focus on both of these activities at the same time, one must be done with automaticity.  This is word identification so that the brain has a certain amount of “free space” available to think about and understand the words that are being read.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Reading with fluency requires that students master both phonological awareness, phonics, and read with automaticity.  Currently, many students within the FSM struggle with accurate and rapid identification of words.  As a result, comprehension is not reached.  Therefore, teachers absolutely must spend time directly teaching these skills in English, and at an earlier grade if we expect students to comprehend at higher grade levels.  </a:t>
            </a:r>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now time to complete this reflection activity.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13</a:t>
            </a:fld>
            <a:endParaRPr lang="en-US" dirty="0"/>
          </a:p>
        </p:txBody>
      </p:sp>
    </p:spTree>
    <p:extLst>
      <p:ext uri="{BB962C8B-B14F-4D97-AF65-F5344CB8AC3E}">
        <p14:creationId xmlns:p14="http://schemas.microsoft.com/office/powerpoint/2010/main" val="383620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FC3D7-4DC2-C946-A70A-B85CCE1DD1B5}" type="slidenum">
              <a:rPr lang="en-US"/>
              <a:pPr/>
              <a:t>14</a:t>
            </a:fld>
            <a:endParaRPr lang="en-US" dirty="0"/>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r>
              <a:rPr lang="en-US" dirty="0" smtClean="0"/>
              <a:t>The next major cause of reading comprehension difficulties is students’ lack of knowledge about and</a:t>
            </a:r>
            <a:r>
              <a:rPr lang="en-US" baseline="0" dirty="0" smtClean="0"/>
              <a:t> exposure to concepts in the world.  Another way to say this is lack of background knowledge about concepts presented in a text.  Research tells us that in order to learn something new, we need some background knowledge to tie the new learning to.  As the slide states, good readers </a:t>
            </a:r>
            <a:r>
              <a:rPr lang="en-US" sz="1200" dirty="0" smtClean="0"/>
              <a:t>bring to each reading activity a great deal of general world knowledge.  They activate their network of existing knowledge (schema) as they encounter topics or words in a text that relate in some way to that network</a:t>
            </a:r>
            <a:r>
              <a:rPr lang="en-US" sz="1200" baseline="0" dirty="0" smtClean="0"/>
              <a:t> of knowledge.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FC3D7-4DC2-C946-A70A-B85CCE1DD1B5}" type="slidenum">
              <a:rPr lang="en-US"/>
              <a:pPr/>
              <a:t>15</a:t>
            </a:fld>
            <a:endParaRPr lang="en-US" dirty="0"/>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r>
              <a:rPr lang="en-US" dirty="0" smtClean="0"/>
              <a:t>Let’s look at an</a:t>
            </a:r>
            <a:r>
              <a:rPr lang="en-US" baseline="0" dirty="0" smtClean="0"/>
              <a:t> example to explain.  Suppose a student picked up the book Exploring Chinatown.  This is a book about a girl living with her grandmother in the Chinatown section of San Francisco.  They go out one day to explore the sights and sounds of Chinatown.  Do you believe your students would be able to get a complete understanding of this particular book given their backgrounds in the FSM?  What particular topics may be difficult to understand?  Understanding where China is, immigration, urban living are just a few examples.  How would this interference with general comprehension of the story?  </a:t>
            </a:r>
          </a:p>
          <a:p>
            <a:endParaRPr lang="en-US" baseline="0" dirty="0" smtClean="0"/>
          </a:p>
          <a:p>
            <a:r>
              <a:rPr lang="en-US" baseline="0" dirty="0" smtClean="0"/>
              <a:t>Planning for and providing background knowledge before reading a story is therefore very important for teachers in order to help with overall comprehension.  This is really important for students within the FSM who may have limited background on a number of topics due to its remote location.  Nearly all books your students will encounter will have been written in someplace other than the FSM.  Most likely, these books will include some concepts your students have not previously encountered.  Also, many authors of these books assume the students have the background knowledge to understand the text.  It is the teacher’s job to provide this background knowledge.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5BD20-7E4B-364C-BA34-61BE429C6AC9}" type="slidenum">
              <a:rPr lang="en-US"/>
              <a:pPr/>
              <a:t>16</a:t>
            </a:fld>
            <a:endParaRPr lang="en-US" dirty="0"/>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r>
              <a:rPr lang="en-US" dirty="0" smtClean="0"/>
              <a:t>Some interesting studies have looked at the role of background</a:t>
            </a:r>
            <a:r>
              <a:rPr lang="en-US" baseline="0" dirty="0" smtClean="0"/>
              <a:t> knowledge in overall comprehension.  </a:t>
            </a:r>
          </a:p>
          <a:p>
            <a:endParaRPr lang="en-US" baseline="0" dirty="0" smtClean="0"/>
          </a:p>
          <a:p>
            <a:r>
              <a:rPr lang="en-US" dirty="0" smtClean="0"/>
              <a:t>A </a:t>
            </a:r>
            <a:r>
              <a:rPr lang="en-US" dirty="0"/>
              <a:t>number of </a:t>
            </a:r>
            <a:r>
              <a:rPr lang="en-US" dirty="0" smtClean="0"/>
              <a:t>these studies </a:t>
            </a:r>
            <a:r>
              <a:rPr lang="en-US" dirty="0"/>
              <a:t>compared individuals having high and low degrees of </a:t>
            </a:r>
            <a:r>
              <a:rPr lang="en-US" dirty="0" smtClean="0"/>
              <a:t>topical </a:t>
            </a:r>
            <a:r>
              <a:rPr lang="en-US" dirty="0"/>
              <a:t>knowledge in given areas (knowledge of baseball, football, soccer, etc.).  These groups were compared on measures evaluating comprehension of texts describing events in their area of expertise as well as on measures evaluating memory for factual information presented in these texts</a:t>
            </a:r>
            <a:r>
              <a:rPr lang="en-US" dirty="0" smtClean="0"/>
              <a:t>,.  </a:t>
            </a:r>
            <a:endParaRPr lang="en-US" dirty="0"/>
          </a:p>
          <a:p>
            <a:endParaRPr lang="en-US" dirty="0"/>
          </a:p>
          <a:p>
            <a:r>
              <a:rPr lang="en-US" dirty="0"/>
              <a:t>The common finding among these studies is that individuals having a high degree of </a:t>
            </a:r>
            <a:r>
              <a:rPr lang="en-US" dirty="0" smtClean="0"/>
              <a:t>topical knowledge </a:t>
            </a:r>
            <a:r>
              <a:rPr lang="en-US" dirty="0"/>
              <a:t>in a given </a:t>
            </a:r>
            <a:r>
              <a:rPr lang="en-US" dirty="0" smtClean="0"/>
              <a:t>area </a:t>
            </a:r>
            <a:r>
              <a:rPr lang="en-US" dirty="0"/>
              <a:t>performed at a higher level on these measures than individuals having a low degree of knowledge in that </a:t>
            </a:r>
            <a:r>
              <a:rPr lang="en-US" dirty="0" smtClean="0"/>
              <a:t>area, </a:t>
            </a:r>
            <a:r>
              <a:rPr lang="en-US" dirty="0"/>
              <a:t>regardless of their aptitude in the other </a:t>
            </a:r>
            <a:r>
              <a:rPr lang="en-US" dirty="0" smtClean="0"/>
              <a:t>areas.  </a:t>
            </a:r>
            <a:endParaRPr lang="en-US" dirty="0"/>
          </a:p>
          <a:p>
            <a:endParaRPr lang="en-US" dirty="0"/>
          </a:p>
          <a:p>
            <a:r>
              <a:rPr lang="en-US" dirty="0"/>
              <a:t>These findings underscore and support the important role played by individual differences in acquired knowledge---both world knowledge and domain knowledge---in accounting for variability in reading comprehension.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now time to complete this reflection activity.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17</a:t>
            </a:fld>
            <a:endParaRPr lang="en-US" dirty="0"/>
          </a:p>
        </p:txBody>
      </p:sp>
    </p:spTree>
    <p:extLst>
      <p:ext uri="{BB962C8B-B14F-4D97-AF65-F5344CB8AC3E}">
        <p14:creationId xmlns:p14="http://schemas.microsoft.com/office/powerpoint/2010/main" val="383620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3E625-88B2-1F41-AA36-6C44E565A1B7}" type="slidenum">
              <a:rPr lang="en-US"/>
              <a:pPr/>
              <a:t>18</a:t>
            </a:fld>
            <a:endParaRPr lang="en-US" dirty="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r>
              <a:rPr lang="en-US" dirty="0" smtClean="0"/>
              <a:t>The fourth major cause of reading comprehension difficulties is that student do not use or have never been taught to use any specific comprehension strategies either before, during, or after they read a text.  They simply sit back and wait for the meaning to come to them</a:t>
            </a:r>
            <a:r>
              <a:rPr lang="en-US" baseline="0" dirty="0" smtClean="0"/>
              <a:t> without actively participating in the reading process.  There is very strong research across a number of years which shows that </a:t>
            </a:r>
            <a:r>
              <a:rPr lang="en-US" dirty="0" smtClean="0">
                <a:solidFill>
                  <a:srgbClr val="2F2B20"/>
                </a:solidFill>
              </a:rPr>
              <a:t>when readers are given cognitive strategy instruction, they make significant gains on measures of reading comprehension over students trained with conventional instruction </a:t>
            </a:r>
            <a:r>
              <a:rPr lang="en-US" dirty="0" smtClean="0">
                <a:solidFill>
                  <a:schemeClr val="tx2"/>
                </a:solidFill>
              </a:rPr>
              <a:t>procedures.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0A7F0-E49A-1549-81D8-85A50F0F8C31}" type="slidenum">
              <a:rPr lang="en-US"/>
              <a:pPr/>
              <a:t>19</a:t>
            </a:fld>
            <a:endParaRPr lang="en-US" dirty="0"/>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dirty="0" smtClean="0"/>
              <a:t>As a whole, the use of particular strategies before,</a:t>
            </a:r>
            <a:r>
              <a:rPr lang="en-US" baseline="0" dirty="0" smtClean="0"/>
              <a:t> during and after reading is called “metacognition.”  Simply put, metacognition means thinking about thinking.  Good readers use metacognition when they read.  The constantly monitor themselves to see if they are understanding.  And, if they do not understand, they do something about it.  </a:t>
            </a:r>
          </a:p>
          <a:p>
            <a:endParaRPr lang="en-US" baseline="0" dirty="0" smtClean="0"/>
          </a:p>
          <a:p>
            <a:r>
              <a:rPr lang="en-US" baseline="0" dirty="0" smtClean="0"/>
              <a:t>As an example, a teacher was once testing a student on his reading skills because the student was having comprehension difficulties.  The student read the following sentence within the reading passage:  “Grandpa cooked bacon on the sink and then got ready to go fishing.”  The sentence should have read, “Grandpa cooked bacon on the skillet and got ready to go fishing.”  The student did not go back and self-correct.  Errors like this continued.  It was clear to the teacher that the student was not monitoring meaning as they read.  The student was simply reading for the act of reading itself and was not paying attention to comprehension.  Thus, teaching the student a comprehension strategy of monitoring for meaning became a goal.  </a:t>
            </a:r>
          </a:p>
          <a:p>
            <a:endParaRPr lang="en-US" baseline="0" dirty="0" smtClean="0"/>
          </a:p>
          <a:p>
            <a:r>
              <a:rPr lang="en-US" baseline="0" dirty="0" smtClean="0"/>
              <a:t>Much more can be said about reading comprehension strategies.  Part 2 of this module will delve in deeper into this topic.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now time to complete this reflection activity.  </a:t>
            </a:r>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20</a:t>
            </a:fld>
            <a:endParaRPr lang="en-US" dirty="0"/>
          </a:p>
        </p:txBody>
      </p:sp>
    </p:spTree>
    <p:extLst>
      <p:ext uri="{BB962C8B-B14F-4D97-AF65-F5344CB8AC3E}">
        <p14:creationId xmlns:p14="http://schemas.microsoft.com/office/powerpoint/2010/main" val="383620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Arial" charset="0"/>
                <a:ea typeface="ＭＳ Ｐゴシック" charset="0"/>
                <a:cs typeface="+mn-cs"/>
              </a:rPr>
              <a:t>This presentation focuses on defining and describing reading</a:t>
            </a:r>
            <a:r>
              <a:rPr lang="en-US" sz="1200" kern="1200" baseline="0" dirty="0" smtClean="0">
                <a:solidFill>
                  <a:schemeClr val="tx1"/>
                </a:solidFill>
                <a:effectLst/>
                <a:latin typeface="Arial" charset="0"/>
                <a:ea typeface="ＭＳ Ｐゴシック" charset="0"/>
                <a:cs typeface="+mn-cs"/>
              </a:rPr>
              <a:t> comprehension </a:t>
            </a:r>
            <a:r>
              <a:rPr lang="en-US" sz="1200" kern="1200" dirty="0" smtClean="0">
                <a:solidFill>
                  <a:schemeClr val="tx1"/>
                </a:solidFill>
                <a:effectLst/>
                <a:latin typeface="Arial" charset="0"/>
                <a:ea typeface="ＭＳ Ｐゴシック" charset="0"/>
                <a:cs typeface="+mn-cs"/>
              </a:rPr>
              <a:t>– one of the five essential components of reading instruction.  We will start by discussing how reading comprehension happens.  We’ll also talk about the fact that in order for reading comprehension to happen, students must actively engage with the text.  Comprehension is not a passive activity.  The idea, then, is teachers actually teach students how to engage with the text through a variety of reading comprehension strategies.  </a:t>
            </a:r>
            <a:endParaRPr lang="en-US" sz="1200" kern="1200" dirty="0" smtClean="0">
              <a:solidFill>
                <a:schemeClr val="tx1"/>
              </a:solidFill>
              <a:effectLst/>
              <a:latin typeface="Arial" charset="0"/>
              <a:ea typeface="ＭＳ Ｐゴシック" charset="0"/>
              <a:cs typeface="+mn-cs"/>
            </a:endParaRPr>
          </a:p>
          <a:p>
            <a:endParaRPr lang="en-US" sz="1200" kern="1200" dirty="0" smtClean="0">
              <a:solidFill>
                <a:schemeClr val="tx1"/>
              </a:solidFill>
              <a:effectLst/>
              <a:latin typeface="Arial" charset="0"/>
              <a:ea typeface="ＭＳ Ｐゴシック" charset="0"/>
              <a:cs typeface="+mn-cs"/>
            </a:endParaRPr>
          </a:p>
          <a:p>
            <a:r>
              <a:rPr lang="en-US" sz="1200" kern="1200" dirty="0" smtClean="0">
                <a:solidFill>
                  <a:schemeClr val="tx1"/>
                </a:solidFill>
                <a:effectLst/>
                <a:latin typeface="Arial" charset="0"/>
                <a:ea typeface="ＭＳ Ｐゴシック" charset="0"/>
                <a:cs typeface="+mn-cs"/>
              </a:rPr>
              <a:t>Part 2 of this module will present comprehension strategies that teachers can teach students to use in the classroom.  </a:t>
            </a:r>
            <a:endParaRPr lang="en-US" sz="1200" kern="1200" dirty="0">
              <a:solidFill>
                <a:schemeClr val="tx1"/>
              </a:solidFill>
              <a:effectLst/>
              <a:latin typeface="Arial" charset="0"/>
              <a:ea typeface="ＭＳ Ｐゴシック" charset="0"/>
              <a:cs typeface="+mn-cs"/>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C1711B4-D367-954E-942A-D6B84CF420F9}" type="slidenum">
              <a:rPr lang="en-US" sz="1200"/>
              <a:pPr/>
              <a:t>3</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1717D-9E66-8642-A75B-BD87418E36FE}" type="slidenum">
              <a:rPr lang="en-US"/>
              <a:pPr/>
              <a:t>4</a:t>
            </a:fld>
            <a:endParaRPr lang="en-US" dirty="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Reading</a:t>
            </a:r>
            <a:r>
              <a:rPr lang="en-US" baseline="0" dirty="0" smtClean="0"/>
              <a:t> comprehension is the essence of reading.  In other words, it is the entire point of reading.  So far, we have discussed skills that enable or give students the skills to read text.  Now we move to the point of helping students understand text.  We’ll start with a definition of reading fluency.  If we look at the definition above, we see that </a:t>
            </a:r>
            <a:r>
              <a:rPr lang="en-US" sz="1200" b="1" dirty="0" smtClean="0">
                <a:solidFill>
                  <a:srgbClr val="00009D"/>
                </a:solidFill>
              </a:rPr>
              <a:t>Comprehension </a:t>
            </a:r>
            <a:r>
              <a:rPr lang="en-US" sz="1200" dirty="0" smtClean="0"/>
              <a:t>is the complex cognitive process involving the </a:t>
            </a:r>
            <a:r>
              <a:rPr lang="en-US" sz="1200" u="sng" dirty="0" smtClean="0"/>
              <a:t>intentional</a:t>
            </a:r>
            <a:r>
              <a:rPr lang="en-US" sz="1200" dirty="0" smtClean="0"/>
              <a:t> </a:t>
            </a:r>
            <a:r>
              <a:rPr lang="en-US" sz="1200" u="sng" dirty="0" smtClean="0"/>
              <a:t>interaction</a:t>
            </a:r>
            <a:r>
              <a:rPr lang="en-US" sz="1200" dirty="0" smtClean="0"/>
              <a:t> between </a:t>
            </a:r>
            <a:r>
              <a:rPr lang="en-US" sz="1200" u="sng" dirty="0" smtClean="0"/>
              <a:t>reader</a:t>
            </a:r>
            <a:r>
              <a:rPr lang="en-US" sz="1200" dirty="0" smtClean="0"/>
              <a:t> and </a:t>
            </a:r>
            <a:r>
              <a:rPr lang="en-US" sz="1200" u="sng" dirty="0" smtClean="0"/>
              <a:t>text</a:t>
            </a:r>
            <a:r>
              <a:rPr lang="en-US" sz="1200" dirty="0" smtClean="0"/>
              <a:t> to extract or construct meaning.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This </a:t>
            </a:r>
            <a:r>
              <a:rPr lang="en-US" dirty="0"/>
              <a:t>slide defines comprehension. It is important to note that these definitions emphasize the </a:t>
            </a:r>
            <a:r>
              <a:rPr lang="en-US" b="1" dirty="0"/>
              <a:t>active role </a:t>
            </a:r>
            <a:r>
              <a:rPr lang="en-US" dirty="0"/>
              <a:t>that the learner plays in comprehending text.</a:t>
            </a:r>
          </a:p>
          <a:p>
            <a:endParaRPr lang="en-US" dirty="0"/>
          </a:p>
          <a:p>
            <a:r>
              <a:rPr lang="en-US" dirty="0"/>
              <a:t>A second point to make here is that comprehension is strategic and requires the learner to apply their background knowledge and comprehension skills in a strategic manner.</a:t>
            </a:r>
          </a:p>
          <a:p>
            <a:endParaRPr lang="en-US" dirty="0"/>
          </a:p>
          <a:p>
            <a:pPr>
              <a:lnSpc>
                <a:spcPct val="90000"/>
              </a:lnSpc>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7CA71-A1F3-534F-A75F-988DB12964EC}" type="slidenum">
              <a:rPr lang="en-US"/>
              <a:pPr/>
              <a:t>5</a:t>
            </a:fld>
            <a:endParaRPr lang="en-US" dirty="0"/>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r>
              <a:rPr lang="en-US" dirty="0"/>
              <a:t>Comprehension as a process began to receive scientific attention only in the past 30 years.  Beginning in the 1970</a:t>
            </a:r>
            <a:r>
              <a:rPr lang="ja-JP" altLang="en-US" dirty="0"/>
              <a:t>’</a:t>
            </a:r>
            <a:r>
              <a:rPr lang="en-US" dirty="0"/>
              <a:t>s researchers began to study the awareness that readers had of their comprehension processes during reading.  The questions were whether readers knew that they did not understand what they were reading in a text and what they did if they recognized that they had an understanding failure.  The surprising finding </a:t>
            </a:r>
            <a:r>
              <a:rPr lang="en-US" dirty="0" smtClean="0"/>
              <a:t>was </a:t>
            </a:r>
            <a:r>
              <a:rPr lang="en-US" dirty="0"/>
              <a:t>that both young and mature readers failed to detect logical and semantic inconsistencies in the text.  This discovery of comprehension failure led to the identification and teaching of strategies that readers could learn to enhance their comprehension</a:t>
            </a:r>
            <a:r>
              <a:rPr lang="en-US" dirty="0" smtClean="0"/>
              <a:t>.</a:t>
            </a:r>
          </a:p>
          <a:p>
            <a:endParaRPr lang="en-US" dirty="0" smtClean="0"/>
          </a:p>
          <a:p>
            <a:r>
              <a:rPr lang="en-US" dirty="0" smtClean="0"/>
              <a:t>This research tells us that that comprehension does not happen automatically just because someone has</a:t>
            </a:r>
            <a:r>
              <a:rPr lang="en-US" baseline="0" dirty="0" smtClean="0"/>
              <a:t> read the words.  Reading comprehension is an active process that requires engagement from the student.  Good readers constantly are thinking and reacting to text as they read it and do something if they do not understand.  The purpose of reading is then to put this understanding to use.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6D6E5-3A45-814C-8BEA-DB47F2D10BAA}" type="slidenum">
              <a:rPr lang="en-US"/>
              <a:pPr/>
              <a:t>6</a:t>
            </a:fld>
            <a:endParaRPr lang="en-US" dirty="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r>
              <a:rPr lang="en-US" dirty="0" smtClean="0"/>
              <a:t>In order to better understand</a:t>
            </a:r>
            <a:r>
              <a:rPr lang="en-US" baseline="0" dirty="0" smtClean="0"/>
              <a:t> how reading comprehension happens, it may first be helpful to think about why reading comprehension does not happen.  Let’s look at some of the major causes of why students may not be comprehending a text while and after they read it.  Researchers from the University of Oregon determined some of the major reasons for lack of reading comprehension.  </a:t>
            </a:r>
            <a:r>
              <a:rPr lang="en-US" baseline="0" dirty="0" smtClean="0"/>
              <a:t>This list does not cover all of the reasons.  However, they include some of the more important reasons.  These </a:t>
            </a:r>
            <a:r>
              <a:rPr lang="en-US" baseline="0" dirty="0" smtClean="0"/>
              <a:t>include:  </a:t>
            </a:r>
          </a:p>
          <a:p>
            <a:endParaRPr lang="en-US" baseline="0" dirty="0" smtClean="0"/>
          </a:p>
          <a:p>
            <a:pPr marL="571500" indent="-571500">
              <a:lnSpc>
                <a:spcPct val="90000"/>
              </a:lnSpc>
              <a:buSzTx/>
              <a:buFont typeface="Arial" charset="0"/>
              <a:buAutoNum type="arabicPeriod"/>
            </a:pPr>
            <a:r>
              <a:rPr lang="en-US" dirty="0" smtClean="0"/>
              <a:t>Language Delays and Difficulties</a:t>
            </a:r>
          </a:p>
          <a:p>
            <a:pPr marL="571500" indent="-571500">
              <a:lnSpc>
                <a:spcPct val="90000"/>
              </a:lnSpc>
              <a:buSzTx/>
              <a:buFont typeface="Arial" charset="0"/>
              <a:buAutoNum type="arabicPeriod"/>
            </a:pPr>
            <a:r>
              <a:rPr lang="en-US" dirty="0" smtClean="0"/>
              <a:t>Early Reading Difficulties Leading to Fluency Problems</a:t>
            </a:r>
          </a:p>
          <a:p>
            <a:pPr marL="571500" indent="-571500">
              <a:lnSpc>
                <a:spcPct val="90000"/>
              </a:lnSpc>
              <a:buSzTx/>
              <a:buFont typeface="Arial" charset="0"/>
              <a:buAutoNum type="arabicPeriod"/>
            </a:pPr>
            <a:r>
              <a:rPr lang="en-US" dirty="0" smtClean="0"/>
              <a:t>Lack of Knowledge About the World and About Words</a:t>
            </a:r>
          </a:p>
          <a:p>
            <a:pPr marL="571500" indent="-571500">
              <a:lnSpc>
                <a:spcPct val="90000"/>
              </a:lnSpc>
              <a:buSzTx/>
              <a:buFont typeface="Arial" charset="0"/>
              <a:buAutoNum type="arabicPeriod"/>
            </a:pPr>
            <a:r>
              <a:rPr lang="en-US" dirty="0" smtClean="0"/>
              <a:t>Lack of Skill in Applying Comprehension Strategies Appropriately Before, During, and After Reading.</a:t>
            </a:r>
          </a:p>
          <a:p>
            <a:endParaRPr lang="en-US" dirty="0" smtClean="0"/>
          </a:p>
          <a:p>
            <a:r>
              <a:rPr lang="en-US" dirty="0" smtClean="0"/>
              <a:t>We’ll take</a:t>
            </a:r>
            <a:r>
              <a:rPr lang="en-US" baseline="0" dirty="0" smtClean="0"/>
              <a:t> a brief look at each of these.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28C25-46F9-0B46-8F65-19FB3B5689CD}" type="slidenum">
              <a:rPr lang="en-US"/>
              <a:pPr/>
              <a:t>7</a:t>
            </a:fld>
            <a:endParaRPr lang="en-US" dirty="0"/>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r>
              <a:rPr lang="en-US" sz="1000" dirty="0" smtClean="0"/>
              <a:t>As the module on vocabulary mentioned, the </a:t>
            </a:r>
            <a:r>
              <a:rPr lang="en-US" sz="1000" dirty="0"/>
              <a:t>powerful relationship between comprehension and vocabulary knowledge is one of the most consistent findings in reading research.  Research shows that good readers generally </a:t>
            </a:r>
            <a:r>
              <a:rPr lang="en-US" sz="1000" dirty="0" smtClean="0"/>
              <a:t>have </a:t>
            </a:r>
            <a:r>
              <a:rPr lang="en-US" sz="1000" dirty="0"/>
              <a:t>large vocabularies and that improving students</a:t>
            </a:r>
            <a:r>
              <a:rPr lang="ja-JP" altLang="en-US" sz="1000" dirty="0"/>
              <a:t>’</a:t>
            </a:r>
            <a:r>
              <a:rPr lang="en-US" sz="1000" dirty="0"/>
              <a:t> vocabularies also can improve their reading comprehension.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E0254-3B03-5148-9CC0-306B9E6A8393}" type="slidenum">
              <a:rPr lang="en-US"/>
              <a:pPr/>
              <a:t>8</a:t>
            </a:fld>
            <a:endParaRPr lang="en-US" dirty="0"/>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r>
              <a:rPr lang="en-US" sz="1000" dirty="0" smtClean="0"/>
              <a:t>As</a:t>
            </a:r>
            <a:r>
              <a:rPr lang="en-US" sz="1000" baseline="0" dirty="0" smtClean="0"/>
              <a:t> the slide states, when using language, learning something is dependent on the person understanding the meaning of words spoken to or read by that person.  Without the vocabulary knowledge, learning does not occur.  This is the basis for the first major cause of comprehension failure.  Students simply cannot understand the words that are spoken or read by them.  This is why oral language and vocabulary development play such an important role in helping students learn to read.  Therefore, oral language development and the meanings of words in the vernacular and in English must be addressed every day in every FSM classroom.  This includes both a time set aside each day for oral language development, and working on vocabulary in reading and in content classrooms such as social studies and science classrooms as well.  </a:t>
            </a:r>
            <a:endParaRPr lang="en-US" sz="1000" dirty="0" smtClean="0"/>
          </a:p>
          <a:p>
            <a:endParaRPr lang="en-US" sz="10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000" dirty="0" smtClean="0"/>
              <a:t>Research is from </a:t>
            </a:r>
            <a:r>
              <a:rPr lang="en-US" sz="2200" i="1" dirty="0" smtClean="0"/>
              <a:t>- Baker, Simmons, &amp; Kame</a:t>
            </a:r>
            <a:r>
              <a:rPr lang="ja-JP" altLang="en-US" sz="2200" i="1" dirty="0" smtClean="0">
                <a:latin typeface="Arial"/>
              </a:rPr>
              <a:t>’</a:t>
            </a:r>
            <a:r>
              <a:rPr lang="en-US" sz="2200" i="1" dirty="0" smtClean="0"/>
              <a:t>enui (1998)</a:t>
            </a:r>
          </a:p>
          <a:p>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8661F-E065-964A-A18A-DABF0792B073}" type="slidenum">
              <a:rPr lang="en-US"/>
              <a:pPr/>
              <a:t>9</a:t>
            </a:fld>
            <a:endParaRPr lang="en-US" dirty="0"/>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sz="1000" dirty="0" smtClean="0"/>
              <a:t>Syntax essentially means the order of words in sentences.  Different</a:t>
            </a:r>
            <a:r>
              <a:rPr lang="en-US" sz="1000" baseline="0" dirty="0" smtClean="0"/>
              <a:t> syntax is seen in different languages.  The point here is that if a bilingual student is learning two languages, and the syntax is typically different in those two languages, then teachers must directly address this issue or comprehension difficulties will occur</a:t>
            </a:r>
          </a:p>
          <a:p>
            <a:endParaRPr lang="en-US" sz="1000" dirty="0" smtClean="0"/>
          </a:p>
          <a:p>
            <a:r>
              <a:rPr lang="en-US" sz="1000" dirty="0" smtClean="0"/>
              <a:t>Syntax</a:t>
            </a:r>
            <a:r>
              <a:rPr lang="en-US" sz="1000" dirty="0"/>
              <a:t>:  We could say:</a:t>
            </a:r>
          </a:p>
          <a:p>
            <a:r>
              <a:rPr lang="en-US" sz="1000" dirty="0"/>
              <a:t>The ball is bouncing.</a:t>
            </a:r>
          </a:p>
          <a:p>
            <a:r>
              <a:rPr lang="en-US" sz="1000" dirty="0"/>
              <a:t>Bouncing is the ball.</a:t>
            </a:r>
          </a:p>
          <a:p>
            <a:r>
              <a:rPr lang="en-US" sz="1000" dirty="0"/>
              <a:t>Ball bouncing.  </a:t>
            </a:r>
          </a:p>
          <a:p>
            <a:r>
              <a:rPr lang="en-US" sz="1000" dirty="0"/>
              <a:t>We would not say:  Ball the is bouncing.  English rules of syntax do not permit this arrangement of nouns and verbs.  </a:t>
            </a:r>
          </a:p>
          <a:p>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8661F-E065-964A-A18A-DABF0792B073}" type="slidenum">
              <a:rPr lang="en-US"/>
              <a:pPr/>
              <a:t>10</a:t>
            </a:fld>
            <a:endParaRPr lang="en-US" dirty="0"/>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sz="1000" dirty="0" smtClean="0"/>
              <a:t>A</a:t>
            </a:r>
            <a:r>
              <a:rPr lang="en-US" sz="1000" baseline="0" dirty="0" smtClean="0"/>
              <a:t> good example of where syntax can interfere with understanding is with students learning both English and Spanish.  For example:  </a:t>
            </a:r>
            <a:endParaRPr lang="en-US" sz="1000" dirty="0"/>
          </a:p>
          <a:p>
            <a:endParaRPr lang="en-US" sz="1000" dirty="0" smtClean="0"/>
          </a:p>
          <a:p>
            <a:r>
              <a:rPr lang="en-US" sz="1000" dirty="0" smtClean="0"/>
              <a:t>In English, adjectives usually come before nouns, but</a:t>
            </a:r>
          </a:p>
          <a:p>
            <a:r>
              <a:rPr lang="en-US" sz="1000" dirty="0" smtClean="0"/>
              <a:t>In </a:t>
            </a:r>
            <a:r>
              <a:rPr lang="en-US" sz="1000" dirty="0"/>
              <a:t>Spanish syntax, nouns precede modifiers:  </a:t>
            </a:r>
            <a:endParaRPr lang="en-US" sz="1000" dirty="0" smtClean="0"/>
          </a:p>
          <a:p>
            <a:endParaRPr lang="en-US" sz="1000" dirty="0"/>
          </a:p>
          <a:p>
            <a:r>
              <a:rPr lang="en-US" sz="1000" dirty="0" smtClean="0"/>
              <a:t>In English:  The </a:t>
            </a:r>
            <a:r>
              <a:rPr lang="en-US" sz="1000" dirty="0"/>
              <a:t>broken chair is in the kitchen.  </a:t>
            </a:r>
            <a:endParaRPr lang="en-US" sz="1000" dirty="0" smtClean="0"/>
          </a:p>
          <a:p>
            <a:r>
              <a:rPr lang="en-US" sz="1000" dirty="0" smtClean="0"/>
              <a:t>In Spanish:  La </a:t>
            </a:r>
            <a:r>
              <a:rPr lang="en-US" sz="1000" dirty="0"/>
              <a:t>cilla quebrada esta en la cocina.  </a:t>
            </a:r>
            <a:endParaRPr lang="en-US" sz="1000" dirty="0" smtClean="0"/>
          </a:p>
          <a:p>
            <a:r>
              <a:rPr lang="en-US" sz="1000" dirty="0" smtClean="0"/>
              <a:t>This </a:t>
            </a:r>
            <a:r>
              <a:rPr lang="en-US" sz="1000" dirty="0"/>
              <a:t>translates </a:t>
            </a:r>
            <a:r>
              <a:rPr lang="en-US" sz="1000" dirty="0" smtClean="0"/>
              <a:t>to:   </a:t>
            </a:r>
            <a:r>
              <a:rPr lang="en-US" sz="1000" dirty="0"/>
              <a:t>The chair broken is in the kitchen.  </a:t>
            </a:r>
            <a:endParaRPr lang="en-US" sz="1000" dirty="0" smtClean="0"/>
          </a:p>
          <a:p>
            <a:endParaRPr lang="en-US" sz="1000" dirty="0" smtClean="0"/>
          </a:p>
          <a:p>
            <a:r>
              <a:rPr lang="en-US" sz="1000" dirty="0" smtClean="0"/>
              <a:t>Can you see how different</a:t>
            </a:r>
            <a:r>
              <a:rPr lang="en-US" sz="1000" baseline="0" dirty="0" smtClean="0"/>
              <a:t> syntax in a second language could possibly interfere with a student’s comprehension in that second language?  </a:t>
            </a:r>
          </a:p>
          <a:p>
            <a:endParaRPr lang="en-US" sz="1000" baseline="0" dirty="0" smtClean="0"/>
          </a:p>
          <a:p>
            <a:endParaRPr lang="en-US" sz="1000" dirty="0"/>
          </a:p>
          <a:p>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E5B34E-3816-A84C-9C14-D202D4DB37BB}" type="datetime1">
              <a:rPr lang="en-US" smtClean="0"/>
              <a:t>8/31/15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9F5BA-459F-7646-95B2-25CCED0044BE}" type="datetime1">
              <a:rPr lang="en-US" smtClean="0"/>
              <a:t>8/31/15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36C3C-DF2F-5C47-A25C-7F85E83F8C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1C3032-9E41-7B4B-B7F9-F755E2216072}" type="datetime1">
              <a:rPr lang="en-US" smtClean="0"/>
              <a:t>8/31/15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5D36C3C-DF2F-5C47-A25C-7F85E83F8C7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5E5FB5-9F95-3C4E-961C-BE40D1A4386B}" type="datetime1">
              <a:rPr lang="en-US" smtClean="0"/>
              <a:t>8/31/15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F4F598-80FC-BA4C-BC7A-26B599D39D81}" type="datetime1">
              <a:rPr lang="en-US" smtClean="0"/>
              <a:t>8/31/15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64AF374-D3C8-D94F-8C1A-3BAA8751ED87}" type="datetime1">
              <a:rPr lang="en-US" smtClean="0"/>
              <a:t>8/31/15</a:t>
            </a:fld>
            <a:endParaRPr lang="en-US" dirty="0"/>
          </a:p>
        </p:txBody>
      </p:sp>
      <p:sp>
        <p:nvSpPr>
          <p:cNvPr id="10" name="Slide Number Placeholder 9"/>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71548D2-7318-F04F-B018-3BF48500E138}" type="datetime1">
              <a:rPr lang="en-US" smtClean="0"/>
              <a:t>8/31/15</a:t>
            </a:fld>
            <a:endParaRPr lang="en-US" dirty="0"/>
          </a:p>
        </p:txBody>
      </p:sp>
      <p:sp>
        <p:nvSpPr>
          <p:cNvPr id="12" name="Slide Number Placeholder 11"/>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73F2CC-E40E-1749-89D6-E9F62D8F25F8}" type="datetime1">
              <a:rPr lang="en-US" smtClean="0"/>
              <a:t>8/31/15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3CA8B-B89A-0E40-A32B-B619AE2558AC}" type="datetime1">
              <a:rPr lang="en-US" smtClean="0"/>
              <a:t>8/31/15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CBB84D-B4FC-7D41-B153-ACA457866B54}" type="datetime1">
              <a:rPr lang="en-US" smtClean="0"/>
              <a:t>8/31/15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5A49F5B-33D6-5344-A773-D8273C8D67C4}" type="datetime1">
              <a:rPr lang="en-US" smtClean="0"/>
              <a:t>8/31/15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79244E-B09A-AA41-890F-7AEFBC2A7C7A}" type="datetime1">
              <a:rPr lang="en-US" smtClean="0"/>
              <a:t>8/31/15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5D36C3C-DF2F-5C47-A25C-7F85E83F8C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239000" cy="2514600"/>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5400" dirty="0" smtClean="0">
                <a:solidFill>
                  <a:schemeClr val="tx2">
                    <a:lumMod val="75000"/>
                  </a:schemeClr>
                </a:solidFill>
                <a:effectLst>
                  <a:outerShdw blurRad="50800" dist="38100" dir="2700000" algn="tl" rotWithShape="0">
                    <a:srgbClr val="000000">
                      <a:alpha val="43000"/>
                    </a:srgbClr>
                  </a:outerShdw>
                </a:effectLst>
              </a:rPr>
              <a:t>Understanding the process of Reading Comprehension</a:t>
            </a:r>
            <a:endParaRPr lang="en-US" sz="5400" b="1" dirty="0">
              <a:solidFill>
                <a:schemeClr val="tx2">
                  <a:lumMod val="75000"/>
                </a:schemeClr>
              </a:solidFill>
            </a:endParaRPr>
          </a:p>
        </p:txBody>
      </p:sp>
      <p:sp>
        <p:nvSpPr>
          <p:cNvPr id="3" name="Subtitle 2"/>
          <p:cNvSpPr>
            <a:spLocks noGrp="1"/>
          </p:cNvSpPr>
          <p:nvPr>
            <p:ph type="subTitle" idx="1"/>
          </p:nvPr>
        </p:nvSpPr>
        <p:spPr>
          <a:xfrm>
            <a:off x="1295400" y="4274560"/>
            <a:ext cx="6705600" cy="685800"/>
          </a:xfrm>
        </p:spPr>
        <p:txBody>
          <a:bodyPr/>
          <a:lstStyle/>
          <a:p>
            <a:pPr algn="ctr"/>
            <a:r>
              <a:rPr lang="en-US" dirty="0" smtClean="0">
                <a:solidFill>
                  <a:srgbClr val="052E65"/>
                </a:solidFill>
              </a:rPr>
              <a:t>A Project LIFT Training Module</a:t>
            </a:r>
            <a:endParaRPr lang="en-US" dirty="0">
              <a:solidFill>
                <a:srgbClr val="052E65"/>
              </a:solidFill>
            </a:endParaRPr>
          </a:p>
        </p:txBody>
      </p:sp>
      <p:sp>
        <p:nvSpPr>
          <p:cNvPr id="6" name="Slide Number Placeholder 5"/>
          <p:cNvSpPr>
            <a:spLocks noGrp="1"/>
          </p:cNvSpPr>
          <p:nvPr>
            <p:ph type="sldNum" sz="quarter" idx="12"/>
          </p:nvPr>
        </p:nvSpPr>
        <p:spPr/>
        <p:txBody>
          <a:bodyPr/>
          <a:lstStyle/>
          <a:p>
            <a:fld id="{36FC6286-5422-7F40-B0A8-6FED06B50FE3}" type="slidenum">
              <a:rPr lang="en-US" smtClean="0"/>
              <a:pPr/>
              <a:t>1</a:t>
            </a:fld>
            <a:endParaRPr lang="en-US" dirty="0"/>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2352676" cy="1447800"/>
          </a:xfrm>
          <a:prstGeom prst="rect">
            <a:avLst/>
          </a:prstGeom>
        </p:spPr>
      </p:pic>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76800" y="152400"/>
            <a:ext cx="4038600" cy="1143000"/>
            <a:chOff x="4876800" y="152400"/>
            <a:chExt cx="4038600" cy="1143000"/>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76800" y="772180"/>
              <a:ext cx="3962400" cy="523220"/>
            </a:xfrm>
            <a:prstGeom prst="rect">
              <a:avLst/>
            </a:prstGeom>
            <a:noFill/>
          </p:spPr>
          <p:txBody>
            <a:bodyPr wrap="square" rtlCol="0">
              <a:spAutoFit/>
            </a:bodyPr>
            <a:lstStyle/>
            <a:p>
              <a:pPr algn="r"/>
              <a:r>
                <a:rPr lang="en-US" sz="1400" b="1" dirty="0" smtClean="0">
                  <a:solidFill>
                    <a:schemeClr val="accent1">
                      <a:lumMod val="50000"/>
                    </a:schemeClr>
                  </a:solidFill>
                </a:rPr>
                <a:t>CORE - Center at Oregon for </a:t>
              </a:r>
            </a:p>
            <a:p>
              <a:pPr algn="r"/>
              <a:r>
                <a:rPr lang="en-US" sz="1400" b="1" dirty="0" smtClean="0">
                  <a:solidFill>
                    <a:schemeClr val="accent1">
                      <a:lumMod val="50000"/>
                    </a:schemeClr>
                  </a:solidFill>
                </a:rPr>
                <a:t>Research in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tx1"/>
                </a:solidFill>
              </a:rPr>
              <a:t>Module 6 – Part 1</a:t>
            </a:r>
            <a:endParaRPr lang="en-US" dirty="0">
              <a:solidFill>
                <a:schemeClr val="tx1"/>
              </a:solidFill>
            </a:endParaRPr>
          </a:p>
        </p:txBody>
      </p:sp>
    </p:spTree>
    <p:extLst>
      <p:ext uri="{BB962C8B-B14F-4D97-AF65-F5344CB8AC3E}">
        <p14:creationId xmlns:p14="http://schemas.microsoft.com/office/powerpoint/2010/main" val="1684448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sz="quarter" idx="1"/>
          </p:nvPr>
        </p:nvSpPr>
        <p:spPr>
          <a:xfrm>
            <a:off x="381000" y="1524000"/>
            <a:ext cx="8458200" cy="5138738"/>
          </a:xfrm>
        </p:spPr>
        <p:txBody>
          <a:bodyPr/>
          <a:lstStyle/>
          <a:p>
            <a:pPr marL="571500" indent="-571500">
              <a:lnSpc>
                <a:spcPct val="90000"/>
              </a:lnSpc>
              <a:buSzTx/>
              <a:buFont typeface="Arial" charset="0"/>
              <a:buAutoNum type="arabicPeriod"/>
            </a:pPr>
            <a:r>
              <a:rPr lang="en-US" sz="3600" u="sng" dirty="0">
                <a:solidFill>
                  <a:srgbClr val="2F2B20"/>
                </a:solidFill>
              </a:rPr>
              <a:t>Language Delays and Difficulties</a:t>
            </a:r>
            <a:endParaRPr lang="en-US" sz="3600" dirty="0">
              <a:solidFill>
                <a:srgbClr val="2F2B20"/>
              </a:solidFill>
            </a:endParaRPr>
          </a:p>
          <a:p>
            <a:pPr marL="571500" indent="-3175">
              <a:lnSpc>
                <a:spcPct val="90000"/>
              </a:lnSpc>
            </a:pPr>
            <a:r>
              <a:rPr lang="en-US" sz="3200" dirty="0" smtClean="0"/>
              <a:t>  Syntax</a:t>
            </a:r>
            <a:endParaRPr lang="en-US" sz="3200" dirty="0"/>
          </a:p>
          <a:p>
            <a:pPr marL="839788" lvl="1" indent="481013">
              <a:lnSpc>
                <a:spcPct val="90000"/>
              </a:lnSpc>
            </a:pPr>
            <a:r>
              <a:rPr lang="en-US" sz="2800" dirty="0" smtClean="0">
                <a:solidFill>
                  <a:schemeClr val="accent2"/>
                </a:solidFill>
              </a:rPr>
              <a:t>Example</a:t>
            </a:r>
            <a:r>
              <a:rPr lang="en-US" sz="2800" dirty="0">
                <a:solidFill>
                  <a:schemeClr val="accent2"/>
                </a:solidFill>
              </a:rPr>
              <a:t>:    </a:t>
            </a:r>
          </a:p>
        </p:txBody>
      </p:sp>
      <p:sp>
        <p:nvSpPr>
          <p:cNvPr id="112644" name="Text Box 4"/>
          <p:cNvSpPr txBox="1">
            <a:spLocks noChangeArrowheads="1"/>
          </p:cNvSpPr>
          <p:nvPr/>
        </p:nvSpPr>
        <p:spPr bwMode="auto">
          <a:xfrm>
            <a:off x="1252618" y="3112145"/>
            <a:ext cx="7620000" cy="263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30000"/>
              </a:spcBef>
            </a:pPr>
            <a:r>
              <a:rPr lang="en-US" sz="2800" b="1" dirty="0">
                <a:solidFill>
                  <a:srgbClr val="2F2B20"/>
                </a:solidFill>
              </a:rPr>
              <a:t>In Spanish syntax, nouns precede modifiers:  </a:t>
            </a:r>
          </a:p>
          <a:p>
            <a:pPr algn="l" eaLnBrk="1" hangingPunct="1">
              <a:spcBef>
                <a:spcPct val="30000"/>
              </a:spcBef>
            </a:pPr>
            <a:r>
              <a:rPr lang="en-US" sz="2800" dirty="0">
                <a:solidFill>
                  <a:srgbClr val="2F2B20"/>
                </a:solidFill>
              </a:rPr>
              <a:t>English:  </a:t>
            </a:r>
            <a:r>
              <a:rPr lang="ja-JP" altLang="en-US" sz="2800" b="1" dirty="0">
                <a:solidFill>
                  <a:srgbClr val="2F2B20"/>
                </a:solidFill>
              </a:rPr>
              <a:t>“</a:t>
            </a:r>
            <a:r>
              <a:rPr lang="en-US" sz="2800" b="1" dirty="0">
                <a:solidFill>
                  <a:srgbClr val="2F2B20"/>
                </a:solidFill>
              </a:rPr>
              <a:t>The broken chair is in the kitchen.</a:t>
            </a:r>
            <a:r>
              <a:rPr lang="ja-JP" altLang="en-US" sz="2800" b="1" dirty="0">
                <a:solidFill>
                  <a:srgbClr val="2F2B20"/>
                </a:solidFill>
              </a:rPr>
              <a:t>”</a:t>
            </a:r>
            <a:r>
              <a:rPr lang="en-US" sz="2800" dirty="0">
                <a:solidFill>
                  <a:srgbClr val="2F2B20"/>
                </a:solidFill>
              </a:rPr>
              <a:t>  </a:t>
            </a:r>
          </a:p>
          <a:p>
            <a:pPr algn="l" eaLnBrk="1" hangingPunct="1">
              <a:spcBef>
                <a:spcPct val="30000"/>
              </a:spcBef>
            </a:pPr>
            <a:r>
              <a:rPr lang="en-US" sz="2800" dirty="0">
                <a:solidFill>
                  <a:srgbClr val="2F2B20"/>
                </a:solidFill>
              </a:rPr>
              <a:t>Spanish:  </a:t>
            </a:r>
            <a:r>
              <a:rPr lang="ja-JP" altLang="en-US" sz="2800" b="1" dirty="0">
                <a:solidFill>
                  <a:srgbClr val="2F2B20"/>
                </a:solidFill>
              </a:rPr>
              <a:t>“</a:t>
            </a:r>
            <a:r>
              <a:rPr lang="en-US" sz="2800" b="1" dirty="0">
                <a:solidFill>
                  <a:srgbClr val="2F2B20"/>
                </a:solidFill>
              </a:rPr>
              <a:t>La cilla quebrada esta en la cocina.</a:t>
            </a:r>
            <a:r>
              <a:rPr lang="ja-JP" altLang="en-US" sz="2800" b="1" dirty="0">
                <a:solidFill>
                  <a:srgbClr val="2F2B20"/>
                </a:solidFill>
              </a:rPr>
              <a:t>”</a:t>
            </a:r>
            <a:r>
              <a:rPr lang="en-US" sz="2800" dirty="0">
                <a:solidFill>
                  <a:srgbClr val="2F2B20"/>
                </a:solidFill>
              </a:rPr>
              <a:t>  </a:t>
            </a:r>
          </a:p>
          <a:p>
            <a:pPr algn="l" eaLnBrk="1" hangingPunct="1">
              <a:spcBef>
                <a:spcPct val="30000"/>
              </a:spcBef>
            </a:pPr>
            <a:r>
              <a:rPr lang="en-US" sz="2800" dirty="0">
                <a:solidFill>
                  <a:srgbClr val="2F2B20"/>
                </a:solidFill>
              </a:rPr>
              <a:t>This translates to: </a:t>
            </a:r>
            <a:r>
              <a:rPr lang="ja-JP" altLang="en-US" sz="2800" dirty="0">
                <a:solidFill>
                  <a:srgbClr val="2F2B20"/>
                </a:solidFill>
              </a:rPr>
              <a:t>“</a:t>
            </a:r>
            <a:r>
              <a:rPr lang="en-US" sz="2800" dirty="0">
                <a:solidFill>
                  <a:srgbClr val="2F2B20"/>
                </a:solidFill>
              </a:rPr>
              <a:t>The chair broken is in the kitchen.</a:t>
            </a:r>
            <a:r>
              <a:rPr lang="ja-JP" altLang="en-US" sz="2800" dirty="0">
                <a:solidFill>
                  <a:srgbClr val="2F2B20"/>
                </a:solidFill>
              </a:rPr>
              <a:t>”</a:t>
            </a:r>
            <a:r>
              <a:rPr lang="en-US" sz="2800" dirty="0">
                <a:solidFill>
                  <a:srgbClr val="2F2B20"/>
                </a:solidFill>
              </a:rPr>
              <a:t>  </a:t>
            </a:r>
          </a:p>
        </p:txBody>
      </p:sp>
      <p:sp>
        <p:nvSpPr>
          <p:cNvPr id="6" name="Rectangle 2"/>
          <p:cNvSpPr>
            <a:spLocks noGrp="1" noChangeArrowheads="1"/>
          </p:cNvSpPr>
          <p:nvPr>
            <p:ph type="title"/>
          </p:nvPr>
        </p:nvSpPr>
        <p:spPr>
          <a:xfrm>
            <a:off x="304800" y="0"/>
            <a:ext cx="8610600" cy="1295400"/>
          </a:xfrm>
        </p:spPr>
        <p:txBody>
          <a:bodyPr>
            <a:normAutofit/>
          </a:bodyPr>
          <a:lstStyle/>
          <a:p>
            <a:r>
              <a:rPr lang="en-US" sz="3200" b="1" i="1" dirty="0">
                <a:solidFill>
                  <a:srgbClr val="00009D"/>
                </a:solidFill>
              </a:rPr>
              <a:t>Some Major Causes of Reading Comprehension Failure</a:t>
            </a:r>
          </a:p>
        </p:txBody>
      </p:sp>
      <p:sp>
        <p:nvSpPr>
          <p:cNvPr id="2" name="Slide Number Placeholder 1"/>
          <p:cNvSpPr>
            <a:spLocks noGrp="1"/>
          </p:cNvSpPr>
          <p:nvPr>
            <p:ph type="sldNum" sz="quarter" idx="12"/>
          </p:nvPr>
        </p:nvSpPr>
        <p:spPr/>
        <p:txBody>
          <a:bodyPr>
            <a:normAutofit fontScale="85000" lnSpcReduction="20000"/>
          </a:bodyPr>
          <a:lstStyle/>
          <a:p>
            <a:fld id="{25D36C3C-DF2F-5C47-A25C-7F85E83F8C73}" type="slidenum">
              <a:rPr lang="en-US" smtClean="0"/>
              <a:t>10</a:t>
            </a:fld>
            <a:endParaRPr lang="en-US" dirty="0"/>
          </a:p>
        </p:txBody>
      </p:sp>
    </p:spTree>
    <p:extLst>
      <p:ext uri="{BB962C8B-B14F-4D97-AF65-F5344CB8AC3E}">
        <p14:creationId xmlns:p14="http://schemas.microsoft.com/office/powerpoint/2010/main" val="35872741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Module 6, </a:t>
            </a:r>
            <a:r>
              <a:rPr lang="en-US" dirty="0" smtClean="0">
                <a:solidFill>
                  <a:srgbClr val="052E65"/>
                </a:solidFill>
              </a:rPr>
              <a:t>Reflection</a:t>
            </a:r>
            <a:endParaRPr lang="en-US" dirty="0">
              <a:solidFill>
                <a:srgbClr val="052E65"/>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11</a:t>
            </a:fld>
            <a:endParaRPr lang="en-US" dirty="0"/>
          </a:p>
        </p:txBody>
      </p:sp>
      <p:sp>
        <p:nvSpPr>
          <p:cNvPr id="4" name="Content Placeholder 3"/>
          <p:cNvSpPr>
            <a:spLocks noGrp="1"/>
          </p:cNvSpPr>
          <p:nvPr>
            <p:ph sz="quarter" idx="1"/>
          </p:nvPr>
        </p:nvSpPr>
        <p:spPr>
          <a:xfrm>
            <a:off x="533400" y="1834161"/>
            <a:ext cx="8226552" cy="4876800"/>
          </a:xfrm>
        </p:spPr>
        <p:txBody>
          <a:bodyPr>
            <a:normAutofit/>
          </a:bodyPr>
          <a:lstStyle/>
          <a:p>
            <a:pPr marL="565150" indent="-565150">
              <a:buSzPct val="80000"/>
              <a:buFont typeface="Wingdings" charset="2"/>
              <a:buChar char="q"/>
            </a:pPr>
            <a:r>
              <a:rPr lang="en-US" sz="3200" dirty="0" smtClean="0"/>
              <a:t>With a person sitting beside you, explain how language and vocabulary delays or differences can interfere with reading comprehension.  </a:t>
            </a:r>
          </a:p>
          <a:p>
            <a:pPr marL="565150" indent="-565150">
              <a:buSzPct val="80000"/>
              <a:buFont typeface="Wingdings" charset="2"/>
              <a:buChar char="q"/>
            </a:pPr>
            <a:r>
              <a:rPr lang="en-US" sz="3200" dirty="0" smtClean="0"/>
              <a:t>What are the implications for teachers?  In other words, what can teachers do to work through these delays and difficulties?  </a:t>
            </a:r>
            <a:endParaRPr lang="en-US" sz="3200" dirty="0"/>
          </a:p>
        </p:txBody>
      </p:sp>
      <p:pic>
        <p:nvPicPr>
          <p:cNvPr id="6" name="Picture 5" descr="refl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22" y="1"/>
            <a:ext cx="1115972" cy="1219200"/>
          </a:xfrm>
          <a:prstGeom prst="rect">
            <a:avLst/>
          </a:prstGeom>
        </p:spPr>
      </p:pic>
    </p:spTree>
    <p:extLst>
      <p:ext uri="{BB962C8B-B14F-4D97-AF65-F5344CB8AC3E}">
        <p14:creationId xmlns:p14="http://schemas.microsoft.com/office/powerpoint/2010/main" val="407766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sz="quarter" idx="1"/>
          </p:nvPr>
        </p:nvSpPr>
        <p:spPr>
          <a:xfrm>
            <a:off x="457200" y="1719263"/>
            <a:ext cx="8534400" cy="5138737"/>
          </a:xfrm>
        </p:spPr>
        <p:txBody>
          <a:bodyPr>
            <a:normAutofit/>
          </a:bodyPr>
          <a:lstStyle/>
          <a:p>
            <a:pPr marL="571500" indent="-571500">
              <a:buSzTx/>
              <a:buFont typeface="Arial" charset="0"/>
              <a:buAutoNum type="arabicPeriod" startAt="2"/>
            </a:pPr>
            <a:r>
              <a:rPr lang="en-US" sz="3200" u="sng" dirty="0">
                <a:solidFill>
                  <a:srgbClr val="2F2B20"/>
                </a:solidFill>
              </a:rPr>
              <a:t>Early Reading Difficulties Leading to Fluency Problems</a:t>
            </a:r>
            <a:endParaRPr lang="en-US" sz="3200" dirty="0">
              <a:solidFill>
                <a:srgbClr val="2F2B20"/>
              </a:solidFill>
            </a:endParaRPr>
          </a:p>
          <a:p>
            <a:pPr marL="571500" indent="-571500">
              <a:buClr>
                <a:schemeClr val="accent2"/>
              </a:buClr>
              <a:buSzPct val="90000"/>
              <a:buFont typeface="Times" charset="0"/>
              <a:buChar char="•"/>
            </a:pPr>
            <a:r>
              <a:rPr lang="en-US" b="1" dirty="0">
                <a:solidFill>
                  <a:schemeClr val="accent1"/>
                </a:solidFill>
              </a:rPr>
              <a:t>Reading Successfully Requires:</a:t>
            </a:r>
          </a:p>
          <a:p>
            <a:pPr marL="839788" lvl="1" indent="-495300">
              <a:buSzPct val="90000"/>
              <a:buFont typeface="Times" charset="0"/>
              <a:buChar char="•"/>
            </a:pPr>
            <a:r>
              <a:rPr lang="en-US" dirty="0"/>
              <a:t>Word Identification or Decoding</a:t>
            </a:r>
          </a:p>
          <a:p>
            <a:pPr marL="839788" lvl="1" indent="-495300">
              <a:buSzPct val="90000"/>
              <a:buFont typeface="Times" charset="0"/>
              <a:buChar char="•"/>
            </a:pPr>
            <a:r>
              <a:rPr lang="en-US" dirty="0"/>
              <a:t>Comprehension, or the construction of the meaning of text</a:t>
            </a:r>
          </a:p>
          <a:p>
            <a:pPr marL="571500" indent="-571500">
              <a:buSzPct val="90000"/>
              <a:buFont typeface="Times" charset="0"/>
              <a:buChar char="•"/>
            </a:pPr>
            <a:r>
              <a:rPr lang="en-US" b="1" dirty="0">
                <a:solidFill>
                  <a:schemeClr val="accent1"/>
                </a:solidFill>
              </a:rPr>
              <a:t>Conclusion:  </a:t>
            </a:r>
          </a:p>
          <a:p>
            <a:pPr marL="839788" lvl="1" indent="-495300">
              <a:buSzPct val="90000"/>
              <a:buFont typeface="Times" charset="0"/>
              <a:buChar char="•"/>
            </a:pPr>
            <a:r>
              <a:rPr lang="en-US" dirty="0"/>
              <a:t>Word Identification must be at an automatic level (fluent) so there is adequate attention devoted to comprehension.             </a:t>
            </a:r>
          </a:p>
          <a:p>
            <a:pPr marL="839788" lvl="1" indent="-495300">
              <a:buSzPct val="90000"/>
              <a:buFont typeface="Times" charset="0"/>
              <a:buNone/>
            </a:pPr>
            <a:r>
              <a:rPr lang="en-US" sz="1800" dirty="0">
                <a:solidFill>
                  <a:schemeClr val="tx2"/>
                </a:solidFill>
              </a:rPr>
              <a:t>						National Reading Panel, 2000</a:t>
            </a:r>
            <a:endParaRPr lang="en-US" sz="3200" dirty="0">
              <a:solidFill>
                <a:schemeClr val="tx2"/>
              </a:solidFill>
            </a:endParaRPr>
          </a:p>
        </p:txBody>
      </p:sp>
      <p:sp>
        <p:nvSpPr>
          <p:cNvPr id="5" name="Rectangle 2"/>
          <p:cNvSpPr>
            <a:spLocks noGrp="1" noChangeArrowheads="1"/>
          </p:cNvSpPr>
          <p:nvPr>
            <p:ph type="title"/>
          </p:nvPr>
        </p:nvSpPr>
        <p:spPr>
          <a:xfrm>
            <a:off x="304800" y="0"/>
            <a:ext cx="8610600" cy="1295400"/>
          </a:xfrm>
        </p:spPr>
        <p:txBody>
          <a:bodyPr>
            <a:normAutofit/>
          </a:bodyPr>
          <a:lstStyle/>
          <a:p>
            <a:r>
              <a:rPr lang="en-US" sz="3200" b="1" i="1" dirty="0">
                <a:solidFill>
                  <a:srgbClr val="00009D"/>
                </a:solidFill>
              </a:rPr>
              <a:t>Some Major Causes of Reading Comprehension Failure</a:t>
            </a: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12</a:t>
            </a:fld>
            <a:endParaRPr lang="en-US" dirty="0"/>
          </a:p>
        </p:txBody>
      </p:sp>
    </p:spTree>
    <p:extLst>
      <p:ext uri="{BB962C8B-B14F-4D97-AF65-F5344CB8AC3E}">
        <p14:creationId xmlns:p14="http://schemas.microsoft.com/office/powerpoint/2010/main" val="10639335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Module 6, </a:t>
            </a:r>
            <a:r>
              <a:rPr lang="en-US" dirty="0" smtClean="0">
                <a:solidFill>
                  <a:srgbClr val="052E65"/>
                </a:solidFill>
              </a:rPr>
              <a:t>Reflection</a:t>
            </a:r>
            <a:endParaRPr lang="en-US" dirty="0">
              <a:solidFill>
                <a:srgbClr val="052E65"/>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13</a:t>
            </a:fld>
            <a:endParaRPr lang="en-US" dirty="0"/>
          </a:p>
        </p:txBody>
      </p:sp>
      <p:sp>
        <p:nvSpPr>
          <p:cNvPr id="4" name="Content Placeholder 3"/>
          <p:cNvSpPr>
            <a:spLocks noGrp="1"/>
          </p:cNvSpPr>
          <p:nvPr>
            <p:ph sz="quarter" idx="1"/>
          </p:nvPr>
        </p:nvSpPr>
        <p:spPr>
          <a:xfrm>
            <a:off x="533400" y="1834161"/>
            <a:ext cx="8226552" cy="4876800"/>
          </a:xfrm>
        </p:spPr>
        <p:txBody>
          <a:bodyPr>
            <a:normAutofit/>
          </a:bodyPr>
          <a:lstStyle/>
          <a:p>
            <a:pPr marL="565150" indent="-565150">
              <a:buSzPct val="80000"/>
              <a:buFont typeface="Wingdings" charset="2"/>
              <a:buChar char="q"/>
            </a:pPr>
            <a:r>
              <a:rPr lang="en-US" sz="3200" dirty="0" smtClean="0"/>
              <a:t>With a person sitting beside you, explain in your own words the role of fluency in reading comprehension. </a:t>
            </a:r>
          </a:p>
          <a:p>
            <a:pPr marL="565150" indent="-565150">
              <a:buSzPct val="80000"/>
              <a:buFont typeface="Wingdings" charset="2"/>
              <a:buChar char="q"/>
            </a:pPr>
            <a:r>
              <a:rPr lang="en-US" sz="3200" dirty="0" smtClean="0"/>
              <a:t>What are the implications for teachers?  In other words, what can teachers do to work on fluency difficulties?  </a:t>
            </a:r>
            <a:endParaRPr lang="en-US" sz="3200" dirty="0"/>
          </a:p>
        </p:txBody>
      </p:sp>
      <p:pic>
        <p:nvPicPr>
          <p:cNvPr id="6" name="Picture 5" descr="refl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22" y="1"/>
            <a:ext cx="1115972" cy="1219200"/>
          </a:xfrm>
          <a:prstGeom prst="rect">
            <a:avLst/>
          </a:prstGeom>
        </p:spPr>
      </p:pic>
    </p:spTree>
    <p:extLst>
      <p:ext uri="{BB962C8B-B14F-4D97-AF65-F5344CB8AC3E}">
        <p14:creationId xmlns:p14="http://schemas.microsoft.com/office/powerpoint/2010/main" val="230044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sz="quarter" idx="1"/>
          </p:nvPr>
        </p:nvSpPr>
        <p:spPr>
          <a:xfrm>
            <a:off x="152400" y="1644973"/>
            <a:ext cx="8610600" cy="5029200"/>
          </a:xfrm>
        </p:spPr>
        <p:txBody>
          <a:bodyPr/>
          <a:lstStyle/>
          <a:p>
            <a:pPr marL="571500" indent="-571500">
              <a:lnSpc>
                <a:spcPct val="90000"/>
              </a:lnSpc>
              <a:buSzTx/>
              <a:buFont typeface="Arial" charset="0"/>
              <a:buAutoNum type="arabicPeriod" startAt="3"/>
            </a:pPr>
            <a:r>
              <a:rPr lang="en-US" sz="3200" u="sng" dirty="0">
                <a:solidFill>
                  <a:srgbClr val="2F2B20"/>
                </a:solidFill>
              </a:rPr>
              <a:t>Lack of Knowledge About the World and About Words</a:t>
            </a:r>
          </a:p>
          <a:p>
            <a:pPr marL="839788" lvl="1" indent="-322263">
              <a:lnSpc>
                <a:spcPct val="90000"/>
              </a:lnSpc>
              <a:buSzTx/>
              <a:buFont typeface="Times" charset="0"/>
              <a:buChar char="•"/>
            </a:pPr>
            <a:r>
              <a:rPr lang="en-US" sz="2800" dirty="0"/>
              <a:t>Good readers bring to each reading activity a great deal of general world knowledge.  </a:t>
            </a:r>
          </a:p>
          <a:p>
            <a:pPr marL="839788" lvl="1" indent="-322263">
              <a:lnSpc>
                <a:spcPct val="90000"/>
              </a:lnSpc>
              <a:buSzTx/>
              <a:buFont typeface="Times" charset="0"/>
              <a:buChar char="•"/>
            </a:pPr>
            <a:r>
              <a:rPr lang="en-US" sz="2800" dirty="0"/>
              <a:t>Good readers activate their network of existing knowledge (schema) as they encounter topics or words in a text that relate in some way to that network.  Once activated, schemas trigger connections to other schemas, thus supporting comprehension.  </a:t>
            </a:r>
            <a:endParaRPr lang="en-US" sz="2800" dirty="0">
              <a:solidFill>
                <a:schemeClr val="tx2"/>
              </a:solidFill>
            </a:endParaRPr>
          </a:p>
        </p:txBody>
      </p:sp>
      <p:sp>
        <p:nvSpPr>
          <p:cNvPr id="5" name="Rectangle 2"/>
          <p:cNvSpPr>
            <a:spLocks noGrp="1" noChangeArrowheads="1"/>
          </p:cNvSpPr>
          <p:nvPr>
            <p:ph type="title"/>
          </p:nvPr>
        </p:nvSpPr>
        <p:spPr>
          <a:xfrm>
            <a:off x="304800" y="0"/>
            <a:ext cx="8610600" cy="1295400"/>
          </a:xfrm>
        </p:spPr>
        <p:txBody>
          <a:bodyPr>
            <a:normAutofit/>
          </a:bodyPr>
          <a:lstStyle/>
          <a:p>
            <a:r>
              <a:rPr lang="en-US" sz="3200" b="1" i="1" dirty="0">
                <a:solidFill>
                  <a:srgbClr val="00009D"/>
                </a:solidFill>
              </a:rPr>
              <a:t>Some Major Causes of Reading Comprehension Failure</a:t>
            </a: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14</a:t>
            </a:fld>
            <a:endParaRPr lang="en-US" dirty="0"/>
          </a:p>
        </p:txBody>
      </p:sp>
    </p:spTree>
    <p:extLst>
      <p:ext uri="{BB962C8B-B14F-4D97-AF65-F5344CB8AC3E}">
        <p14:creationId xmlns:p14="http://schemas.microsoft.com/office/powerpoint/2010/main" val="21083975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sz="quarter" idx="1"/>
          </p:nvPr>
        </p:nvSpPr>
        <p:spPr>
          <a:xfrm>
            <a:off x="152400" y="1644973"/>
            <a:ext cx="8610600" cy="5029200"/>
          </a:xfrm>
        </p:spPr>
        <p:txBody>
          <a:bodyPr/>
          <a:lstStyle/>
          <a:p>
            <a:pPr marL="571500" indent="-571500">
              <a:lnSpc>
                <a:spcPct val="90000"/>
              </a:lnSpc>
              <a:buSzTx/>
              <a:buFont typeface="Arial" charset="0"/>
              <a:buAutoNum type="arabicPeriod" startAt="3"/>
            </a:pPr>
            <a:r>
              <a:rPr lang="en-US" sz="3200" u="sng" dirty="0">
                <a:solidFill>
                  <a:srgbClr val="2F2B20"/>
                </a:solidFill>
              </a:rPr>
              <a:t>Lack of Knowledge About the World and About </a:t>
            </a:r>
            <a:r>
              <a:rPr lang="en-US" sz="3200" u="sng" dirty="0" smtClean="0">
                <a:solidFill>
                  <a:srgbClr val="2F2B20"/>
                </a:solidFill>
              </a:rPr>
              <a:t>Words</a:t>
            </a:r>
            <a:endParaRPr lang="en-US" sz="3200" u="sng" dirty="0">
              <a:solidFill>
                <a:srgbClr val="2F2B20"/>
              </a:solidFill>
            </a:endParaRPr>
          </a:p>
        </p:txBody>
      </p:sp>
      <p:sp>
        <p:nvSpPr>
          <p:cNvPr id="5" name="Rectangle 2"/>
          <p:cNvSpPr>
            <a:spLocks noGrp="1" noChangeArrowheads="1"/>
          </p:cNvSpPr>
          <p:nvPr>
            <p:ph type="title"/>
          </p:nvPr>
        </p:nvSpPr>
        <p:spPr>
          <a:xfrm>
            <a:off x="304800" y="0"/>
            <a:ext cx="8610600" cy="1295400"/>
          </a:xfrm>
        </p:spPr>
        <p:txBody>
          <a:bodyPr>
            <a:normAutofit/>
          </a:bodyPr>
          <a:lstStyle/>
          <a:p>
            <a:r>
              <a:rPr lang="en-US" sz="3200" b="1" i="1" dirty="0">
                <a:solidFill>
                  <a:srgbClr val="00009D"/>
                </a:solidFill>
              </a:rPr>
              <a:t>Some Major Causes of Reading Comprehension Failure</a:t>
            </a:r>
          </a:p>
        </p:txBody>
      </p:sp>
      <p:pic>
        <p:nvPicPr>
          <p:cNvPr id="4" name="Picture 10" descr="3f99225b9da01c8f64bc2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82" y="275056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280848"/>
            <a:ext cx="2878682" cy="461665"/>
          </a:xfrm>
          <a:prstGeom prst="rect">
            <a:avLst/>
          </a:prstGeom>
          <a:noFill/>
        </p:spPr>
        <p:txBody>
          <a:bodyPr wrap="square" rtlCol="0">
            <a:spAutoFit/>
          </a:bodyPr>
          <a:lstStyle/>
          <a:p>
            <a:pPr algn="ctr"/>
            <a:r>
              <a:rPr lang="en-US" sz="2400" i="1" dirty="0" smtClean="0"/>
              <a:t>Exploring Chinatown</a:t>
            </a:r>
            <a:endParaRPr lang="en-US" sz="2400" i="1" dirty="0"/>
          </a:p>
        </p:txBody>
      </p:sp>
      <p:sp>
        <p:nvSpPr>
          <p:cNvPr id="6" name="TextBox 5"/>
          <p:cNvSpPr txBox="1"/>
          <p:nvPr/>
        </p:nvSpPr>
        <p:spPr>
          <a:xfrm>
            <a:off x="4260795" y="2941232"/>
            <a:ext cx="4502205" cy="3046988"/>
          </a:xfrm>
          <a:prstGeom prst="rect">
            <a:avLst/>
          </a:prstGeom>
          <a:noFill/>
          <a:ln>
            <a:solidFill>
              <a:schemeClr val="tx1"/>
            </a:solidFill>
          </a:ln>
        </p:spPr>
        <p:txBody>
          <a:bodyPr wrap="square" rtlCol="0">
            <a:spAutoFit/>
          </a:bodyPr>
          <a:lstStyle/>
          <a:p>
            <a:r>
              <a:rPr lang="en-US" sz="2400" dirty="0"/>
              <a:t>Do you believe your students would be able to get a complete understanding of this particular book given their backgrounds?  </a:t>
            </a:r>
            <a:endParaRPr lang="en-US" sz="2400" dirty="0" smtClean="0"/>
          </a:p>
          <a:p>
            <a:endParaRPr lang="en-US" sz="2400" dirty="0" smtClean="0"/>
          </a:p>
          <a:p>
            <a:r>
              <a:rPr lang="en-US" sz="2400" dirty="0" smtClean="0"/>
              <a:t>What concepts may get in the way of comprehension?</a:t>
            </a:r>
            <a:endParaRPr lang="en-US" sz="2400" dirty="0"/>
          </a:p>
          <a:p>
            <a:endParaRPr lang="en-US" sz="2400" dirty="0"/>
          </a:p>
        </p:txBody>
      </p:sp>
      <p:sp>
        <p:nvSpPr>
          <p:cNvPr id="7" name="Slide Number Placeholder 6"/>
          <p:cNvSpPr>
            <a:spLocks noGrp="1"/>
          </p:cNvSpPr>
          <p:nvPr>
            <p:ph type="sldNum" sz="quarter" idx="12"/>
          </p:nvPr>
        </p:nvSpPr>
        <p:spPr/>
        <p:txBody>
          <a:bodyPr>
            <a:normAutofit fontScale="85000" lnSpcReduction="20000"/>
          </a:bodyPr>
          <a:lstStyle/>
          <a:p>
            <a:fld id="{25D36C3C-DF2F-5C47-A25C-7F85E83F8C73}" type="slidenum">
              <a:rPr lang="en-US" smtClean="0"/>
              <a:t>15</a:t>
            </a:fld>
            <a:endParaRPr lang="en-US" dirty="0"/>
          </a:p>
        </p:txBody>
      </p:sp>
    </p:spTree>
    <p:extLst>
      <p:ext uri="{BB962C8B-B14F-4D97-AF65-F5344CB8AC3E}">
        <p14:creationId xmlns:p14="http://schemas.microsoft.com/office/powerpoint/2010/main" val="21781320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sz="quarter" idx="1"/>
          </p:nvPr>
        </p:nvSpPr>
        <p:spPr>
          <a:xfrm>
            <a:off x="457200" y="1719263"/>
            <a:ext cx="8229600" cy="4833937"/>
          </a:xfrm>
        </p:spPr>
        <p:txBody>
          <a:bodyPr/>
          <a:lstStyle/>
          <a:p>
            <a:pPr marL="511175" indent="-511175">
              <a:lnSpc>
                <a:spcPct val="90000"/>
              </a:lnSpc>
              <a:buSzTx/>
              <a:buFont typeface="Arial" charset="0"/>
              <a:buAutoNum type="arabicPeriod" startAt="3"/>
            </a:pPr>
            <a:r>
              <a:rPr lang="en-US" sz="3200" u="sng" dirty="0">
                <a:solidFill>
                  <a:srgbClr val="2F2B20"/>
                </a:solidFill>
              </a:rPr>
              <a:t>Lack of Knowledge About the World and About </a:t>
            </a:r>
            <a:r>
              <a:rPr lang="en-US" sz="3200" u="sng" dirty="0" smtClean="0">
                <a:solidFill>
                  <a:srgbClr val="2F2B20"/>
                </a:solidFill>
              </a:rPr>
              <a:t>Words</a:t>
            </a:r>
            <a:endParaRPr lang="en-US" dirty="0">
              <a:solidFill>
                <a:srgbClr val="2F2B20"/>
              </a:solidFill>
            </a:endParaRPr>
          </a:p>
          <a:p>
            <a:pPr marL="517525" indent="50800">
              <a:lnSpc>
                <a:spcPct val="90000"/>
              </a:lnSpc>
              <a:buSzTx/>
              <a:buNone/>
            </a:pPr>
            <a:r>
              <a:rPr lang="en-US" b="1" dirty="0" smtClean="0">
                <a:solidFill>
                  <a:schemeClr val="accent1"/>
                </a:solidFill>
              </a:rPr>
              <a:t>Studies </a:t>
            </a:r>
            <a:r>
              <a:rPr lang="en-US" b="1" dirty="0">
                <a:solidFill>
                  <a:schemeClr val="accent1"/>
                </a:solidFill>
              </a:rPr>
              <a:t>comparing individuals having high and low degree of domain knowledge in given areas:  </a:t>
            </a:r>
          </a:p>
          <a:p>
            <a:pPr marL="850900" lvl="1" indent="-225425">
              <a:lnSpc>
                <a:spcPct val="90000"/>
              </a:lnSpc>
              <a:buSzTx/>
              <a:buFont typeface="Times" charset="0"/>
              <a:buChar char="•"/>
            </a:pPr>
            <a:r>
              <a:rPr lang="en-US" dirty="0"/>
              <a:t>Individuals having a high degree of knowledge in a given domain perform at a higher level on measures of comprehension than individuals having a low degree of knowledge in a given domain, </a:t>
            </a:r>
            <a:r>
              <a:rPr lang="en-US" i="1" dirty="0"/>
              <a:t>regardless of their aptitude in other areas assessed (verbal aptitude, verbal reading, IQ).    </a:t>
            </a:r>
            <a:endParaRPr lang="en-US" i="1" dirty="0">
              <a:solidFill>
                <a:schemeClr val="tx2"/>
              </a:solidFill>
            </a:endParaRPr>
          </a:p>
        </p:txBody>
      </p:sp>
      <p:sp>
        <p:nvSpPr>
          <p:cNvPr id="5" name="Rectangle 2"/>
          <p:cNvSpPr txBox="1">
            <a:spLocks noChangeArrowheads="1"/>
          </p:cNvSpPr>
          <p:nvPr/>
        </p:nvSpPr>
        <p:spPr>
          <a:xfrm>
            <a:off x="304800" y="0"/>
            <a:ext cx="8610600" cy="1295400"/>
          </a:xfrm>
          <a:prstGeom prst="rect">
            <a:avLst/>
          </a:prstGeom>
          <a:ln>
            <a:noFill/>
          </a:ln>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b="1" i="1" dirty="0" smtClean="0">
                <a:solidFill>
                  <a:srgbClr val="00009D"/>
                </a:solidFill>
              </a:rPr>
              <a:t>Some Major Causes of Reading Comprehension Failure</a:t>
            </a:r>
            <a:endParaRPr lang="en-US" sz="3200" b="1" i="1" dirty="0">
              <a:solidFill>
                <a:srgbClr val="00009D"/>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16</a:t>
            </a:fld>
            <a:endParaRPr lang="en-US" dirty="0"/>
          </a:p>
        </p:txBody>
      </p:sp>
    </p:spTree>
    <p:extLst>
      <p:ext uri="{BB962C8B-B14F-4D97-AF65-F5344CB8AC3E}">
        <p14:creationId xmlns:p14="http://schemas.microsoft.com/office/powerpoint/2010/main" val="41038351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Module 6, </a:t>
            </a:r>
            <a:r>
              <a:rPr lang="en-US" dirty="0" smtClean="0">
                <a:solidFill>
                  <a:srgbClr val="052E65"/>
                </a:solidFill>
              </a:rPr>
              <a:t>Reflection</a:t>
            </a:r>
            <a:endParaRPr lang="en-US" dirty="0">
              <a:solidFill>
                <a:srgbClr val="052E65"/>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17</a:t>
            </a:fld>
            <a:endParaRPr lang="en-US" dirty="0"/>
          </a:p>
        </p:txBody>
      </p:sp>
      <p:sp>
        <p:nvSpPr>
          <p:cNvPr id="4" name="Content Placeholder 3"/>
          <p:cNvSpPr>
            <a:spLocks noGrp="1"/>
          </p:cNvSpPr>
          <p:nvPr>
            <p:ph sz="quarter" idx="1"/>
          </p:nvPr>
        </p:nvSpPr>
        <p:spPr>
          <a:xfrm>
            <a:off x="533400" y="1834161"/>
            <a:ext cx="8226552" cy="4876800"/>
          </a:xfrm>
        </p:spPr>
        <p:txBody>
          <a:bodyPr>
            <a:normAutofit/>
          </a:bodyPr>
          <a:lstStyle/>
          <a:p>
            <a:pPr marL="565150" indent="-565150">
              <a:buSzPct val="80000"/>
              <a:buFont typeface="Wingdings" charset="2"/>
              <a:buChar char="q"/>
            </a:pPr>
            <a:r>
              <a:rPr lang="en-US" sz="3200" dirty="0" smtClean="0"/>
              <a:t>With a person sitting beside you, explain in your own words the role of background knowledge and general overall knowledge of the world in reading comprehension. </a:t>
            </a:r>
          </a:p>
          <a:p>
            <a:pPr marL="565150" indent="-565150">
              <a:buSzPct val="80000"/>
              <a:buFont typeface="Wingdings" charset="2"/>
              <a:buChar char="q"/>
            </a:pPr>
            <a:r>
              <a:rPr lang="en-US" sz="3200" dirty="0" smtClean="0"/>
              <a:t>What does this mean for teachers?  In other words, what can teachers do help with lack of general world and background knowledge.  </a:t>
            </a:r>
            <a:endParaRPr lang="en-US" sz="3200" dirty="0"/>
          </a:p>
        </p:txBody>
      </p:sp>
      <p:pic>
        <p:nvPicPr>
          <p:cNvPr id="6" name="Picture 5" descr="refl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22" y="1"/>
            <a:ext cx="1115972" cy="1219200"/>
          </a:xfrm>
          <a:prstGeom prst="rect">
            <a:avLst/>
          </a:prstGeom>
        </p:spPr>
      </p:pic>
    </p:spTree>
    <p:extLst>
      <p:ext uri="{BB962C8B-B14F-4D97-AF65-F5344CB8AC3E}">
        <p14:creationId xmlns:p14="http://schemas.microsoft.com/office/powerpoint/2010/main" val="346668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sz="quarter" idx="1"/>
          </p:nvPr>
        </p:nvSpPr>
        <p:spPr>
          <a:xfrm>
            <a:off x="228600" y="1676400"/>
            <a:ext cx="8686800" cy="4986338"/>
          </a:xfrm>
        </p:spPr>
        <p:txBody>
          <a:bodyPr>
            <a:normAutofit/>
          </a:bodyPr>
          <a:lstStyle/>
          <a:p>
            <a:pPr marL="571500" indent="-571500">
              <a:lnSpc>
                <a:spcPct val="90000"/>
              </a:lnSpc>
              <a:buSzTx/>
              <a:buFont typeface="Arial" charset="0"/>
              <a:buAutoNum type="arabicPeriod" startAt="4"/>
            </a:pPr>
            <a:r>
              <a:rPr lang="en-US" sz="3600" u="sng" dirty="0">
                <a:solidFill>
                  <a:srgbClr val="2F2B20"/>
                </a:solidFill>
              </a:rPr>
              <a:t>Lack of Skill in Applying Comprehension Strategies Appropriately Before, During, and After </a:t>
            </a:r>
            <a:r>
              <a:rPr lang="en-US" u="sng" dirty="0">
                <a:solidFill>
                  <a:schemeClr val="tx2"/>
                </a:solidFill>
              </a:rPr>
              <a:t>Reading.</a:t>
            </a:r>
            <a:endParaRPr lang="en-US" dirty="0">
              <a:solidFill>
                <a:schemeClr val="tx2"/>
              </a:solidFill>
            </a:endParaRPr>
          </a:p>
          <a:p>
            <a:pPr marL="969963" lvl="1" indent="-401638">
              <a:lnSpc>
                <a:spcPct val="90000"/>
              </a:lnSpc>
              <a:buSzTx/>
              <a:buFont typeface="Times" charset="0"/>
              <a:buChar char="•"/>
            </a:pPr>
            <a:r>
              <a:rPr lang="en-US" b="1" dirty="0">
                <a:solidFill>
                  <a:srgbClr val="2F2B20"/>
                </a:solidFill>
              </a:rPr>
              <a:t>Comprehension Strategies</a:t>
            </a:r>
            <a:r>
              <a:rPr lang="en-US" dirty="0">
                <a:solidFill>
                  <a:srgbClr val="2F2B20"/>
                </a:solidFill>
              </a:rPr>
              <a:t>:  A </a:t>
            </a:r>
            <a:r>
              <a:rPr lang="en-US" dirty="0" smtClean="0">
                <a:solidFill>
                  <a:srgbClr val="2F2B20"/>
                </a:solidFill>
              </a:rPr>
              <a:t>reader</a:t>
            </a:r>
            <a:r>
              <a:rPr lang="en-US" dirty="0" smtClean="0">
                <a:solidFill>
                  <a:srgbClr val="2F2B20"/>
                </a:solidFill>
                <a:latin typeface="Arial"/>
              </a:rPr>
              <a:t>’</a:t>
            </a:r>
            <a:r>
              <a:rPr lang="en-US" dirty="0" smtClean="0">
                <a:solidFill>
                  <a:srgbClr val="2F2B20"/>
                </a:solidFill>
              </a:rPr>
              <a:t>s </a:t>
            </a:r>
            <a:r>
              <a:rPr lang="en-US" dirty="0">
                <a:solidFill>
                  <a:srgbClr val="2F2B20"/>
                </a:solidFill>
              </a:rPr>
              <a:t>awareness of what strategies are necessary to gain meaning from text and the ability to self-regulate the use of those strategies.  </a:t>
            </a:r>
          </a:p>
          <a:p>
            <a:pPr marL="969963" lvl="1" indent="-401638">
              <a:lnSpc>
                <a:spcPct val="90000"/>
              </a:lnSpc>
              <a:buSzTx/>
              <a:buFont typeface="Times" charset="0"/>
              <a:buChar char="•"/>
            </a:pPr>
            <a:r>
              <a:rPr lang="en-US" dirty="0">
                <a:solidFill>
                  <a:srgbClr val="2F2B20"/>
                </a:solidFill>
              </a:rPr>
              <a:t>The general finding is that when readers are given cognitive strategy instruction, they make significant gains on measures of reading comprehension over students trained with conventional </a:t>
            </a:r>
            <a:r>
              <a:rPr lang="en-US" dirty="0" smtClean="0">
                <a:solidFill>
                  <a:srgbClr val="2F2B20"/>
                </a:solidFill>
              </a:rPr>
              <a:t>instruction.   </a:t>
            </a:r>
            <a:r>
              <a:rPr lang="en-US" dirty="0">
                <a:solidFill>
                  <a:schemeClr val="tx2"/>
                </a:solidFill>
              </a:rPr>
              <a:t>procedures.</a:t>
            </a:r>
            <a:r>
              <a:rPr lang="en-US" dirty="0"/>
              <a:t> </a:t>
            </a:r>
            <a:endParaRPr lang="en-US" dirty="0">
              <a:solidFill>
                <a:schemeClr val="tx2"/>
              </a:solidFill>
            </a:endParaRPr>
          </a:p>
        </p:txBody>
      </p:sp>
      <p:sp>
        <p:nvSpPr>
          <p:cNvPr id="5" name="Rectangle 2"/>
          <p:cNvSpPr txBox="1">
            <a:spLocks noChangeArrowheads="1"/>
          </p:cNvSpPr>
          <p:nvPr/>
        </p:nvSpPr>
        <p:spPr>
          <a:xfrm>
            <a:off x="304800" y="0"/>
            <a:ext cx="8610600" cy="1295400"/>
          </a:xfrm>
          <a:prstGeom prst="rect">
            <a:avLst/>
          </a:prstGeom>
          <a:ln>
            <a:noFill/>
          </a:ln>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b="1" i="1" dirty="0" smtClean="0">
                <a:solidFill>
                  <a:srgbClr val="00009D"/>
                </a:solidFill>
              </a:rPr>
              <a:t>Some Major Causes of Reading Comprehension Failure</a:t>
            </a:r>
            <a:endParaRPr lang="en-US" sz="3200" b="1" i="1" dirty="0">
              <a:solidFill>
                <a:srgbClr val="00009D"/>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18</a:t>
            </a:fld>
            <a:endParaRPr lang="en-US" dirty="0"/>
          </a:p>
        </p:txBody>
      </p:sp>
    </p:spTree>
    <p:extLst>
      <p:ext uri="{BB962C8B-B14F-4D97-AF65-F5344CB8AC3E}">
        <p14:creationId xmlns:p14="http://schemas.microsoft.com/office/powerpoint/2010/main" val="39818824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sz="quarter" idx="1"/>
          </p:nvPr>
        </p:nvSpPr>
        <p:spPr>
          <a:xfrm>
            <a:off x="304800" y="1719263"/>
            <a:ext cx="8347294" cy="5138737"/>
          </a:xfrm>
        </p:spPr>
        <p:txBody>
          <a:bodyPr/>
          <a:lstStyle/>
          <a:p>
            <a:pPr marL="571500" indent="-571500">
              <a:buSzTx/>
              <a:buFont typeface="Arial" charset="0"/>
              <a:buAutoNum type="arabicPeriod" startAt="4"/>
            </a:pPr>
            <a:r>
              <a:rPr lang="en-US" sz="3200" u="sng" dirty="0">
                <a:solidFill>
                  <a:srgbClr val="2F2B20"/>
                </a:solidFill>
              </a:rPr>
              <a:t>Lack of Skill in Applying Comprehension Strategies Appropriately Before, During, and After Reading.</a:t>
            </a:r>
            <a:endParaRPr lang="en-US" sz="3200" dirty="0">
              <a:solidFill>
                <a:srgbClr val="2F2B20"/>
              </a:solidFill>
            </a:endParaRPr>
          </a:p>
          <a:p>
            <a:pPr marL="839788" lvl="1" indent="-322263">
              <a:buSzTx/>
              <a:buFont typeface="Times" charset="0"/>
              <a:buChar char="•"/>
            </a:pPr>
            <a:r>
              <a:rPr lang="en-US" u="sng" dirty="0"/>
              <a:t>Metacognition</a:t>
            </a:r>
            <a:r>
              <a:rPr lang="en-US" dirty="0"/>
              <a:t>:  The active monitoring of understanding.  Thinking about thinking.  </a:t>
            </a:r>
          </a:p>
          <a:p>
            <a:pPr marL="1131888" lvl="2" indent="-438150">
              <a:buSzTx/>
              <a:buFont typeface="Times" charset="0"/>
              <a:buChar char="•"/>
            </a:pPr>
            <a:r>
              <a:rPr lang="en-US" dirty="0"/>
              <a:t>Good readers know when they need to exert more effort to make sense of a text.</a:t>
            </a:r>
          </a:p>
          <a:p>
            <a:pPr marL="1370013" lvl="3" indent="-381000">
              <a:buSzTx/>
              <a:buFont typeface="Times" charset="0"/>
              <a:buChar char="•"/>
            </a:pPr>
            <a:r>
              <a:rPr lang="en-US" b="1" dirty="0" smtClean="0">
                <a:solidFill>
                  <a:srgbClr val="2F2B20"/>
                </a:solidFill>
              </a:rPr>
              <a:t>Non-example</a:t>
            </a:r>
            <a:r>
              <a:rPr lang="en-US" b="1" dirty="0">
                <a:solidFill>
                  <a:srgbClr val="2F2B20"/>
                </a:solidFill>
              </a:rPr>
              <a:t>:</a:t>
            </a:r>
            <a:r>
              <a:rPr lang="en-US" dirty="0">
                <a:solidFill>
                  <a:srgbClr val="2F2B20"/>
                </a:solidFill>
              </a:rPr>
              <a:t>  Grandpa cooked bacon on the sink (skillet) and then got ready to go fishing.  </a:t>
            </a:r>
          </a:p>
          <a:p>
            <a:pPr marL="1131888" lvl="2" indent="-438150">
              <a:buSzTx/>
              <a:buFont typeface="Times" charset="0"/>
              <a:buChar char="•"/>
            </a:pPr>
            <a:r>
              <a:rPr lang="en-US" dirty="0"/>
              <a:t>Some readers </a:t>
            </a:r>
            <a:r>
              <a:rPr lang="en-US" dirty="0" smtClean="0"/>
              <a:t>don</a:t>
            </a:r>
            <a:r>
              <a:rPr lang="en-US" dirty="0" smtClean="0">
                <a:latin typeface="Arial"/>
              </a:rPr>
              <a:t>’</a:t>
            </a:r>
            <a:r>
              <a:rPr lang="en-US" altLang="ja-JP" dirty="0" smtClean="0"/>
              <a:t>t</a:t>
            </a:r>
            <a:r>
              <a:rPr lang="en-US" dirty="0" smtClean="0"/>
              <a:t> </a:t>
            </a:r>
            <a:r>
              <a:rPr lang="en-US" dirty="0"/>
              <a:t>self-monitor and, as a result, never attempt to correct their errors; thus, meaning is lost.  </a:t>
            </a:r>
            <a:endParaRPr lang="en-US" dirty="0">
              <a:solidFill>
                <a:schemeClr val="tx2"/>
              </a:solidFill>
            </a:endParaRPr>
          </a:p>
        </p:txBody>
      </p:sp>
      <p:sp>
        <p:nvSpPr>
          <p:cNvPr id="5" name="Rectangle 2"/>
          <p:cNvSpPr txBox="1">
            <a:spLocks noChangeArrowheads="1"/>
          </p:cNvSpPr>
          <p:nvPr/>
        </p:nvSpPr>
        <p:spPr>
          <a:xfrm>
            <a:off x="304800" y="0"/>
            <a:ext cx="8610600" cy="1295400"/>
          </a:xfrm>
          <a:prstGeom prst="rect">
            <a:avLst/>
          </a:prstGeom>
          <a:ln>
            <a:noFill/>
          </a:ln>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b="1" i="1" dirty="0" smtClean="0">
                <a:solidFill>
                  <a:srgbClr val="00009D"/>
                </a:solidFill>
              </a:rPr>
              <a:t>Some Major Causes of Reading Comprehension Failure</a:t>
            </a:r>
            <a:endParaRPr lang="en-US" sz="3200" b="1" i="1" dirty="0">
              <a:solidFill>
                <a:srgbClr val="00009D"/>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19</a:t>
            </a:fld>
            <a:endParaRPr lang="en-US" dirty="0"/>
          </a:p>
        </p:txBody>
      </p:sp>
    </p:spTree>
    <p:extLst>
      <p:ext uri="{BB962C8B-B14F-4D97-AF65-F5344CB8AC3E}">
        <p14:creationId xmlns:p14="http://schemas.microsoft.com/office/powerpoint/2010/main" val="3585020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Module 6, Activity 1</a:t>
            </a:r>
            <a:endParaRPr lang="en-US" dirty="0">
              <a:solidFill>
                <a:srgbClr val="052E65"/>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a:t>
            </a:fld>
            <a:endParaRPr lang="en-US" dirty="0"/>
          </a:p>
        </p:txBody>
      </p:sp>
      <p:sp>
        <p:nvSpPr>
          <p:cNvPr id="4" name="Content Placeholder 3"/>
          <p:cNvSpPr>
            <a:spLocks noGrp="1"/>
          </p:cNvSpPr>
          <p:nvPr>
            <p:ph sz="quarter" idx="1"/>
          </p:nvPr>
        </p:nvSpPr>
        <p:spPr>
          <a:xfrm>
            <a:off x="612648" y="1600200"/>
            <a:ext cx="8226552" cy="4876800"/>
          </a:xfrm>
        </p:spPr>
        <p:txBody>
          <a:bodyPr>
            <a:normAutofit/>
          </a:bodyPr>
          <a:lstStyle/>
          <a:p>
            <a:pPr marL="565150" indent="-565150">
              <a:buSzPct val="80000"/>
              <a:buFont typeface="Wingdings" charset="2"/>
              <a:buChar char="q"/>
            </a:pPr>
            <a:r>
              <a:rPr lang="en-US" sz="3200" dirty="0" smtClean="0"/>
              <a:t>Before starting this module, please complete </a:t>
            </a:r>
            <a:r>
              <a:rPr lang="en-US" sz="3200" b="1" dirty="0" smtClean="0"/>
              <a:t>Module 6, Activity 1.  </a:t>
            </a:r>
          </a:p>
          <a:p>
            <a:pPr marL="565150" indent="-565150">
              <a:buSzPct val="80000"/>
              <a:buFont typeface="Wingdings" charset="2"/>
              <a:buChar char="q"/>
            </a:pPr>
            <a:r>
              <a:rPr lang="en-US" sz="3200" dirty="0" smtClean="0"/>
              <a:t>This activity provides information on the basics of reading comprehension</a:t>
            </a:r>
            <a:r>
              <a:rPr lang="en-US" sz="3200" b="1" dirty="0" smtClean="0"/>
              <a:t>.  Please read the comprehension </a:t>
            </a:r>
            <a:r>
              <a:rPr lang="en-US" sz="3200" b="1" dirty="0"/>
              <a:t>section of </a:t>
            </a:r>
            <a:r>
              <a:rPr lang="en-US" sz="3200" b="1" i="1" dirty="0"/>
              <a:t>Put Reading First</a:t>
            </a:r>
            <a:r>
              <a:rPr lang="en-US" sz="3200" b="1" dirty="0"/>
              <a:t> </a:t>
            </a:r>
            <a:r>
              <a:rPr lang="en-US" sz="3200" dirty="0" smtClean="0"/>
              <a:t>(pp. 41-48) and complete the </a:t>
            </a:r>
            <a:r>
              <a:rPr lang="en-US" sz="3200" dirty="0"/>
              <a:t>questions related to the reading.  </a:t>
            </a:r>
          </a:p>
          <a:p>
            <a:pPr marL="565150" indent="-565150">
              <a:buSzPct val="80000"/>
              <a:buFont typeface="Wingdings" charset="2"/>
              <a:buChar char="q"/>
            </a:pPr>
            <a:r>
              <a:rPr lang="en-US" sz="3200" dirty="0"/>
              <a:t>This activity </a:t>
            </a:r>
            <a:r>
              <a:rPr lang="en-US" sz="3200" b="1" dirty="0"/>
              <a:t>will take at least one hour to complete.  </a:t>
            </a:r>
          </a:p>
        </p:txBody>
      </p:sp>
      <p:pic>
        <p:nvPicPr>
          <p:cNvPr id="5" name="Picture 4"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322403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Module 6, </a:t>
            </a:r>
            <a:r>
              <a:rPr lang="en-US" dirty="0" smtClean="0">
                <a:solidFill>
                  <a:srgbClr val="052E65"/>
                </a:solidFill>
              </a:rPr>
              <a:t>Reflection</a:t>
            </a:r>
            <a:endParaRPr lang="en-US" dirty="0">
              <a:solidFill>
                <a:srgbClr val="052E65"/>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20</a:t>
            </a:fld>
            <a:endParaRPr lang="en-US" dirty="0"/>
          </a:p>
        </p:txBody>
      </p:sp>
      <p:sp>
        <p:nvSpPr>
          <p:cNvPr id="4" name="Content Placeholder 3"/>
          <p:cNvSpPr>
            <a:spLocks noGrp="1"/>
          </p:cNvSpPr>
          <p:nvPr>
            <p:ph sz="quarter" idx="1"/>
          </p:nvPr>
        </p:nvSpPr>
        <p:spPr>
          <a:xfrm>
            <a:off x="533400" y="1834161"/>
            <a:ext cx="8226552" cy="4876800"/>
          </a:xfrm>
        </p:spPr>
        <p:txBody>
          <a:bodyPr>
            <a:normAutofit/>
          </a:bodyPr>
          <a:lstStyle/>
          <a:p>
            <a:pPr marL="565150" indent="-565150">
              <a:buSzPct val="80000"/>
              <a:buFont typeface="Wingdings" charset="2"/>
              <a:buChar char="q"/>
            </a:pPr>
            <a:r>
              <a:rPr lang="en-US" sz="3200" dirty="0" smtClean="0"/>
              <a:t>With a person sitting beside you, explain in your own words the </a:t>
            </a:r>
            <a:r>
              <a:rPr lang="en-US" sz="3200" dirty="0" smtClean="0"/>
              <a:t>overall importance of </a:t>
            </a:r>
            <a:r>
              <a:rPr lang="en-US" sz="3200" dirty="0" smtClean="0"/>
              <a:t>reading comprehension strategies to reading comprehension. </a:t>
            </a:r>
          </a:p>
          <a:p>
            <a:pPr marL="565150" indent="-565150">
              <a:buSzPct val="80000"/>
              <a:buFont typeface="Wingdings" charset="2"/>
              <a:buChar char="q"/>
            </a:pPr>
            <a:r>
              <a:rPr lang="en-US" sz="3200" dirty="0" smtClean="0"/>
              <a:t>What comprehension strategies have you previously taught your students?</a:t>
            </a:r>
            <a:endParaRPr lang="en-US" sz="3200" dirty="0"/>
          </a:p>
        </p:txBody>
      </p:sp>
      <p:pic>
        <p:nvPicPr>
          <p:cNvPr id="6" name="Picture 5" descr="refl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22" y="1"/>
            <a:ext cx="1115972" cy="1219200"/>
          </a:xfrm>
          <a:prstGeom prst="rect">
            <a:avLst/>
          </a:prstGeom>
        </p:spPr>
      </p:pic>
    </p:spTree>
    <p:extLst>
      <p:ext uri="{BB962C8B-B14F-4D97-AF65-F5344CB8AC3E}">
        <p14:creationId xmlns:p14="http://schemas.microsoft.com/office/powerpoint/2010/main" val="67513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21</a:t>
            </a:fld>
            <a:endParaRPr lang="en-US" dirty="0"/>
          </a:p>
        </p:txBody>
      </p:sp>
      <p:sp>
        <p:nvSpPr>
          <p:cNvPr id="4" name="Content Placeholder 3"/>
          <p:cNvSpPr>
            <a:spLocks noGrp="1"/>
          </p:cNvSpPr>
          <p:nvPr>
            <p:ph sz="quarter" idx="1"/>
          </p:nvPr>
        </p:nvSpPr>
        <p:spPr>
          <a:xfrm>
            <a:off x="612648" y="1600199"/>
            <a:ext cx="8153400" cy="4900591"/>
          </a:xfrm>
        </p:spPr>
        <p:txBody>
          <a:bodyPr/>
          <a:lstStyle/>
          <a:p>
            <a:r>
              <a:rPr lang="en-US" dirty="0" smtClean="0"/>
              <a:t>In summary, reading comprehension is an active process that requires a number of skills.  </a:t>
            </a:r>
          </a:p>
          <a:p>
            <a:r>
              <a:rPr lang="en-US" dirty="0" smtClean="0"/>
              <a:t>Some of the major barriers to reading comprehension have been presented.  </a:t>
            </a:r>
          </a:p>
          <a:p>
            <a:r>
              <a:rPr lang="en-US" dirty="0" smtClean="0"/>
              <a:t>Teachers need to look at each of these areas if a student is having difficulty with comprehension.  </a:t>
            </a:r>
          </a:p>
          <a:p>
            <a:r>
              <a:rPr lang="en-US" dirty="0" smtClean="0"/>
              <a:t>Reading comprehension strategies can have a major effect on reading comprehension skills.  Please move on to Part 2 to learn more about this topic!  </a:t>
            </a:r>
            <a:endParaRPr lang="en-US" dirty="0"/>
          </a:p>
        </p:txBody>
      </p:sp>
      <p:sp>
        <p:nvSpPr>
          <p:cNvPr id="5" name="Title 1"/>
          <p:cNvSpPr>
            <a:spLocks noGrp="1"/>
          </p:cNvSpPr>
          <p:nvPr>
            <p:ph type="title"/>
          </p:nvPr>
        </p:nvSpPr>
        <p:spPr>
          <a:xfrm>
            <a:off x="457200" y="128328"/>
            <a:ext cx="8410212" cy="990600"/>
          </a:xfrm>
        </p:spPr>
        <p:txBody>
          <a:bodyPr>
            <a:normAutofit/>
          </a:bodyPr>
          <a:lstStyle/>
          <a:p>
            <a:pPr eaLnBrk="1" hangingPunct="1"/>
            <a:r>
              <a:rPr lang="en-US" b="1" i="1" dirty="0" smtClean="0">
                <a:solidFill>
                  <a:srgbClr val="00009D"/>
                </a:solidFill>
                <a:ea typeface="ＭＳ Ｐゴシック" charset="0"/>
                <a:cs typeface="ＭＳ Ｐゴシック" charset="0"/>
              </a:rPr>
              <a:t>Overview of Reading Comprehension</a:t>
            </a:r>
            <a:endParaRPr lang="en-US" b="1" i="1" dirty="0">
              <a:solidFill>
                <a:srgbClr val="00009D"/>
              </a:solidFill>
              <a:ea typeface="ＭＳ Ｐゴシック" charset="0"/>
              <a:cs typeface="ＭＳ Ｐゴシック" charset="0"/>
            </a:endParaRPr>
          </a:p>
        </p:txBody>
      </p:sp>
    </p:spTree>
    <p:extLst>
      <p:ext uri="{BB962C8B-B14F-4D97-AF65-F5344CB8AC3E}">
        <p14:creationId xmlns:p14="http://schemas.microsoft.com/office/powerpoint/2010/main" val="312602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28328"/>
            <a:ext cx="8410212" cy="990600"/>
          </a:xfrm>
        </p:spPr>
        <p:txBody>
          <a:bodyPr>
            <a:normAutofit/>
          </a:bodyPr>
          <a:lstStyle/>
          <a:p>
            <a:pPr eaLnBrk="1" hangingPunct="1"/>
            <a:r>
              <a:rPr lang="en-US" b="1" i="1" dirty="0" smtClean="0">
                <a:solidFill>
                  <a:srgbClr val="00009D"/>
                </a:solidFill>
                <a:ea typeface="ＭＳ Ｐゴシック" charset="0"/>
                <a:cs typeface="ＭＳ Ｐゴシック" charset="0"/>
              </a:rPr>
              <a:t>Overview of Reading Comprehension</a:t>
            </a:r>
            <a:endParaRPr lang="en-US" b="1" i="1" dirty="0">
              <a:solidFill>
                <a:srgbClr val="00009D"/>
              </a:solidFill>
              <a:ea typeface="ＭＳ Ｐゴシック" charset="0"/>
              <a:cs typeface="ＭＳ Ｐゴシック" charset="0"/>
            </a:endParaRP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FB4B447-D743-A340-8109-E432E83E1CCA}" type="slidenum">
              <a:rPr lang="en-US" sz="1400"/>
              <a:pPr/>
              <a:t>3</a:t>
            </a:fld>
            <a:endParaRPr lang="en-US" sz="1400" dirty="0"/>
          </a:p>
        </p:txBody>
      </p:sp>
      <p:sp>
        <p:nvSpPr>
          <p:cNvPr id="17411" name="Content Placeholder 2"/>
          <p:cNvSpPr>
            <a:spLocks noGrp="1"/>
          </p:cNvSpPr>
          <p:nvPr>
            <p:ph sz="quarter" idx="1"/>
          </p:nvPr>
        </p:nvSpPr>
        <p:spPr>
          <a:xfrm>
            <a:off x="457200" y="1756592"/>
            <a:ext cx="8153400" cy="4495800"/>
          </a:xfrm>
        </p:spPr>
        <p:txBody>
          <a:bodyPr/>
          <a:lstStyle/>
          <a:p>
            <a:pPr marL="801688" indent="-801688" eaLnBrk="1" hangingPunct="1">
              <a:buFont typeface="Wingdings" charset="2"/>
              <a:buChar char="u"/>
            </a:pPr>
            <a:r>
              <a:rPr lang="en-US" sz="4000" b="1" dirty="0" smtClean="0">
                <a:latin typeface="Arial" charset="0"/>
                <a:ea typeface="ＭＳ Ｐゴシック" charset="0"/>
                <a:cs typeface="ＭＳ Ｐゴシック" charset="0"/>
              </a:rPr>
              <a:t>This presentation focuses on:  </a:t>
            </a:r>
          </a:p>
          <a:p>
            <a:pPr marL="852488" lvl="1" indent="-485775">
              <a:buFont typeface="Wingdings" charset="2"/>
              <a:buChar char="§"/>
            </a:pPr>
            <a:r>
              <a:rPr lang="en-US" sz="3600" dirty="0" smtClean="0">
                <a:latin typeface="Arial" charset="0"/>
                <a:ea typeface="ＭＳ Ｐゴシック" charset="0"/>
                <a:cs typeface="ＭＳ Ｐゴシック" charset="0"/>
              </a:rPr>
              <a:t>Understanding how reading comprehension happens</a:t>
            </a:r>
          </a:p>
          <a:p>
            <a:pPr marL="852488" lvl="1" indent="-485775">
              <a:buFont typeface="Wingdings" charset="2"/>
              <a:buChar char="§"/>
            </a:pPr>
            <a:r>
              <a:rPr lang="en-US" sz="3600" dirty="0" smtClean="0">
                <a:latin typeface="Arial" charset="0"/>
                <a:ea typeface="ＭＳ Ｐゴシック" charset="0"/>
                <a:cs typeface="ＭＳ Ｐゴシック" charset="0"/>
              </a:rPr>
              <a:t>The reasons why instruction is necessary for comprehension to occur</a:t>
            </a:r>
            <a:endParaRPr lang="en-US" sz="3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228039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
          </p:nvPr>
        </p:nvSpPr>
        <p:spPr>
          <a:xfrm>
            <a:off x="381000" y="1712447"/>
            <a:ext cx="8382000" cy="3685382"/>
          </a:xfrm>
        </p:spPr>
        <p:txBody>
          <a:bodyPr>
            <a:normAutofit lnSpcReduction="10000"/>
          </a:bodyPr>
          <a:lstStyle/>
          <a:p>
            <a:pPr marL="0" indent="0" algn="ctr">
              <a:lnSpc>
                <a:spcPct val="90000"/>
              </a:lnSpc>
              <a:buFont typeface="Wingdings" charset="0"/>
              <a:buNone/>
            </a:pPr>
            <a:r>
              <a:rPr lang="en-US" sz="4400" b="1" dirty="0">
                <a:solidFill>
                  <a:srgbClr val="00009D"/>
                </a:solidFill>
              </a:rPr>
              <a:t>Comprehension </a:t>
            </a:r>
            <a:r>
              <a:rPr lang="en-US" sz="4400" dirty="0"/>
              <a:t>is the complex cognitive process involving the </a:t>
            </a:r>
            <a:r>
              <a:rPr lang="en-US" sz="4400" u="sng" dirty="0"/>
              <a:t>intentional</a:t>
            </a:r>
            <a:r>
              <a:rPr lang="en-US" sz="4400" dirty="0"/>
              <a:t> </a:t>
            </a:r>
            <a:r>
              <a:rPr lang="en-US" sz="4400" u="sng" dirty="0"/>
              <a:t>interaction</a:t>
            </a:r>
            <a:r>
              <a:rPr lang="en-US" sz="4400" dirty="0"/>
              <a:t> between </a:t>
            </a:r>
            <a:r>
              <a:rPr lang="en-US" sz="4400" u="sng" dirty="0"/>
              <a:t>reader</a:t>
            </a:r>
            <a:r>
              <a:rPr lang="en-US" sz="4400" dirty="0"/>
              <a:t> and </a:t>
            </a:r>
            <a:r>
              <a:rPr lang="en-US" sz="4400" u="sng" dirty="0"/>
              <a:t>text</a:t>
            </a:r>
            <a:r>
              <a:rPr lang="en-US" sz="4400" dirty="0"/>
              <a:t> to extract or construct meaning. </a:t>
            </a:r>
            <a:r>
              <a:rPr lang="en-US" sz="4000" dirty="0"/>
              <a:t>		</a:t>
            </a:r>
          </a:p>
          <a:p>
            <a:pPr marL="0" indent="0" algn="ctr">
              <a:lnSpc>
                <a:spcPct val="90000"/>
              </a:lnSpc>
              <a:buFont typeface="Wingdings" charset="0"/>
              <a:buNone/>
            </a:pPr>
            <a:endParaRPr lang="en-US" sz="1700" dirty="0"/>
          </a:p>
          <a:p>
            <a:pPr marL="0" indent="0" algn="r">
              <a:lnSpc>
                <a:spcPct val="90000"/>
              </a:lnSpc>
              <a:buFont typeface="Wingdings" charset="0"/>
              <a:buNone/>
            </a:pPr>
            <a:r>
              <a:rPr lang="en-US" sz="1800" dirty="0"/>
              <a:t>(National Reading Panel, 2000)</a:t>
            </a:r>
          </a:p>
          <a:p>
            <a:pPr marL="0" indent="0">
              <a:lnSpc>
                <a:spcPct val="90000"/>
              </a:lnSpc>
              <a:buFont typeface="Wingdings" charset="0"/>
              <a:buNone/>
            </a:pPr>
            <a:endParaRPr lang="en-US" sz="2600" dirty="0"/>
          </a:p>
        </p:txBody>
      </p:sp>
      <p:sp>
        <p:nvSpPr>
          <p:cNvPr id="5" name="Title 1"/>
          <p:cNvSpPr>
            <a:spLocks noGrp="1"/>
          </p:cNvSpPr>
          <p:nvPr>
            <p:ph type="title"/>
          </p:nvPr>
        </p:nvSpPr>
        <p:spPr>
          <a:xfrm>
            <a:off x="453042" y="228600"/>
            <a:ext cx="8309958" cy="990600"/>
          </a:xfrm>
        </p:spPr>
        <p:txBody>
          <a:bodyPr>
            <a:normAutofit/>
          </a:bodyPr>
          <a:lstStyle/>
          <a:p>
            <a:pPr eaLnBrk="1" hangingPunct="1"/>
            <a:r>
              <a:rPr lang="en-US" b="1" i="1" dirty="0" smtClean="0">
                <a:solidFill>
                  <a:srgbClr val="00009D"/>
                </a:solidFill>
                <a:ea typeface="ＭＳ Ｐゴシック" charset="0"/>
                <a:cs typeface="ＭＳ Ｐゴシック" charset="0"/>
              </a:rPr>
              <a:t>Reading Comprehension Defined</a:t>
            </a:r>
            <a:endParaRPr lang="en-US" b="1" i="1" dirty="0">
              <a:solidFill>
                <a:srgbClr val="00009D"/>
              </a:solidFill>
              <a:ea typeface="ＭＳ Ｐゴシック" charset="0"/>
              <a:cs typeface="ＭＳ Ｐゴシック" charset="0"/>
            </a:endParaRPr>
          </a:p>
        </p:txBody>
      </p:sp>
      <p:pic>
        <p:nvPicPr>
          <p:cNvPr id="2" name="Picture 1" descr="Screen Shot 2015-08-31 at 11.54.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4555818"/>
            <a:ext cx="1920009" cy="2070371"/>
          </a:xfrm>
          <a:prstGeom prst="rect">
            <a:avLst/>
          </a:prstGeom>
        </p:spPr>
      </p:pic>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4</a:t>
            </a:fld>
            <a:endParaRPr lang="en-US" dirty="0"/>
          </a:p>
        </p:txBody>
      </p:sp>
    </p:spTree>
    <p:extLst>
      <p:ext uri="{BB962C8B-B14F-4D97-AF65-F5344CB8AC3E}">
        <p14:creationId xmlns:p14="http://schemas.microsoft.com/office/powerpoint/2010/main" val="461919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431" y="128333"/>
            <a:ext cx="8153400" cy="990600"/>
          </a:xfrm>
        </p:spPr>
        <p:txBody>
          <a:bodyPr>
            <a:normAutofit fontScale="90000"/>
          </a:bodyPr>
          <a:lstStyle/>
          <a:p>
            <a:r>
              <a:rPr lang="en-US" dirty="0" smtClean="0">
                <a:solidFill>
                  <a:srgbClr val="00009D"/>
                </a:solidFill>
              </a:rPr>
              <a:t>Reading Comprehension Further Defined</a:t>
            </a:r>
            <a:endParaRPr lang="en-US" dirty="0">
              <a:solidFill>
                <a:srgbClr val="00009D"/>
              </a:solidFill>
            </a:endParaRPr>
          </a:p>
        </p:txBody>
      </p:sp>
      <p:sp>
        <p:nvSpPr>
          <p:cNvPr id="52227" name="Rectangle 3"/>
          <p:cNvSpPr>
            <a:spLocks noGrp="1" noChangeArrowheads="1"/>
          </p:cNvSpPr>
          <p:nvPr>
            <p:ph sz="quarter" idx="1"/>
          </p:nvPr>
        </p:nvSpPr>
        <p:spPr>
          <a:xfrm>
            <a:off x="228600" y="1697104"/>
            <a:ext cx="8744133" cy="4876800"/>
          </a:xfrm>
        </p:spPr>
        <p:txBody>
          <a:bodyPr/>
          <a:lstStyle/>
          <a:p>
            <a:r>
              <a:rPr lang="en-US" sz="3100" dirty="0"/>
              <a:t>Reading comprehension is </a:t>
            </a:r>
            <a:r>
              <a:rPr lang="en-US" sz="3100" i="1" dirty="0"/>
              <a:t>not an automatic or passive process</a:t>
            </a:r>
            <a:r>
              <a:rPr lang="en-US" i="1" dirty="0"/>
              <a:t> </a:t>
            </a:r>
          </a:p>
          <a:p>
            <a:r>
              <a:rPr lang="en-US" dirty="0"/>
              <a:t>Reading is </a:t>
            </a:r>
            <a:r>
              <a:rPr lang="en-US" i="1" dirty="0"/>
              <a:t>purposeful and active</a:t>
            </a:r>
            <a:r>
              <a:rPr lang="en-US" dirty="0"/>
              <a:t>.	</a:t>
            </a:r>
          </a:p>
          <a:p>
            <a:r>
              <a:rPr lang="en-US" dirty="0"/>
              <a:t>Meaning resides in the</a:t>
            </a:r>
            <a:r>
              <a:rPr lang="en-US" i="1" dirty="0"/>
              <a:t> intentional</a:t>
            </a:r>
            <a:r>
              <a:rPr lang="en-US" dirty="0"/>
              <a:t>, </a:t>
            </a:r>
            <a:r>
              <a:rPr lang="en-US" i="1" dirty="0"/>
              <a:t>problem solving</a:t>
            </a:r>
            <a:r>
              <a:rPr lang="en-US" dirty="0"/>
              <a:t>, </a:t>
            </a:r>
            <a:r>
              <a:rPr lang="en-US" i="1" dirty="0"/>
              <a:t>thinking processes</a:t>
            </a:r>
            <a:r>
              <a:rPr lang="en-US" dirty="0"/>
              <a:t> of the reader that occur during an interchange with a text.</a:t>
            </a:r>
          </a:p>
          <a:p>
            <a:r>
              <a:rPr lang="en-US" dirty="0"/>
              <a:t>A reader reads a text to understand what is read, to construct memory representations of what is understood, and </a:t>
            </a:r>
            <a:r>
              <a:rPr lang="en-US" i="1" dirty="0"/>
              <a:t>puts this understanding to use</a:t>
            </a:r>
            <a:r>
              <a:rPr lang="en-US" dirty="0"/>
              <a:t>.</a:t>
            </a:r>
          </a:p>
        </p:txBody>
      </p:sp>
      <p:sp>
        <p:nvSpPr>
          <p:cNvPr id="2" name="Slide Number Placeholder 1"/>
          <p:cNvSpPr>
            <a:spLocks noGrp="1"/>
          </p:cNvSpPr>
          <p:nvPr>
            <p:ph type="sldNum" sz="quarter" idx="12"/>
          </p:nvPr>
        </p:nvSpPr>
        <p:spPr/>
        <p:txBody>
          <a:bodyPr>
            <a:normAutofit fontScale="85000" lnSpcReduction="20000"/>
          </a:bodyPr>
          <a:lstStyle/>
          <a:p>
            <a:fld id="{25D36C3C-DF2F-5C47-A25C-7F85E83F8C73}" type="slidenum">
              <a:rPr lang="en-US" smtClean="0"/>
              <a:t>5</a:t>
            </a:fld>
            <a:endParaRPr lang="en-US" dirty="0"/>
          </a:p>
        </p:txBody>
      </p:sp>
    </p:spTree>
    <p:extLst>
      <p:ext uri="{BB962C8B-B14F-4D97-AF65-F5344CB8AC3E}">
        <p14:creationId xmlns:p14="http://schemas.microsoft.com/office/powerpoint/2010/main" val="206345991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0" end="0"/>
                                            </p:txEl>
                                          </p:spTgt>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2227">
                                            <p:txEl>
                                              <p:pRg st="0" end="0"/>
                                            </p:txEl>
                                          </p:spTgt>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7">
                                            <p:txEl>
                                              <p:pRg st="1" end="1"/>
                                            </p:txEl>
                                          </p:spTgt>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2227">
                                            <p:txEl>
                                              <p:pRg st="1" end="1"/>
                                            </p:txEl>
                                          </p:spTgt>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p:cTn id="19"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7">
                                            <p:txEl>
                                              <p:pRg st="2" end="2"/>
                                            </p:txEl>
                                          </p:spTgt>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2227">
                                            <p:txEl>
                                              <p:pRg st="2" end="2"/>
                                            </p:txEl>
                                          </p:spTgt>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p:cTn id="25" dur="500" fill="hold"/>
                                        <p:tgtEl>
                                          <p:spTgt spid="522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227">
                                            <p:txEl>
                                              <p:pRg st="3" end="3"/>
                                            </p:txEl>
                                          </p:spTgt>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2227">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4800" y="0"/>
            <a:ext cx="8610600" cy="1295400"/>
          </a:xfrm>
        </p:spPr>
        <p:txBody>
          <a:bodyPr/>
          <a:lstStyle/>
          <a:p>
            <a:r>
              <a:rPr lang="en-US" sz="3600" dirty="0">
                <a:solidFill>
                  <a:srgbClr val="00009D"/>
                </a:solidFill>
              </a:rPr>
              <a:t>Some Major Causes of Reading Comprehension Failure</a:t>
            </a:r>
            <a:endParaRPr lang="en-US" dirty="0">
              <a:solidFill>
                <a:srgbClr val="00009D"/>
              </a:solidFill>
            </a:endParaRPr>
          </a:p>
        </p:txBody>
      </p:sp>
      <p:sp>
        <p:nvSpPr>
          <p:cNvPr id="56323" name="Rectangle 3"/>
          <p:cNvSpPr>
            <a:spLocks noGrp="1" noChangeArrowheads="1"/>
          </p:cNvSpPr>
          <p:nvPr>
            <p:ph sz="quarter" idx="1"/>
          </p:nvPr>
        </p:nvSpPr>
        <p:spPr>
          <a:xfrm>
            <a:off x="304800" y="1752600"/>
            <a:ext cx="8153400" cy="4495800"/>
          </a:xfrm>
        </p:spPr>
        <p:txBody>
          <a:bodyPr>
            <a:normAutofit/>
          </a:bodyPr>
          <a:lstStyle/>
          <a:p>
            <a:pPr marL="571500" indent="-571500">
              <a:lnSpc>
                <a:spcPct val="90000"/>
              </a:lnSpc>
              <a:buSzTx/>
              <a:buFont typeface="Arial" charset="0"/>
              <a:buAutoNum type="arabicPeriod"/>
            </a:pPr>
            <a:r>
              <a:rPr lang="en-US" sz="3200" dirty="0"/>
              <a:t>Language Delays and Difficulties</a:t>
            </a:r>
          </a:p>
          <a:p>
            <a:pPr marL="571500" indent="-571500">
              <a:lnSpc>
                <a:spcPct val="90000"/>
              </a:lnSpc>
              <a:buSzTx/>
              <a:buFont typeface="Arial" charset="0"/>
              <a:buAutoNum type="arabicPeriod"/>
            </a:pPr>
            <a:r>
              <a:rPr lang="en-US" sz="3200" dirty="0"/>
              <a:t>Early Reading Difficulties Leading to Fluency Problems</a:t>
            </a:r>
          </a:p>
          <a:p>
            <a:pPr marL="571500" indent="-571500">
              <a:lnSpc>
                <a:spcPct val="90000"/>
              </a:lnSpc>
              <a:buSzTx/>
              <a:buFont typeface="Arial" charset="0"/>
              <a:buAutoNum type="arabicPeriod"/>
            </a:pPr>
            <a:r>
              <a:rPr lang="en-US" sz="3200" dirty="0"/>
              <a:t>Lack of Knowledge About the World and About Words</a:t>
            </a:r>
          </a:p>
          <a:p>
            <a:pPr marL="571500" indent="-571500">
              <a:lnSpc>
                <a:spcPct val="90000"/>
              </a:lnSpc>
              <a:buSzTx/>
              <a:buFont typeface="Arial" charset="0"/>
              <a:buAutoNum type="arabicPeriod"/>
            </a:pPr>
            <a:r>
              <a:rPr lang="en-US" sz="3200" dirty="0"/>
              <a:t>Lack of Skill in Applying Comprehension Strategies Appropriately Before, During, and After Reading</a:t>
            </a:r>
            <a:r>
              <a:rPr lang="en-US" sz="3200" dirty="0" smtClean="0"/>
              <a:t>.</a:t>
            </a:r>
            <a:endParaRPr lang="en-US" sz="3200" dirty="0"/>
          </a:p>
        </p:txBody>
      </p:sp>
      <p:sp>
        <p:nvSpPr>
          <p:cNvPr id="56324" name="Text Box 4"/>
          <p:cNvSpPr txBox="1">
            <a:spLocks noChangeArrowheads="1"/>
          </p:cNvSpPr>
          <p:nvPr/>
        </p:nvSpPr>
        <p:spPr bwMode="auto">
          <a:xfrm>
            <a:off x="5638800" y="6248400"/>
            <a:ext cx="23622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endParaRPr lang="en-US" sz="1800" dirty="0"/>
          </a:p>
        </p:txBody>
      </p:sp>
      <p:sp>
        <p:nvSpPr>
          <p:cNvPr id="56326" name="Text Box 6"/>
          <p:cNvSpPr txBox="1">
            <a:spLocks noChangeArrowheads="1"/>
          </p:cNvSpPr>
          <p:nvPr/>
        </p:nvSpPr>
        <p:spPr bwMode="auto">
          <a:xfrm>
            <a:off x="4419600" y="6065043"/>
            <a:ext cx="4495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sz="1800" dirty="0"/>
              <a:t>Kame</a:t>
            </a:r>
            <a:r>
              <a:rPr lang="ja-JP" altLang="en-US" sz="1800" dirty="0"/>
              <a:t>’</a:t>
            </a:r>
            <a:r>
              <a:rPr lang="en-US" sz="1800" dirty="0"/>
              <a:t>enui &amp; Simmons, 1990 (revised)</a:t>
            </a:r>
          </a:p>
        </p:txBody>
      </p:sp>
      <p:sp>
        <p:nvSpPr>
          <p:cNvPr id="2" name="Slide Number Placeholder 1"/>
          <p:cNvSpPr>
            <a:spLocks noGrp="1"/>
          </p:cNvSpPr>
          <p:nvPr>
            <p:ph type="sldNum" sz="quarter" idx="12"/>
          </p:nvPr>
        </p:nvSpPr>
        <p:spPr/>
        <p:txBody>
          <a:bodyPr>
            <a:normAutofit fontScale="85000" lnSpcReduction="20000"/>
          </a:bodyPr>
          <a:lstStyle/>
          <a:p>
            <a:fld id="{25D36C3C-DF2F-5C47-A25C-7F85E83F8C73}" type="slidenum">
              <a:rPr lang="en-US" smtClean="0"/>
              <a:t>6</a:t>
            </a:fld>
            <a:endParaRPr lang="en-US" dirty="0"/>
          </a:p>
        </p:txBody>
      </p:sp>
      <p:pic>
        <p:nvPicPr>
          <p:cNvPr id="5" name="Picture 4" descr="Frustr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44" y="0"/>
            <a:ext cx="1865356" cy="1235053"/>
          </a:xfrm>
          <a:prstGeom prst="rect">
            <a:avLst/>
          </a:prstGeom>
        </p:spPr>
      </p:pic>
    </p:spTree>
    <p:extLst>
      <p:ext uri="{BB962C8B-B14F-4D97-AF65-F5344CB8AC3E}">
        <p14:creationId xmlns:p14="http://schemas.microsoft.com/office/powerpoint/2010/main" val="3651863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1000" fill="hold"/>
                                        <p:tgtEl>
                                          <p:spTgt spid="563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63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 calcmode="lin" valueType="num">
                                      <p:cBhvr>
                                        <p:cTn id="14" dur="1000" fill="hold"/>
                                        <p:tgtEl>
                                          <p:spTgt spid="5632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63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63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 calcmode="lin" valueType="num">
                                      <p:cBhvr>
                                        <p:cTn id="21" dur="1000" fill="hold"/>
                                        <p:tgtEl>
                                          <p:spTgt spid="5632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63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63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6323">
                                            <p:txEl>
                                              <p:pRg st="3" end="3"/>
                                            </p:txEl>
                                          </p:spTgt>
                                        </p:tgtEl>
                                        <p:attrNameLst>
                                          <p:attrName>style.visibility</p:attrName>
                                        </p:attrNameLst>
                                      </p:cBhvr>
                                      <p:to>
                                        <p:strVal val="visible"/>
                                      </p:to>
                                    </p:set>
                                    <p:anim calcmode="lin" valueType="num">
                                      <p:cBhvr>
                                        <p:cTn id="28" dur="1000" fill="hold"/>
                                        <p:tgtEl>
                                          <p:spTgt spid="5632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63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sz="quarter" idx="1"/>
          </p:nvPr>
        </p:nvSpPr>
        <p:spPr>
          <a:xfrm>
            <a:off x="612648" y="1719264"/>
            <a:ext cx="8109450" cy="4831662"/>
          </a:xfrm>
        </p:spPr>
        <p:txBody>
          <a:bodyPr/>
          <a:lstStyle/>
          <a:p>
            <a:pPr marL="571500" indent="-571500">
              <a:lnSpc>
                <a:spcPct val="90000"/>
              </a:lnSpc>
              <a:buSzTx/>
              <a:buFont typeface="Arial" charset="0"/>
              <a:buAutoNum type="arabicPeriod"/>
            </a:pPr>
            <a:r>
              <a:rPr lang="en-US" sz="3600" u="sng" dirty="0"/>
              <a:t>Language Delays and Difficulties</a:t>
            </a:r>
            <a:endParaRPr lang="en-US" sz="3600" dirty="0"/>
          </a:p>
          <a:p>
            <a:pPr marL="571500" indent="-3175">
              <a:lnSpc>
                <a:spcPct val="90000"/>
              </a:lnSpc>
              <a:buSzPct val="80000"/>
            </a:pPr>
            <a:r>
              <a:rPr lang="en-US" sz="3200" dirty="0" smtClean="0"/>
              <a:t> </a:t>
            </a:r>
            <a:r>
              <a:rPr lang="en-US" sz="3200" b="1" dirty="0" smtClean="0"/>
              <a:t> Semantics</a:t>
            </a:r>
            <a:r>
              <a:rPr lang="en-US" sz="3200" b="1" dirty="0"/>
              <a:t>/Vocabulary  </a:t>
            </a:r>
          </a:p>
          <a:p>
            <a:pPr marL="1296988" lvl="1" indent="-327025">
              <a:lnSpc>
                <a:spcPct val="90000"/>
              </a:lnSpc>
              <a:buSzPct val="80000"/>
              <a:buFont typeface="Wingdings" charset="2"/>
              <a:buChar char="§"/>
            </a:pPr>
            <a:r>
              <a:rPr lang="en-US" sz="2800" dirty="0"/>
              <a:t>Knowledge of Word Meanings</a:t>
            </a:r>
          </a:p>
          <a:p>
            <a:pPr marL="1296988" lvl="1" indent="-327025">
              <a:lnSpc>
                <a:spcPct val="90000"/>
              </a:lnSpc>
              <a:buSzPct val="80000"/>
              <a:buFont typeface="Wingdings" charset="2"/>
              <a:buChar char="§"/>
            </a:pPr>
            <a:r>
              <a:rPr lang="en-US" sz="2800" dirty="0"/>
              <a:t>Determination of Words Meanings from Context</a:t>
            </a:r>
          </a:p>
        </p:txBody>
      </p:sp>
      <p:sp>
        <p:nvSpPr>
          <p:cNvPr id="6" name="Rectangle 2"/>
          <p:cNvSpPr>
            <a:spLocks noGrp="1" noChangeArrowheads="1"/>
          </p:cNvSpPr>
          <p:nvPr>
            <p:ph type="title"/>
          </p:nvPr>
        </p:nvSpPr>
        <p:spPr>
          <a:xfrm>
            <a:off x="304800" y="0"/>
            <a:ext cx="8610600" cy="1295400"/>
          </a:xfrm>
        </p:spPr>
        <p:txBody>
          <a:bodyPr/>
          <a:lstStyle/>
          <a:p>
            <a:r>
              <a:rPr lang="en-US" sz="3600" dirty="0">
                <a:solidFill>
                  <a:srgbClr val="00009D"/>
                </a:solidFill>
              </a:rPr>
              <a:t>Some Major Causes of Reading Comprehension Failure</a:t>
            </a:r>
            <a:endParaRPr lang="en-US" dirty="0">
              <a:solidFill>
                <a:srgbClr val="00009D"/>
              </a:solidFill>
            </a:endParaRPr>
          </a:p>
        </p:txBody>
      </p:sp>
      <p:pic>
        <p:nvPicPr>
          <p:cNvPr id="3" name="Picture 2" descr="Screen Shot 2015-08-31 at 12.2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457" y="4837625"/>
            <a:ext cx="2489640" cy="1713300"/>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25D36C3C-DF2F-5C47-A25C-7F85E83F8C73}" type="slidenum">
              <a:rPr lang="en-US" smtClean="0"/>
              <a:t>7</a:t>
            </a:fld>
            <a:endParaRPr lang="en-US" dirty="0"/>
          </a:p>
        </p:txBody>
      </p:sp>
    </p:spTree>
    <p:extLst>
      <p:ext uri="{BB962C8B-B14F-4D97-AF65-F5344CB8AC3E}">
        <p14:creationId xmlns:p14="http://schemas.microsoft.com/office/powerpoint/2010/main" val="6076472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sz="quarter" idx="1"/>
          </p:nvPr>
        </p:nvSpPr>
        <p:spPr>
          <a:xfrm>
            <a:off x="152400" y="1524000"/>
            <a:ext cx="8991600" cy="5334000"/>
          </a:xfrm>
        </p:spPr>
        <p:txBody>
          <a:bodyPr/>
          <a:lstStyle/>
          <a:p>
            <a:pPr marL="571500" indent="-571500">
              <a:lnSpc>
                <a:spcPct val="90000"/>
              </a:lnSpc>
              <a:buSzTx/>
              <a:buFont typeface="Arial" charset="0"/>
              <a:buAutoNum type="arabicPeriod"/>
            </a:pPr>
            <a:r>
              <a:rPr lang="en-US" sz="3600" u="sng" dirty="0">
                <a:solidFill>
                  <a:srgbClr val="2F2B20"/>
                </a:solidFill>
              </a:rPr>
              <a:t>Language Delays and Difficulties</a:t>
            </a:r>
            <a:endParaRPr lang="en-US" sz="3600" dirty="0">
              <a:solidFill>
                <a:srgbClr val="2F2B20"/>
              </a:solidFill>
            </a:endParaRPr>
          </a:p>
          <a:p>
            <a:pPr marL="571500" indent="-3175">
              <a:lnSpc>
                <a:spcPct val="90000"/>
              </a:lnSpc>
            </a:pPr>
            <a:r>
              <a:rPr lang="en-US" sz="3200" dirty="0" smtClean="0"/>
              <a:t>  </a:t>
            </a:r>
            <a:r>
              <a:rPr lang="en-US" sz="3200" b="1" dirty="0" smtClean="0"/>
              <a:t>Semantics</a:t>
            </a:r>
            <a:r>
              <a:rPr lang="en-US" sz="3200" b="1" dirty="0"/>
              <a:t>/Vocabulary  </a:t>
            </a:r>
          </a:p>
          <a:p>
            <a:pPr marL="1320800" lvl="1" indent="-350838">
              <a:lnSpc>
                <a:spcPct val="90000"/>
              </a:lnSpc>
              <a:buFont typeface="Wingdings" charset="2"/>
              <a:buChar char="§"/>
            </a:pPr>
            <a:r>
              <a:rPr lang="en-US" sz="2800" dirty="0"/>
              <a:t>Learning, as a language based activity, is fundamentally and profoundly dependent on vocabulary knowledge.  </a:t>
            </a:r>
          </a:p>
          <a:p>
            <a:pPr marL="1312863" lvl="1" indent="-342900">
              <a:lnSpc>
                <a:spcPct val="90000"/>
              </a:lnSpc>
              <a:buFont typeface="Wingdings" charset="2"/>
              <a:buChar char="§"/>
            </a:pPr>
            <a:r>
              <a:rPr lang="en-US" sz="2800" dirty="0"/>
              <a:t>Learners must have access to the meanings of words that teachers (or other adults) use to guide them into </a:t>
            </a:r>
            <a:r>
              <a:rPr lang="en-US" sz="2800" dirty="0" smtClean="0"/>
              <a:t>understanding </a:t>
            </a:r>
            <a:r>
              <a:rPr lang="en-US" sz="2800" dirty="0"/>
              <a:t>known concepts in </a:t>
            </a:r>
            <a:r>
              <a:rPr lang="en-US" sz="2800" dirty="0" smtClean="0"/>
              <a:t>new </a:t>
            </a:r>
            <a:r>
              <a:rPr lang="en-US" sz="2800" dirty="0"/>
              <a:t>ways, i.e. to learning something new</a:t>
            </a:r>
            <a:r>
              <a:rPr lang="en-US" sz="2800" dirty="0" smtClean="0"/>
              <a:t>.</a:t>
            </a:r>
          </a:p>
          <a:p>
            <a:pPr marL="1312863" lvl="1" indent="-342900">
              <a:lnSpc>
                <a:spcPct val="90000"/>
              </a:lnSpc>
              <a:buFont typeface="Wingdings" charset="2"/>
              <a:buChar char="§"/>
            </a:pPr>
            <a:endParaRPr lang="en-US" sz="2800" dirty="0"/>
          </a:p>
          <a:p>
            <a:pPr marL="839788" lvl="1" indent="-495300">
              <a:lnSpc>
                <a:spcPct val="90000"/>
              </a:lnSpc>
              <a:buFont typeface="Wingdings" charset="0"/>
              <a:buNone/>
            </a:pPr>
            <a:r>
              <a:rPr lang="en-US" sz="2200" dirty="0" smtClean="0"/>
              <a:t>					</a:t>
            </a:r>
            <a:endParaRPr lang="en-US" sz="2200" i="1" dirty="0"/>
          </a:p>
        </p:txBody>
      </p:sp>
      <p:pic>
        <p:nvPicPr>
          <p:cNvPr id="6" name="Picture 5" descr="Screen Shot 2015-08-31 at 12.2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615" y="5424057"/>
            <a:ext cx="1637481" cy="1126868"/>
          </a:xfrm>
          <a:prstGeom prst="rect">
            <a:avLst/>
          </a:prstGeom>
        </p:spPr>
      </p:pic>
      <p:sp>
        <p:nvSpPr>
          <p:cNvPr id="7" name="Rectangle 2"/>
          <p:cNvSpPr>
            <a:spLocks noGrp="1" noChangeArrowheads="1"/>
          </p:cNvSpPr>
          <p:nvPr>
            <p:ph type="title"/>
          </p:nvPr>
        </p:nvSpPr>
        <p:spPr>
          <a:xfrm>
            <a:off x="304800" y="0"/>
            <a:ext cx="8610600" cy="1295400"/>
          </a:xfrm>
        </p:spPr>
        <p:txBody>
          <a:bodyPr>
            <a:normAutofit/>
          </a:bodyPr>
          <a:lstStyle/>
          <a:p>
            <a:r>
              <a:rPr lang="en-US" sz="3200" b="1" i="1" dirty="0">
                <a:solidFill>
                  <a:srgbClr val="00009D"/>
                </a:solidFill>
              </a:rPr>
              <a:t>Some Major Causes of Reading Comprehension Failure</a:t>
            </a: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8</a:t>
            </a:fld>
            <a:endParaRPr lang="en-US" dirty="0"/>
          </a:p>
        </p:txBody>
      </p:sp>
    </p:spTree>
    <p:extLst>
      <p:ext uri="{BB962C8B-B14F-4D97-AF65-F5344CB8AC3E}">
        <p14:creationId xmlns:p14="http://schemas.microsoft.com/office/powerpoint/2010/main" val="28787787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sz="quarter" idx="1"/>
          </p:nvPr>
        </p:nvSpPr>
        <p:spPr>
          <a:xfrm>
            <a:off x="381000" y="1524000"/>
            <a:ext cx="8534400" cy="5138738"/>
          </a:xfrm>
        </p:spPr>
        <p:txBody>
          <a:bodyPr/>
          <a:lstStyle/>
          <a:p>
            <a:pPr marL="571500" indent="-571500">
              <a:lnSpc>
                <a:spcPct val="90000"/>
              </a:lnSpc>
              <a:buSzTx/>
              <a:buFont typeface="Arial" charset="0"/>
              <a:buAutoNum type="arabicPeriod"/>
            </a:pPr>
            <a:r>
              <a:rPr lang="en-US" sz="3600" u="sng" dirty="0">
                <a:solidFill>
                  <a:srgbClr val="2F2B20"/>
                </a:solidFill>
              </a:rPr>
              <a:t>Language Delays and Difficulties</a:t>
            </a:r>
            <a:endParaRPr lang="en-US" sz="3600" dirty="0">
              <a:solidFill>
                <a:srgbClr val="2F2B20"/>
              </a:solidFill>
            </a:endParaRPr>
          </a:p>
          <a:p>
            <a:pPr marL="571500" indent="-3175">
              <a:lnSpc>
                <a:spcPct val="90000"/>
              </a:lnSpc>
            </a:pPr>
            <a:r>
              <a:rPr lang="en-US" sz="3200" dirty="0" smtClean="0"/>
              <a:t>  Syntax</a:t>
            </a:r>
            <a:endParaRPr lang="en-US" sz="3200" dirty="0"/>
          </a:p>
          <a:p>
            <a:pPr marL="839788" lvl="1" indent="-495300">
              <a:lnSpc>
                <a:spcPct val="90000"/>
              </a:lnSpc>
            </a:pPr>
            <a:r>
              <a:rPr lang="en-US" sz="2800" dirty="0"/>
              <a:t>The rule system that governs word order in sentences.</a:t>
            </a:r>
          </a:p>
          <a:p>
            <a:pPr marL="839788" lvl="1" indent="-495300">
              <a:lnSpc>
                <a:spcPct val="90000"/>
              </a:lnSpc>
            </a:pPr>
            <a:r>
              <a:rPr lang="en-US" sz="2800" dirty="0"/>
              <a:t>Students who have oral language deficits or bilingual interference generally have difficulty understanding mainstream text.</a:t>
            </a:r>
          </a:p>
          <a:p>
            <a:pPr marL="839788" lvl="1" indent="-495300">
              <a:lnSpc>
                <a:spcPct val="90000"/>
              </a:lnSpc>
            </a:pPr>
            <a:r>
              <a:rPr lang="en-US" sz="2400" dirty="0"/>
              <a:t>Example:    </a:t>
            </a:r>
          </a:p>
        </p:txBody>
      </p:sp>
      <p:sp>
        <p:nvSpPr>
          <p:cNvPr id="112644" name="Text Box 4"/>
          <p:cNvSpPr txBox="1">
            <a:spLocks noChangeArrowheads="1"/>
          </p:cNvSpPr>
          <p:nvPr/>
        </p:nvSpPr>
        <p:spPr bwMode="auto">
          <a:xfrm>
            <a:off x="1219200" y="4766588"/>
            <a:ext cx="7620000" cy="208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30000"/>
              </a:spcBef>
            </a:pPr>
            <a:r>
              <a:rPr lang="en-US" b="1" dirty="0" smtClean="0">
                <a:solidFill>
                  <a:srgbClr val="2F2B20"/>
                </a:solidFill>
              </a:rPr>
              <a:t>The ball is bouncing.  </a:t>
            </a:r>
          </a:p>
          <a:p>
            <a:pPr algn="l" eaLnBrk="1" hangingPunct="1">
              <a:spcBef>
                <a:spcPct val="30000"/>
              </a:spcBef>
            </a:pPr>
            <a:r>
              <a:rPr lang="en-US" b="1" dirty="0" smtClean="0">
                <a:solidFill>
                  <a:srgbClr val="2F2B20"/>
                </a:solidFill>
              </a:rPr>
              <a:t>Bouncing is the ball.  </a:t>
            </a:r>
          </a:p>
          <a:p>
            <a:pPr algn="l" eaLnBrk="1" hangingPunct="1">
              <a:spcBef>
                <a:spcPct val="30000"/>
              </a:spcBef>
            </a:pPr>
            <a:r>
              <a:rPr lang="en-US" b="1" dirty="0" smtClean="0">
                <a:solidFill>
                  <a:srgbClr val="2F2B20"/>
                </a:solidFill>
              </a:rPr>
              <a:t>Ball bouncing.  </a:t>
            </a:r>
          </a:p>
          <a:p>
            <a:pPr algn="l" eaLnBrk="1" hangingPunct="1">
              <a:spcBef>
                <a:spcPct val="30000"/>
              </a:spcBef>
            </a:pPr>
            <a:r>
              <a:rPr lang="en-US" b="1" dirty="0" smtClean="0">
                <a:solidFill>
                  <a:srgbClr val="2F2B20"/>
                </a:solidFill>
              </a:rPr>
              <a:t>We could not say:  “Ball the is bouncing.”  English rules of syntax do not permit this arrangement of nouns and verbs.    </a:t>
            </a:r>
            <a:endParaRPr lang="en-US" b="1" dirty="0" smtClean="0">
              <a:solidFill>
                <a:srgbClr val="2F2B20"/>
              </a:solidFill>
            </a:endParaRPr>
          </a:p>
          <a:p>
            <a:pPr algn="l" eaLnBrk="1" hangingPunct="1">
              <a:spcBef>
                <a:spcPct val="30000"/>
              </a:spcBef>
            </a:pPr>
            <a:endParaRPr lang="en-US" dirty="0">
              <a:solidFill>
                <a:srgbClr val="2F2B20"/>
              </a:solidFill>
            </a:endParaRPr>
          </a:p>
        </p:txBody>
      </p:sp>
      <p:sp>
        <p:nvSpPr>
          <p:cNvPr id="8" name="Rectangle 2"/>
          <p:cNvSpPr>
            <a:spLocks noGrp="1" noChangeArrowheads="1"/>
          </p:cNvSpPr>
          <p:nvPr>
            <p:ph type="title"/>
          </p:nvPr>
        </p:nvSpPr>
        <p:spPr>
          <a:xfrm>
            <a:off x="304800" y="0"/>
            <a:ext cx="8610600" cy="1295400"/>
          </a:xfrm>
        </p:spPr>
        <p:txBody>
          <a:bodyPr>
            <a:normAutofit/>
          </a:bodyPr>
          <a:lstStyle/>
          <a:p>
            <a:r>
              <a:rPr lang="en-US" sz="3200" b="1" i="1" dirty="0">
                <a:solidFill>
                  <a:srgbClr val="00009D"/>
                </a:solidFill>
              </a:rPr>
              <a:t>Some Major Causes of Reading Comprehension Failure</a:t>
            </a:r>
          </a:p>
        </p:txBody>
      </p:sp>
      <p:sp>
        <p:nvSpPr>
          <p:cNvPr id="4" name="Slide Number Placeholder 3"/>
          <p:cNvSpPr>
            <a:spLocks noGrp="1"/>
          </p:cNvSpPr>
          <p:nvPr>
            <p:ph type="sldNum" sz="quarter" idx="12"/>
          </p:nvPr>
        </p:nvSpPr>
        <p:spPr/>
        <p:txBody>
          <a:bodyPr>
            <a:normAutofit fontScale="85000" lnSpcReduction="20000"/>
          </a:bodyPr>
          <a:lstStyle/>
          <a:p>
            <a:fld id="{25D36C3C-DF2F-5C47-A25C-7F85E83F8C73}" type="slidenum">
              <a:rPr lang="en-US" smtClean="0"/>
              <a:t>9</a:t>
            </a:fld>
            <a:endParaRPr lang="en-US" dirty="0"/>
          </a:p>
        </p:txBody>
      </p:sp>
    </p:spTree>
    <p:extLst>
      <p:ext uri="{BB962C8B-B14F-4D97-AF65-F5344CB8AC3E}">
        <p14:creationId xmlns:p14="http://schemas.microsoft.com/office/powerpoint/2010/main" val="6104873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13">
      <a:dk1>
        <a:srgbClr val="2F2B20"/>
      </a:dk1>
      <a:lt1>
        <a:srgbClr val="FFFFFF"/>
      </a:lt1>
      <a:dk2>
        <a:srgbClr val="FEFFF6"/>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215</TotalTime>
  <Words>3189</Words>
  <Application>Microsoft Macintosh PowerPoint</Application>
  <PresentationFormat>On-screen Show (4:3)</PresentationFormat>
  <Paragraphs>213</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Understanding the process of Reading Comprehension</vt:lpstr>
      <vt:lpstr>Module 6, Activity 1</vt:lpstr>
      <vt:lpstr>Overview of Reading Comprehension</vt:lpstr>
      <vt:lpstr>Reading Comprehension Defined</vt:lpstr>
      <vt:lpstr>Reading Comprehension Further Defined</vt:lpstr>
      <vt:lpstr>Some Major Causes of Reading Comprehension Failure</vt:lpstr>
      <vt:lpstr>Some Major Causes of Reading Comprehension Failure</vt:lpstr>
      <vt:lpstr>Some Major Causes of Reading Comprehension Failure</vt:lpstr>
      <vt:lpstr>Some Major Causes of Reading Comprehension Failure</vt:lpstr>
      <vt:lpstr>Some Major Causes of Reading Comprehension Failure</vt:lpstr>
      <vt:lpstr>Module 6, Reflection</vt:lpstr>
      <vt:lpstr>Some Major Causes of Reading Comprehension Failure</vt:lpstr>
      <vt:lpstr>Module 6, Reflection</vt:lpstr>
      <vt:lpstr>Some Major Causes of Reading Comprehension Failure</vt:lpstr>
      <vt:lpstr>Some Major Causes of Reading Comprehension Failure</vt:lpstr>
      <vt:lpstr>PowerPoint Presentation</vt:lpstr>
      <vt:lpstr>Module 6, Reflection</vt:lpstr>
      <vt:lpstr>PowerPoint Presentation</vt:lpstr>
      <vt:lpstr>PowerPoint Presentation</vt:lpstr>
      <vt:lpstr>Module 6, Reflection</vt:lpstr>
      <vt:lpstr>Overview of Reading Comprehension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Comprehension instruction</dc:title>
  <dc:creator>Elizabeth Jankowski</dc:creator>
  <cp:lastModifiedBy>Elizabeth Jankowski</cp:lastModifiedBy>
  <cp:revision>24</cp:revision>
  <dcterms:created xsi:type="dcterms:W3CDTF">2015-08-31T17:57:04Z</dcterms:created>
  <dcterms:modified xsi:type="dcterms:W3CDTF">2015-08-31T21:34:07Z</dcterms:modified>
</cp:coreProperties>
</file>