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sldIdLst>
    <p:sldId id="257" r:id="rId2"/>
    <p:sldId id="275" r:id="rId3"/>
    <p:sldId id="276" r:id="rId4"/>
    <p:sldId id="278" r:id="rId5"/>
    <p:sldId id="279" r:id="rId6"/>
    <p:sldId id="359" r:id="rId7"/>
    <p:sldId id="282" r:id="rId8"/>
    <p:sldId id="360" r:id="rId9"/>
    <p:sldId id="361" r:id="rId10"/>
    <p:sldId id="318" r:id="rId11"/>
    <p:sldId id="324" r:id="rId12"/>
    <p:sldId id="327" r:id="rId13"/>
    <p:sldId id="328" r:id="rId14"/>
    <p:sldId id="329" r:id="rId15"/>
    <p:sldId id="362" r:id="rId16"/>
    <p:sldId id="363" r:id="rId17"/>
    <p:sldId id="331" r:id="rId18"/>
    <p:sldId id="364" r:id="rId19"/>
    <p:sldId id="332" r:id="rId20"/>
    <p:sldId id="333" r:id="rId21"/>
    <p:sldId id="365" r:id="rId22"/>
    <p:sldId id="366" r:id="rId23"/>
    <p:sldId id="367" r:id="rId24"/>
    <p:sldId id="368" r:id="rId25"/>
    <p:sldId id="370" r:id="rId26"/>
    <p:sldId id="369" r:id="rId27"/>
    <p:sldId id="371" r:id="rId28"/>
    <p:sldId id="372" r:id="rId29"/>
    <p:sldId id="373" r:id="rId30"/>
    <p:sldId id="334" r:id="rId31"/>
    <p:sldId id="374" r:id="rId32"/>
    <p:sldId id="337" r:id="rId33"/>
    <p:sldId id="375" r:id="rId34"/>
    <p:sldId id="376" r:id="rId35"/>
    <p:sldId id="3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10" autoAdjust="0"/>
  </p:normalViewPr>
  <p:slideViewPr>
    <p:cSldViewPr snapToGrid="0" snapToObjects="1">
      <p:cViewPr>
        <p:scale>
          <a:sx n="85" d="100"/>
          <a:sy n="85" d="100"/>
        </p:scale>
        <p:origin x="-11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F747-ECD5-2B49-ADD5-E02D0E4C4F12}" type="datetimeFigureOut">
              <a:rPr lang="en-US" smtClean="0"/>
              <a:t>9/8/15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6440-8D06-7D43-BBA1-FA4A13A082FA}" type="slidenum">
              <a:rPr lang="en-US" smtClean="0"/>
              <a:t>‹#›</a:t>
            </a:fld>
            <a:endParaRPr lang="en-US"/>
          </a:p>
        </p:txBody>
      </p:sp>
    </p:spTree>
    <p:extLst>
      <p:ext uri="{BB962C8B-B14F-4D97-AF65-F5344CB8AC3E}">
        <p14:creationId xmlns:p14="http://schemas.microsoft.com/office/powerpoint/2010/main" val="367959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Module 6, Part 1 presentation on development text comprehension instruction.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8FE8A-3935-F940-9105-A1F16875711E}" type="slidenum">
              <a:rPr lang="en-US"/>
              <a:pPr/>
              <a:t>10</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r>
              <a:rPr lang="en-US" dirty="0" smtClean="0"/>
              <a:t>The National Reading Panel identified</a:t>
            </a:r>
            <a:r>
              <a:rPr lang="en-US" baseline="0" dirty="0" smtClean="0"/>
              <a:t> seven different strategies that research indicates helps students better comprehend text.  These can be divided up into two groups:  Reader Strategies and Teacher Strategies.  Reader strategies are those strategies taught to taught with the goal of students using these strategies independently when needed.  These include comprehension monitoring, being able to recognize different text structures, generating questions as they read, and being able to summarize text they have just read.  In addition, research indicates that students do make gains in comprehension when being able to use these strategies in combination or using multiple strategies.  </a:t>
            </a:r>
          </a:p>
          <a:p>
            <a:endParaRPr lang="en-US" baseline="0" dirty="0" smtClean="0"/>
          </a:p>
          <a:p>
            <a:r>
              <a:rPr lang="en-US" baseline="0" dirty="0" smtClean="0"/>
              <a:t>Teacher strategies, on the other hand, are strategies teachers can use during instruction to assist students with comprehension.  These include the use of graphic organizers, strategic questioning, and setting up groups for cooperative learning.  </a:t>
            </a:r>
          </a:p>
          <a:p>
            <a:endParaRPr lang="en-US" baseline="0" dirty="0" smtClean="0"/>
          </a:p>
          <a:p>
            <a:r>
              <a:rPr lang="en-US" baseline="0" dirty="0" smtClean="0"/>
              <a:t>Let’s take a closer look at some of these strategies.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A5155-3B2E-2343-B7DA-6CE97D09C6BB}" type="slidenum">
              <a:rPr lang="en-US"/>
              <a:pPr/>
              <a:t>11</a:t>
            </a:fld>
            <a:endParaRPr lang="en-US"/>
          </a:p>
        </p:txBody>
      </p:sp>
      <p:sp>
        <p:nvSpPr>
          <p:cNvPr id="27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r>
              <a:rPr lang="en-US" dirty="0" smtClean="0"/>
              <a:t>Before discussing these strategies, however, it should be noted that teachers cannot simply ask students to use the strategies.  They must be taught directly</a:t>
            </a:r>
            <a:r>
              <a:rPr lang="en-US" baseline="0" dirty="0" smtClean="0"/>
              <a:t> to students just as you would other reading skills such as sounds, blending, and word reading.  This instruction does not happen in one setting.  Rather, teachers work on directly teaching the strategies multiple times until students can start using the strategies more independently.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with all strategy instruction, </a:t>
            </a:r>
            <a:r>
              <a:rPr lang="en-US" sz="1200" dirty="0" smtClean="0"/>
              <a:t>teachers should </a:t>
            </a:r>
            <a:r>
              <a:rPr lang="en-US" sz="1200" b="1" dirty="0" smtClean="0">
                <a:solidFill>
                  <a:srgbClr val="A40000"/>
                </a:solidFill>
              </a:rPr>
              <a:t>demonstrate the explicit steps within strategies</a:t>
            </a:r>
            <a:r>
              <a:rPr lang="en-US" sz="1200" dirty="0" smtClean="0"/>
              <a:t> to students explaining what the strategy is and what its purpose is.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Second, </a:t>
            </a:r>
            <a:r>
              <a:rPr lang="en-US" sz="1200" dirty="0" smtClean="0"/>
              <a:t>teachers should </a:t>
            </a:r>
            <a:r>
              <a:rPr lang="en-US" sz="1200" b="1" dirty="0" smtClean="0">
                <a:solidFill>
                  <a:srgbClr val="A40000"/>
                </a:solidFill>
              </a:rPr>
              <a:t>model with multiple examples</a:t>
            </a:r>
            <a:r>
              <a:rPr lang="en-US" sz="1200" dirty="0" smtClean="0"/>
              <a:t> of how to apply the strategy using a </a:t>
            </a:r>
            <a:r>
              <a:rPr lang="ja-JP" altLang="en-US" sz="1200" dirty="0" smtClean="0"/>
              <a:t>“</a:t>
            </a:r>
            <a:r>
              <a:rPr lang="en-US" sz="1200" dirty="0" smtClean="0"/>
              <a:t>thinking aloud</a:t>
            </a:r>
            <a:r>
              <a:rPr lang="ja-JP" altLang="en-US" sz="1200" dirty="0" smtClean="0"/>
              <a:t>”</a:t>
            </a:r>
            <a:r>
              <a:rPr lang="en-US" sz="1200" dirty="0" smtClean="0"/>
              <a:t> procedure while interacting with actual text.  Thinking aloud means that you demonstrate by telling the students what you are thinking as you use the strategy.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Next, teachers should provide students with </a:t>
            </a:r>
            <a:r>
              <a:rPr lang="en-US" sz="1200" b="1" dirty="0" smtClean="0">
                <a:solidFill>
                  <a:srgbClr val="A40000"/>
                </a:solidFill>
              </a:rPr>
              <a:t>extensive opportunities to practice</a:t>
            </a:r>
            <a:r>
              <a:rPr lang="en-US" sz="1200" dirty="0" smtClean="0"/>
              <a:t> strategies and offer high-quality feedback.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And, finally, teachers must </a:t>
            </a:r>
            <a:r>
              <a:rPr lang="en-US" sz="1200" b="1" dirty="0" smtClean="0">
                <a:solidFill>
                  <a:srgbClr val="A40000"/>
                </a:solidFill>
              </a:rPr>
              <a:t>structure ample review and opportunities for learning</a:t>
            </a:r>
            <a:r>
              <a:rPr lang="en-US" sz="1200" dirty="0" smtClean="0"/>
              <a:t> </a:t>
            </a:r>
            <a:r>
              <a:rPr lang="en-US" sz="1200" b="1" dirty="0" smtClean="0"/>
              <a:t>how</a:t>
            </a:r>
            <a:r>
              <a:rPr lang="en-US" sz="1200" dirty="0" smtClean="0"/>
              <a:t> and </a:t>
            </a:r>
            <a:r>
              <a:rPr lang="en-US" sz="1200" b="1" dirty="0" smtClean="0"/>
              <a:t>when</a:t>
            </a:r>
            <a:r>
              <a:rPr lang="en-US" sz="1200" dirty="0" smtClean="0"/>
              <a:t> to use strategies, within the context of reading actual text.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C9520-B9BD-D94B-A4EA-1345978353DF}" type="slidenum">
              <a:rPr lang="en-US"/>
              <a:pPr/>
              <a:t>12</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r>
              <a:rPr lang="en-US" dirty="0" smtClean="0"/>
              <a:t>Let’s move on to our first strategy which involves comprehension monitoring.  Many comprehension strategies embody the concept of something called metacognition.  Metacognition </a:t>
            </a:r>
            <a:r>
              <a:rPr lang="en-US" dirty="0"/>
              <a:t>can be defined as </a:t>
            </a:r>
            <a:r>
              <a:rPr lang="ja-JP" altLang="en-US" dirty="0"/>
              <a:t>“</a:t>
            </a:r>
            <a:r>
              <a:rPr lang="en-US" dirty="0"/>
              <a:t>thinking about thinking.</a:t>
            </a:r>
            <a:r>
              <a:rPr lang="ja-JP" altLang="en-US" dirty="0"/>
              <a:t>”</a:t>
            </a:r>
            <a:r>
              <a:rPr lang="en-US" dirty="0"/>
              <a:t>  It is the </a:t>
            </a:r>
            <a:r>
              <a:rPr lang="ja-JP" altLang="en-US" dirty="0"/>
              <a:t>“</a:t>
            </a:r>
            <a:r>
              <a:rPr lang="en-US" dirty="0"/>
              <a:t>bigger picture</a:t>
            </a:r>
            <a:r>
              <a:rPr lang="ja-JP" altLang="en-US" dirty="0"/>
              <a:t>”</a:t>
            </a:r>
            <a:r>
              <a:rPr lang="en-US" dirty="0"/>
              <a:t> of comprehension monitoring.  Good readers use metacognitive strategies to think about and have control over their reading.  </a:t>
            </a:r>
          </a:p>
          <a:p>
            <a:endParaRPr lang="en-US" dirty="0"/>
          </a:p>
          <a:p>
            <a:r>
              <a:rPr lang="en-US" dirty="0" smtClean="0"/>
              <a:t>There are certain</a:t>
            </a:r>
            <a:r>
              <a:rPr lang="en-US" baseline="0" dirty="0" smtClean="0"/>
              <a:t> activities a student can think about before, during and after reading to improve their comprehension.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F3043-0756-0145-B928-0BA13F3663E9}" type="slidenum">
              <a:rPr lang="en-US"/>
              <a:pPr/>
              <a:t>13</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r>
              <a:rPr lang="en-US" dirty="0" smtClean="0"/>
              <a:t>So, a </a:t>
            </a:r>
            <a:r>
              <a:rPr lang="en-US" dirty="0"/>
              <a:t>general framework to teach comprehension strategies would be to think about what strategies to teach children to use before they read, while they are reading, and after they are </a:t>
            </a:r>
            <a:r>
              <a:rPr lang="en-US" dirty="0" smtClean="0"/>
              <a:t>done</a:t>
            </a:r>
            <a:r>
              <a:rPr lang="en-US" baseline="0" dirty="0" smtClean="0"/>
              <a:t> </a:t>
            </a:r>
            <a:r>
              <a:rPr lang="en-US" dirty="0" smtClean="0"/>
              <a:t>reading</a:t>
            </a:r>
            <a:r>
              <a:rPr lang="en-US" dirty="0"/>
              <a:t>.  We will take that approach right now.  However, be aware that many of these strategies can be used at multiple times, including before, during, and after reading.  </a:t>
            </a:r>
            <a:endParaRPr lang="en-US" dirty="0" smtClean="0"/>
          </a:p>
          <a:p>
            <a:endParaRPr lang="en-US" dirty="0" smtClean="0"/>
          </a:p>
          <a:p>
            <a:r>
              <a:rPr lang="en-US" dirty="0" smtClean="0"/>
              <a:t>As far as comprehension monitoring, our first strategy,</a:t>
            </a:r>
            <a:r>
              <a:rPr lang="en-US" baseline="0" dirty="0" smtClean="0"/>
              <a:t> before reading a piece of writing, students should taught to preview the text.  Previewing the text means looking at the title, the front cover, back cover, and perhaps even chapter headings if in a higher grade.  After previewing, students can have short discussions about what they noticed, discuss what they already know about the topic, and even make predictions about what the reading may be about.  </a:t>
            </a:r>
          </a:p>
          <a:p>
            <a:endParaRPr lang="en-US" baseline="0" dirty="0" smtClean="0"/>
          </a:p>
          <a:p>
            <a:r>
              <a:rPr lang="en-US" baseline="0" dirty="0" smtClean="0"/>
              <a:t>After reading, students can then think about and/or discuss whether their predictions came true and check their understanding of what they have just read.  Most comprehension monitoring activities, however, take place </a:t>
            </a:r>
            <a:r>
              <a:rPr lang="en-US" b="1" baseline="0" dirty="0" smtClean="0"/>
              <a:t>while</a:t>
            </a:r>
            <a:r>
              <a:rPr lang="en-US" baseline="0" dirty="0" smtClean="0"/>
              <a:t> students are reading.  We’ll talk about this next.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25645-CD1A-F44F-8A5B-A560C63D76E5}" type="slidenum">
              <a:rPr lang="en-US"/>
              <a:pPr/>
              <a:t>14</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r>
              <a:rPr lang="en-US" dirty="0" smtClean="0"/>
              <a:t>While reading, good readers are constantly checking their understanding of what has been read.  This is called comprehension monitoring.  A good comprehension strategy is simply teaching</a:t>
            </a:r>
            <a:r>
              <a:rPr lang="en-US" baseline="0" dirty="0" smtClean="0"/>
              <a:t> students to constantly check to see if they understand.  They need to learn to recognize when they don’t understand, identify what it is that they don’t understand, and then use what we call “fix up strategies” to resolve their lack of understanding.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25645-CD1A-F44F-8A5B-A560C63D76E5}" type="slidenum">
              <a:rPr lang="en-US"/>
              <a:pPr/>
              <a:t>15</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good tool that teachers can use to teach this strategy is called a teacher “Think Aloud.”  A think-aloud involves teachers verbalizing or saying out loud what they are thinking as they model a strategy.  These include describing things they’re doing as they read to monitor their comprehension.  The purpose of the think-aloud strategy is to model for students how skilled readers make meaning from a text.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Take a minute now to read the first three steps in doing a read think-aloud.  The lesson starts with explaining the objectives of the lesson: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To teach students how to become aware of their own understanding during reading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To teach students to monitor their comprehension and to stop and think about their reading and understanding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To learn to use fix-up strategies to help their fix the meaning when it breaks down.  </a:t>
            </a:r>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25645-CD1A-F44F-8A5B-A560C63D76E5}" type="slidenum">
              <a:rPr lang="en-US"/>
              <a:pPr/>
              <a:t>16</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r>
              <a:rPr lang="en-US" dirty="0" smtClean="0"/>
              <a:t>Then</a:t>
            </a:r>
            <a:r>
              <a:rPr lang="en-US" baseline="0" dirty="0" smtClean="0"/>
              <a:t> say the following to the students:  </a:t>
            </a:r>
            <a:r>
              <a:rPr lang="en-US" sz="1200" i="1" dirty="0" smtClean="0"/>
              <a:t>“Today I am going to read . . . As I read, I want to show you what I think about when I am reading.  If something does not make sense or is confusing to me, I will stop and try to fix the problem.  While I am reading, if something is confusing to me, I will stop and talk out loud to show you how I monitor my comprehension.  Watch what I do as I read.” </a:t>
            </a:r>
          </a:p>
          <a:p>
            <a:endParaRPr lang="en-US" sz="1200" b="0" i="1" dirty="0" smtClean="0"/>
          </a:p>
          <a:p>
            <a:r>
              <a:rPr lang="en-US" sz="1200" b="0" i="0" dirty="0" smtClean="0"/>
              <a:t>Then </a:t>
            </a:r>
            <a:r>
              <a:rPr lang="en-US" sz="2500" b="1" dirty="0" smtClean="0"/>
              <a:t>Read the text modeling thinking aloud</a:t>
            </a:r>
            <a:r>
              <a:rPr lang="en-US" sz="2500" dirty="0" smtClean="0"/>
              <a:t> demonstrating:</a:t>
            </a:r>
          </a:p>
          <a:p>
            <a:pPr marL="457200" indent="-457200">
              <a:buFontTx/>
              <a:buChar char="-"/>
            </a:pPr>
            <a:r>
              <a:rPr lang="en-US" sz="2800" dirty="0" smtClean="0"/>
              <a:t>when you do not understand</a:t>
            </a:r>
          </a:p>
          <a:p>
            <a:pPr marL="457200" indent="-457200">
              <a:buFontTx/>
              <a:buChar char="-"/>
            </a:pPr>
            <a:r>
              <a:rPr lang="en-US" sz="2800" dirty="0" smtClean="0"/>
              <a:t>identifying what you do not understand</a:t>
            </a:r>
          </a:p>
          <a:p>
            <a:pPr marL="457200" indent="-457200">
              <a:buFontTx/>
              <a:buChar char="-"/>
            </a:pPr>
            <a:r>
              <a:rPr lang="en-US" sz="2800" dirty="0" smtClean="0"/>
              <a:t>using appropriate </a:t>
            </a:r>
            <a:r>
              <a:rPr lang="ja-JP" altLang="en-US" sz="2800" dirty="0" smtClean="0">
                <a:latin typeface="Arial"/>
              </a:rPr>
              <a:t>“</a:t>
            </a:r>
            <a:r>
              <a:rPr lang="en-US" sz="2800" dirty="0" smtClean="0"/>
              <a:t>fix up</a:t>
            </a:r>
            <a:r>
              <a:rPr lang="ja-JP" altLang="en-US" sz="2800" dirty="0" smtClean="0">
                <a:latin typeface="Arial"/>
              </a:rPr>
              <a:t>”</a:t>
            </a:r>
            <a:r>
              <a:rPr lang="en-US" sz="2800" dirty="0" smtClean="0"/>
              <a:t> strategies to resolve problems</a:t>
            </a:r>
          </a:p>
          <a:p>
            <a:endParaRPr lang="en-US" sz="1200" b="0" i="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64A31-6857-534A-A2CE-6CA00305A521}" type="slidenum">
              <a:rPr lang="en-US"/>
              <a:pPr/>
              <a:t>17</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r>
              <a:rPr lang="en-US" dirty="0" smtClean="0"/>
              <a:t>On the slide are three example fix-up strategies teachers can teach students to use when they “get stuck” with understanding the text.  These include stopping</a:t>
            </a:r>
            <a:r>
              <a:rPr lang="en-US" baseline="0" dirty="0" smtClean="0"/>
              <a:t> and rereading the text at a slower rate, stopping and looking back through the text, and stopping, thinking, and deciding to look forward through the text.  Take a moment to look at the example scripts of how this might sound for each of these fix-up strategies.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B7E91-6945-CA4E-AB1A-5BCAFE613511}" type="slidenum">
              <a:rPr lang="en-US"/>
              <a:pPr/>
              <a:t>19</a:t>
            </a:fld>
            <a:endParaRPr lang="en-US"/>
          </a:p>
        </p:txBody>
      </p:sp>
      <p:sp>
        <p:nvSpPr>
          <p:cNvPr id="307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r>
              <a:rPr lang="en-US"/>
              <a:t>A general framework to teach comprehension strategies would be to think about what strategies to teach children to use before they read, while they are reading, and after they are reading.  We will take that approach right now.  However, be aware that many of these strategies can be used at multiple times, including before, during, and after reading.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9B09B-2FE2-5C49-AC55-5D9894200F24}" type="slidenum">
              <a:rPr lang="en-US"/>
              <a:pPr/>
              <a:t>20</a:t>
            </a:fld>
            <a:endParaRPr lang="en-US"/>
          </a:p>
        </p:txBody>
      </p:sp>
      <p:sp>
        <p:nvSpPr>
          <p:cNvPr id="73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r>
              <a:rPr lang="en-US" dirty="0" smtClean="0"/>
              <a:t>The definition of question generation is fairly straightforward.  It involves teaching students to ask question about the text – particularly while they are reading.  Teaching </a:t>
            </a:r>
            <a:r>
              <a:rPr lang="en-US" dirty="0"/>
              <a:t>students to ask their own questions improves their active processing of text and so improves comprehension.  </a:t>
            </a:r>
          </a:p>
          <a:p>
            <a:endParaRPr lang="en-US" dirty="0"/>
          </a:p>
          <a:p>
            <a:r>
              <a:rPr lang="en-US" dirty="0"/>
              <a:t>By generating questions, students become aware of whether they can answer the questions and, thus, whether they understanding what they are </a:t>
            </a:r>
            <a:r>
              <a:rPr lang="en-US" dirty="0" smtClean="0"/>
              <a:t>reading.</a:t>
            </a:r>
            <a:r>
              <a:rPr lang="en-US" baseline="0" dirty="0" smtClean="0"/>
              <a:t>  Out of all the comprehension strategies studies by the National Reading Panel, question generation had the highest effect on students’ comprehension.  Therefore, it is important that teachers add this strategy to their “bag of tricks” for increasing reading comprehension of their students.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1C81D-B438-3040-85CC-5EF5DF0B4CC2}" type="slidenum">
              <a:rPr lang="en-US"/>
              <a:pPr/>
              <a:t>2</a:t>
            </a:fld>
            <a:endParaRPr lang="en-US" dirty="0"/>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r>
              <a:rPr lang="en-US" dirty="0" smtClean="0"/>
              <a:t>Part 2 of Module 6 focuses on classroom practices, including strategies, that teachers can put in place in order to improve reading comprehension.  We will start broadly and then</a:t>
            </a:r>
            <a:r>
              <a:rPr lang="en-US" baseline="0" dirty="0" smtClean="0"/>
              <a:t> move to move specific strategies.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7DF58-481D-214D-B87C-4BC77D1D8533}" type="slidenum">
              <a:rPr lang="en-US"/>
              <a:pPr/>
              <a:t>21</a:t>
            </a:fld>
            <a:endParaRPr lang="en-US"/>
          </a:p>
        </p:txBody>
      </p:sp>
      <p:sp>
        <p:nvSpPr>
          <p:cNvPr id="30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r>
              <a:rPr lang="en-US" dirty="0" smtClean="0"/>
              <a:t>Question generation is</a:t>
            </a:r>
            <a:r>
              <a:rPr lang="en-US" baseline="0" dirty="0" smtClean="0"/>
              <a:t> important for a number of reasons:  </a:t>
            </a:r>
          </a:p>
          <a:p>
            <a:endParaRPr lang="en-US" baseline="0" dirty="0" smtClean="0"/>
          </a:p>
          <a:p>
            <a:r>
              <a:rPr lang="en-US" baseline="0" dirty="0" smtClean="0"/>
              <a:t>By asking questions, students actively engage and interact with the text.  Students become aware of their ability to answer their questions and ultimately have a deeper understanding of the text.  And, finally, when using the question generation strategy, students pose and answer their own questions rather than only answering questions posed by the teacher.  This then shifts responsibility for learning from the teacher to the student.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7DF58-481D-214D-B87C-4BC77D1D8533}" type="slidenum">
              <a:rPr lang="en-US"/>
              <a:pPr/>
              <a:t>22</a:t>
            </a:fld>
            <a:endParaRPr lang="en-US"/>
          </a:p>
        </p:txBody>
      </p:sp>
      <p:sp>
        <p:nvSpPr>
          <p:cNvPr id="30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r>
              <a:rPr lang="en-US" dirty="0" smtClean="0"/>
              <a:t>Teaching question generation may not be as easy as it </a:t>
            </a:r>
            <a:r>
              <a:rPr lang="en-US" dirty="0" smtClean="0"/>
              <a:t>appears, especially for students who are learning English as a second language because of the language skills needed during the question generation strategy of how to turn idea statements into questions.  </a:t>
            </a:r>
            <a:r>
              <a:rPr lang="en-US" dirty="0" smtClean="0"/>
              <a:t>A number of prerequisite skills are needed in order to use the question generation </a:t>
            </a:r>
            <a:r>
              <a:rPr lang="en-US" dirty="0" smtClean="0"/>
              <a:t>strategy and will most likely</a:t>
            </a:r>
            <a:r>
              <a:rPr lang="en-US" baseline="0" dirty="0" smtClean="0"/>
              <a:t> need to be taught to your students.  Let’s briefly look at each of these.  </a:t>
            </a:r>
            <a:endParaRPr lang="en-US"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prompt can help students generation questions.  The prompt listed on the screen can be made into a poster and put up in the classroom in order to help students ask as well as answer questions.  Teaching students to match question starters to generalized answers as seen on the table can help students ask as well as answer questions.  Questions with who, where and when tend to be easier for students because the answers are not difficult.  How and why questions are more complex and can be particularly challenging for students to answer correctly.  For more ideas on teaching students about question starters, please read pages 20-27 of the resource </a:t>
            </a:r>
            <a:r>
              <a:rPr lang="en-US" i="1" baseline="0" dirty="0" smtClean="0"/>
              <a:t>Question Generation </a:t>
            </a:r>
            <a:r>
              <a:rPr lang="en-US" i="0" baseline="0" dirty="0" smtClean="0"/>
              <a:t>from the Effective Instructional Strategies Series found within the Module 6 materials.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23</a:t>
            </a:fld>
            <a:endParaRPr lang="en-US"/>
          </a:p>
        </p:txBody>
      </p:sp>
    </p:spTree>
    <p:extLst>
      <p:ext uri="{BB962C8B-B14F-4D97-AF65-F5344CB8AC3E}">
        <p14:creationId xmlns:p14="http://schemas.microsoft.com/office/powerpoint/2010/main" val="11609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a</a:t>
            </a:r>
            <a:r>
              <a:rPr lang="en-US" baseline="0" dirty="0" smtClean="0"/>
              <a:t> statement into a question can be challenging for all students, and especially for English learners because of the language abilities needed.  Explicit instruction is often needed.  In order for students to learn this skill, teachers must take the time to provide direct instruction on how to turn a statement into a question.  This will require teaching students to learn how to select the correct sentence starter word such as who, who, why and so on in order to formulate the correct question.  Pages 28-31 of Question Generation provides a couple of simple strategies for teachers to use to help teach this skill.  Either now, or when time is available, read these pages and then create a sample activity of how you plan to work on this skill with your students.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24</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the important ideas in text is a requirement to question</a:t>
            </a:r>
            <a:r>
              <a:rPr lang="en-US" baseline="0" dirty="0" smtClean="0"/>
              <a:t> generation and other important reading comprehension skills.  Students often have difficulty with finding important ideas for a number of reasons.  For example, some students may have difficulty separating really important ideas from small details within a passage.  Have you ever run across a student who had this difficulty?  To start, teaching students to identify key ideas in a passage at a paragraph level, then move to longer passages.  </a:t>
            </a:r>
          </a:p>
          <a:p>
            <a:endParaRPr lang="en-US" baseline="0" dirty="0" smtClean="0"/>
          </a:p>
          <a:p>
            <a:r>
              <a:rPr lang="en-US" baseline="0" dirty="0" smtClean="0"/>
              <a:t>One strategy for teaching this skill is through Think Alouds which have been discussed earlier.  So, a teacher may read a paragraph out loud to the class.  Then ask questions in her mind out loud.  For example, the teacher could self ask, </a:t>
            </a:r>
            <a:r>
              <a:rPr lang="en-US" i="1" baseline="0" dirty="0" smtClean="0"/>
              <a:t>What is the text mostly about?  Or What are the details that support this main idea?  </a:t>
            </a:r>
            <a:r>
              <a:rPr lang="en-US" i="0" baseline="0" dirty="0" smtClean="0"/>
              <a:t>Then talk through the process orally for answering the questions.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25</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26</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talked about turning ideas into questions.  Another prerequisite for question generation is turning important ideas into </a:t>
            </a:r>
            <a:r>
              <a:rPr lang="en-US" b="1" baseline="0" dirty="0" smtClean="0">
                <a:solidFill>
                  <a:srgbClr val="2F2B20"/>
                </a:solidFill>
              </a:rPr>
              <a:t>integrative</a:t>
            </a:r>
            <a:r>
              <a:rPr lang="en-US" baseline="0" dirty="0" smtClean="0"/>
              <a:t> questions.  Turning an important idea statement into an integrative question is more complex than turning a statement into a question, but it involves the same skills.  An integrative question is a question that synthesizes or draws together the important ideas and details from different parts of the text.  An integrative question cannot be answered from just one or two sentences in the text.  Instead the reader must gather important information from throughout the text in order to answer the question.  Students must therefore understand that an integrative question must be broad enough so that the answer involves different parts of the text.  </a:t>
            </a:r>
          </a:p>
          <a:p>
            <a:endParaRPr lang="en-US" baseline="0" dirty="0" smtClean="0"/>
          </a:p>
          <a:p>
            <a:r>
              <a:rPr lang="en-US" baseline="0" dirty="0" smtClean="0"/>
              <a:t>In general, what, how and why question starters can be used as aides to help students generate integrative questions.  A few examples can be found on the slide.  For example:  </a:t>
            </a:r>
          </a:p>
          <a:p>
            <a:endParaRPr lang="en-US" sz="2200" baseline="0" dirty="0" smtClean="0"/>
          </a:p>
          <a:p>
            <a:r>
              <a:rPr lang="en-US" sz="2200" baseline="0" dirty="0" smtClean="0"/>
              <a:t>• </a:t>
            </a:r>
            <a:r>
              <a:rPr lang="en-US" sz="2200" dirty="0" smtClean="0"/>
              <a:t>Why did the man decide to not chop down the rainforest tree?</a:t>
            </a:r>
          </a:p>
          <a:p>
            <a:r>
              <a:rPr lang="en-US" sz="2200" dirty="0" smtClean="0"/>
              <a:t>•</a:t>
            </a:r>
            <a:r>
              <a:rPr lang="en-US" sz="2200" baseline="0" dirty="0" smtClean="0"/>
              <a:t> </a:t>
            </a:r>
            <a:r>
              <a:rPr lang="en-US" sz="2200" dirty="0" smtClean="0"/>
              <a:t>What clues did the girl use to find out where her dog had gone?</a:t>
            </a:r>
          </a:p>
          <a:p>
            <a:r>
              <a:rPr lang="en-US" sz="2200" dirty="0" smtClean="0"/>
              <a:t>•</a:t>
            </a:r>
            <a:r>
              <a:rPr lang="en-US" sz="2200" baseline="0" dirty="0" smtClean="0"/>
              <a:t> </a:t>
            </a:r>
            <a:r>
              <a:rPr lang="en-US" sz="2200" dirty="0" smtClean="0"/>
              <a:t>How do animals protect themselves in the wild?</a:t>
            </a:r>
          </a:p>
          <a:p>
            <a:endParaRPr lang="en-US" sz="2200" dirty="0" smtClean="0"/>
          </a:p>
          <a:p>
            <a:r>
              <a:rPr lang="en-US" sz="2200" dirty="0" smtClean="0"/>
              <a:t>For additional ideas in helping students create integrative questions, see pages 39 and 40</a:t>
            </a:r>
            <a:r>
              <a:rPr lang="en-US" sz="2200" baseline="0" dirty="0" smtClean="0"/>
              <a:t> of </a:t>
            </a:r>
            <a:r>
              <a:rPr lang="en-US" sz="2200" i="1" baseline="0" dirty="0" smtClean="0"/>
              <a:t>Question Generation.  </a:t>
            </a:r>
            <a:endParaRPr lang="en-US" sz="220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27</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prerequisite skill of question generation is helping students answer integrative questions.  In general, students must be able to summarize and pull together information from the text to fully answer integrative questions.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28</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strategy teachers can use is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start by modeling orally and in writing as well as thinking aloud about how to synthesize and summarize the text. Creating an question generation chart while modeling can aide in this process.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use a three-column graphic organizer with columns for the important idea, the integrative question, and the the answer as seen on this slide.  Again, you must model, model, and model this process before asking students to do so with guided</a:t>
            </a:r>
            <a:r>
              <a:rPr lang="en-US" sz="1200" kern="1200" baseline="0" dirty="0" smtClean="0">
                <a:solidFill>
                  <a:schemeClr val="tx1"/>
                </a:solidFill>
                <a:effectLst/>
                <a:latin typeface="+mn-lt"/>
                <a:ea typeface="+mn-ea"/>
                <a:cs typeface="+mn-cs"/>
              </a:rPr>
              <a:t> or independent practice.  Basically, the teacher reads a paragraph out loud, perhaps even written out on the board.  The teacher uses a think aloud to describe the most important idea in the paragraph and writes it in the space provided.  The teacher then models how to turn this idea into a question using one of the question starter words.  In the last column, the teacher then goes back into the text to model how the answer is obtained and then writes it in the space provided.  This continues until the students are ready for guided and then later independent practice using text that will be read in class.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Many other great ideas for answering integrative questions can be found on pages 41-48 of </a:t>
            </a:r>
            <a:r>
              <a:rPr lang="en-US" sz="1200" i="1" kern="1200" baseline="0" dirty="0" smtClean="0">
                <a:solidFill>
                  <a:schemeClr val="tx1"/>
                </a:solidFill>
                <a:effectLst/>
                <a:latin typeface="+mn-lt"/>
                <a:ea typeface="+mn-ea"/>
                <a:cs typeface="+mn-cs"/>
              </a:rPr>
              <a:t>Question Generation.</a:t>
            </a:r>
            <a:r>
              <a:rPr lang="en-US" sz="1200" i="0" kern="1200" baseline="0" dirty="0" smtClean="0">
                <a:solidFill>
                  <a:schemeClr val="tx1"/>
                </a:solidFill>
                <a:effectLst/>
                <a:latin typeface="+mn-lt"/>
                <a:ea typeface="+mn-ea"/>
                <a:cs typeface="+mn-cs"/>
              </a:rPr>
              <a:t>  Take a few minutes now to look over this section.  When time permits create some of your own classroom activities based upon these teaching strategies.  </a:t>
            </a:r>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29</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7DF58-481D-214D-B87C-4BC77D1D8533}" type="slidenum">
              <a:rPr lang="en-US"/>
              <a:pPr/>
              <a:t>30</a:t>
            </a:fld>
            <a:endParaRPr lang="en-US"/>
          </a:p>
        </p:txBody>
      </p:sp>
      <p:sp>
        <p:nvSpPr>
          <p:cNvPr id="30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summary, t</a:t>
            </a:r>
            <a:r>
              <a:rPr lang="en-US" sz="1200" kern="1200" dirty="0" smtClean="0">
                <a:solidFill>
                  <a:schemeClr val="tx1"/>
                </a:solidFill>
                <a:effectLst/>
                <a:latin typeface="+mn-lt"/>
                <a:ea typeface="+mn-ea"/>
                <a:cs typeface="+mn-cs"/>
              </a:rPr>
              <a:t>here are four steps to the question generation strategy.</a:t>
            </a:r>
            <a:r>
              <a:rPr lang="en-US" sz="1200" kern="1200" baseline="0" dirty="0" smtClean="0">
                <a:solidFill>
                  <a:schemeClr val="tx1"/>
                </a:solidFill>
                <a:effectLst/>
                <a:latin typeface="+mn-lt"/>
                <a:ea typeface="+mn-ea"/>
                <a:cs typeface="+mn-cs"/>
              </a:rPr>
              <a:t>  These include: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Asking the student to read the text (for example a paragraph).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Asking students to find the important idea in that piece of text.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Asking students to then turn the important idea into an integrative question. </a:t>
            </a:r>
            <a:endParaRPr lang="en-US" dirty="0" smtClean="0"/>
          </a:p>
          <a:p>
            <a:r>
              <a:rPr lang="en-US" sz="1200" kern="1200" dirty="0" smtClean="0">
                <a:solidFill>
                  <a:schemeClr val="tx1"/>
                </a:solidFill>
                <a:effectLst/>
                <a:latin typeface="+mn-lt"/>
                <a:ea typeface="+mn-ea"/>
                <a:cs typeface="+mn-cs"/>
              </a:rPr>
              <a:t>4. Asking students then answer the question.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Taking time to work</a:t>
            </a:r>
            <a:r>
              <a:rPr lang="en-US" sz="1200" kern="1200" baseline="0" dirty="0" smtClean="0">
                <a:solidFill>
                  <a:schemeClr val="tx1"/>
                </a:solidFill>
                <a:effectLst/>
                <a:latin typeface="+mn-lt"/>
                <a:ea typeface="+mn-ea"/>
                <a:cs typeface="+mn-cs"/>
              </a:rPr>
              <a:t> on generation question will have long-term benefits for overall comprehension.  </a:t>
            </a:r>
            <a:r>
              <a:rPr lang="en-US" sz="1200" kern="1200" dirty="0" smtClean="0">
                <a:solidFill>
                  <a:schemeClr val="tx1"/>
                </a:solidFill>
                <a:effectLst/>
                <a:latin typeface="+mn-lt"/>
                <a:ea typeface="+mn-ea"/>
                <a:cs typeface="+mn-cs"/>
              </a:rPr>
              <a:t>Implementing the question generation strategy can appear overwhelming because it requires many skills to complete the entire process.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Probably the most important is to start by using a text familiar to the students (that is, text that they have previously read).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do not need to master all the prerequisite skills we have just discussed in order to use the strategy. If students cannot complete one or more of the steps, teachers can provide or scaffold the step with the strategies and ideas just presented. This allows students to learn to question while reading as well as teaches them the value and importance of the reading strategy.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5FC19-B042-BC44-92BB-993C6A4FFEAE}" type="slidenum">
              <a:rPr lang="en-US"/>
              <a:pPr/>
              <a:t>3</a:t>
            </a:fld>
            <a:endParaRPr lang="en-US" dirty="0"/>
          </a:p>
        </p:txBody>
      </p:sp>
      <p:sp>
        <p:nvSpPr>
          <p:cNvPr id="215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As a reminder, let’s review</a:t>
            </a:r>
            <a:r>
              <a:rPr lang="en-US" baseline="0" dirty="0" smtClean="0"/>
              <a:t> some </a:t>
            </a:r>
            <a:r>
              <a:rPr lang="en-US" dirty="0" smtClean="0"/>
              <a:t>of the key understandings presented in Part 1 that teachers must consider when considering</a:t>
            </a:r>
            <a:r>
              <a:rPr lang="en-US" baseline="0" dirty="0" smtClean="0"/>
              <a:t> ways of improving overall comprehension skills.  Those areas listed on the screen all make important contributions to a student being able to read with comprehension.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B7E91-6945-CA4E-AB1A-5BCAFE613511}" type="slidenum">
              <a:rPr lang="en-US"/>
              <a:pPr/>
              <a:t>31</a:t>
            </a:fld>
            <a:endParaRPr lang="en-US"/>
          </a:p>
        </p:txBody>
      </p:sp>
      <p:sp>
        <p:nvSpPr>
          <p:cNvPr id="307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final strategy for</a:t>
            </a:r>
            <a:r>
              <a:rPr lang="en-US" baseline="0" dirty="0" smtClean="0"/>
              <a:t> helping students improve reading comprehension within this presentation is teachers using strategic questioning before, during and after reading.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05F4B-476A-E041-B0DD-0C431250DEF8}" type="slidenum">
              <a:rPr lang="en-US"/>
              <a:pPr/>
              <a:t>32</a:t>
            </a:fld>
            <a:endParaRPr lang="en-US"/>
          </a:p>
        </p:txBody>
      </p:sp>
      <p:sp>
        <p:nvSpPr>
          <p:cNvPr id="22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Strategic questioning focuses on teachers generating meaningful and varied questions before,</a:t>
            </a:r>
            <a:r>
              <a:rPr lang="en-US" baseline="0" dirty="0" smtClean="0"/>
              <a:t> during and after reading a piece of text.  The benefits of doing so are plentiful, and some purposes similar to student question generation.  These include: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lvl="1">
              <a:buFont typeface="Wingdings" charset="2"/>
              <a:buChar char="ü"/>
            </a:pPr>
            <a:r>
              <a:rPr lang="en-US" dirty="0" smtClean="0"/>
              <a:t>Gives students a </a:t>
            </a:r>
            <a:r>
              <a:rPr lang="en-US" b="1" dirty="0" smtClean="0"/>
              <a:t>purpose</a:t>
            </a:r>
            <a:r>
              <a:rPr lang="en-US" dirty="0" smtClean="0"/>
              <a:t> for reading (before reading)</a:t>
            </a:r>
          </a:p>
          <a:p>
            <a:pPr lvl="1">
              <a:buFont typeface="Wingdings" charset="2"/>
              <a:buChar char="ü"/>
            </a:pPr>
            <a:r>
              <a:rPr lang="en-US" b="1" dirty="0" smtClean="0"/>
              <a:t>Focuses</a:t>
            </a:r>
            <a:r>
              <a:rPr lang="en-US" dirty="0" smtClean="0"/>
              <a:t> students</a:t>
            </a:r>
            <a:r>
              <a:rPr lang="ja-JP" altLang="en-US" dirty="0" smtClean="0">
                <a:latin typeface="Arial"/>
              </a:rPr>
              <a:t>’</a:t>
            </a:r>
            <a:r>
              <a:rPr lang="en-US" dirty="0" smtClean="0"/>
              <a:t> </a:t>
            </a:r>
            <a:r>
              <a:rPr lang="en-US" b="1" dirty="0" smtClean="0"/>
              <a:t>attention</a:t>
            </a:r>
            <a:r>
              <a:rPr lang="en-US" dirty="0" smtClean="0"/>
              <a:t> on what they are to learn (before reading)</a:t>
            </a:r>
          </a:p>
          <a:p>
            <a:pPr lvl="1">
              <a:buFont typeface="Wingdings" charset="2"/>
              <a:buChar char="ü"/>
            </a:pPr>
            <a:r>
              <a:rPr lang="en-US" dirty="0" smtClean="0"/>
              <a:t>Helps students to </a:t>
            </a:r>
            <a:r>
              <a:rPr lang="en-US" b="1" dirty="0" smtClean="0"/>
              <a:t>think actively</a:t>
            </a:r>
            <a:r>
              <a:rPr lang="en-US" dirty="0" smtClean="0"/>
              <a:t> as they read (during reading)</a:t>
            </a:r>
          </a:p>
          <a:p>
            <a:pPr lvl="1">
              <a:buFont typeface="Wingdings" charset="2"/>
              <a:buChar char="ü"/>
            </a:pPr>
            <a:r>
              <a:rPr lang="en-US" dirty="0" smtClean="0"/>
              <a:t>Encourages students to </a:t>
            </a:r>
            <a:r>
              <a:rPr lang="en-US" b="1" dirty="0" smtClean="0"/>
              <a:t>monitor</a:t>
            </a:r>
            <a:r>
              <a:rPr lang="en-US" dirty="0" smtClean="0"/>
              <a:t> their comprehension (during reading)</a:t>
            </a:r>
          </a:p>
          <a:p>
            <a:pPr lvl="1">
              <a:buFont typeface="Wingdings" charset="2"/>
              <a:buChar char="ü"/>
            </a:pPr>
            <a:r>
              <a:rPr lang="en-US" dirty="0" smtClean="0"/>
              <a:t>Helps students to </a:t>
            </a:r>
            <a:r>
              <a:rPr lang="en-US" b="1" dirty="0" smtClean="0"/>
              <a:t>review</a:t>
            </a:r>
            <a:r>
              <a:rPr lang="en-US" dirty="0" smtClean="0"/>
              <a:t> content and </a:t>
            </a:r>
            <a:r>
              <a:rPr lang="en-US" b="1" dirty="0" smtClean="0"/>
              <a:t>relate</a:t>
            </a:r>
            <a:r>
              <a:rPr lang="en-US" dirty="0" smtClean="0"/>
              <a:t> what they have learned to what  they already know (after reading)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p:cNvSpPr>
          <p:nvPr>
            <p:ph type="sldImg"/>
          </p:nvPr>
        </p:nvSpPr>
        <p:spPr bwMode="auto">
          <a:xfrm>
            <a:off x="1146175"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0323" name="Rectangle 3"/>
          <p:cNvSpPr>
            <a:spLocks noChangeArrowheads="1"/>
          </p:cNvSpPr>
          <p:nvPr>
            <p:ph type="body" idx="1"/>
          </p:nvPr>
        </p:nvSpPr>
        <p:spPr bwMode="auto">
          <a:xfrm>
            <a:off x="762000" y="4343400"/>
            <a:ext cx="5486400" cy="4114800"/>
          </a:xfrm>
          <a:prstGeom prst="rect">
            <a:avLst/>
          </a:prstGeom>
          <a:solidFill>
            <a:srgbClr val="FFFFFF"/>
          </a:solidFill>
          <a:ln>
            <a:solidFill>
              <a:srgbClr val="000000"/>
            </a:solidFill>
            <a:miter lim="800000"/>
            <a:headEnd/>
            <a:tailEnd/>
          </a:ln>
        </p:spPr>
        <p:txBody>
          <a:bodyPr/>
          <a:lstStyle/>
          <a:p>
            <a:r>
              <a:rPr lang="en-US" sz="1000" dirty="0" smtClean="0"/>
              <a:t>With strategic questioning, teachers ask a variety of questions, avoiding the overuse of simple recall questions.  There are a number of question types that various</a:t>
            </a:r>
            <a:r>
              <a:rPr lang="en-US" sz="1000" baseline="0" dirty="0" smtClean="0"/>
              <a:t> researchers have developed.  For example, you may have heard of something called Bloom’s taxonomy that presents a number of question types that teachers can use with students.  What is on the screen is one way of thinking of </a:t>
            </a:r>
            <a:r>
              <a:rPr lang="en-US" sz="1000" dirty="0" smtClean="0"/>
              <a:t>question </a:t>
            </a:r>
            <a:r>
              <a:rPr lang="en-US" sz="1000" dirty="0"/>
              <a:t>types </a:t>
            </a:r>
            <a:r>
              <a:rPr lang="en-US" sz="1000" dirty="0" smtClean="0"/>
              <a:t>and comes </a:t>
            </a:r>
            <a:r>
              <a:rPr lang="en-US" sz="1000" dirty="0"/>
              <a:t>from an article written by </a:t>
            </a:r>
            <a:r>
              <a:rPr lang="en-US" sz="1000" dirty="0" smtClean="0"/>
              <a:t>researcher</a:t>
            </a:r>
            <a:r>
              <a:rPr lang="en-US" sz="1000" baseline="0" dirty="0" smtClean="0"/>
              <a:t> </a:t>
            </a:r>
            <a:r>
              <a:rPr lang="en-US" sz="1000" dirty="0" smtClean="0"/>
              <a:t>Angelo </a:t>
            </a:r>
            <a:r>
              <a:rPr lang="en-US" sz="1000" dirty="0" err="1"/>
              <a:t>Ciardiello</a:t>
            </a:r>
            <a:r>
              <a:rPr lang="en-US" sz="1000" dirty="0"/>
              <a:t>. </a:t>
            </a:r>
            <a:r>
              <a:rPr lang="en-US" sz="1000" dirty="0" smtClean="0"/>
              <a:t>To simply, he broke teacher</a:t>
            </a:r>
            <a:r>
              <a:rPr lang="en-US" sz="1000" baseline="0" dirty="0" smtClean="0"/>
              <a:t> questioning down into four types of questions that are presented on the slide along with example signal words for each question type.  These include:  </a:t>
            </a:r>
            <a:endParaRPr lang="en-US" sz="1000" dirty="0" smtClean="0"/>
          </a:p>
          <a:p>
            <a:endParaRPr lang="en-US" sz="1000" b="1" dirty="0" smtClean="0"/>
          </a:p>
          <a:p>
            <a:r>
              <a:rPr lang="en-US" sz="1000" b="1" dirty="0" smtClean="0"/>
              <a:t>Memory </a:t>
            </a:r>
            <a:r>
              <a:rPr lang="en-US" sz="1000" b="1" dirty="0"/>
              <a:t>Questions - </a:t>
            </a:r>
            <a:r>
              <a:rPr lang="en-US" sz="1000" dirty="0"/>
              <a:t>signal words (as listed above)</a:t>
            </a:r>
          </a:p>
          <a:p>
            <a:r>
              <a:rPr lang="en-US" sz="1000" dirty="0" smtClean="0"/>
              <a:t>Examples:  • </a:t>
            </a:r>
            <a:r>
              <a:rPr lang="en-US" sz="1000" dirty="0"/>
              <a:t>Who is Annie Oakley?     What does Alexander do with his money?     </a:t>
            </a:r>
            <a:endParaRPr lang="en-US" sz="1000" dirty="0" smtClean="0"/>
          </a:p>
          <a:p>
            <a:endParaRPr lang="en-US" sz="1000" dirty="0"/>
          </a:p>
          <a:p>
            <a:r>
              <a:rPr lang="en-US" sz="1000" b="1" dirty="0"/>
              <a:t>Convergent Thinking Questions </a:t>
            </a:r>
            <a:r>
              <a:rPr lang="en-US" sz="1000" dirty="0"/>
              <a:t>- - signal words (as listed above)</a:t>
            </a:r>
          </a:p>
          <a:p>
            <a:r>
              <a:rPr lang="en-US" sz="1000" dirty="0"/>
              <a:t>Convergent Questions</a:t>
            </a:r>
            <a:r>
              <a:rPr lang="en-US" sz="1000" dirty="0">
                <a:ea typeface="ヒラギノ角ゴ Pro W3" charset="0"/>
                <a:cs typeface="ヒラギノ角ゴ Pro W3" charset="0"/>
              </a:rPr>
              <a:t> are questions in which there is only one or very few right answers.  </a:t>
            </a:r>
          </a:p>
          <a:p>
            <a:r>
              <a:rPr lang="en-US" sz="1000" dirty="0" smtClean="0">
                <a:ea typeface="ヒラギノ角ゴ Pro W3" charset="0"/>
                <a:cs typeface="ヒラギノ角ゴ Pro W3" charset="0"/>
              </a:rPr>
              <a:t>Examples:  •</a:t>
            </a:r>
            <a:r>
              <a:rPr lang="en-US" sz="1000" dirty="0">
                <a:ea typeface="ヒラギノ角ゴ Pro W3" charset="0"/>
                <a:cs typeface="ヒラギノ角ゴ Pro W3" charset="0"/>
              </a:rPr>
              <a:t> Why was the camel unhappy?     In what ways are kangaroos and koalas similar?  </a:t>
            </a:r>
            <a:endParaRPr lang="en-US" sz="1000" dirty="0" smtClean="0">
              <a:ea typeface="ヒラギノ角ゴ Pro W3" charset="0"/>
              <a:cs typeface="ヒラギノ角ゴ Pro W3" charset="0"/>
            </a:endParaRPr>
          </a:p>
          <a:p>
            <a:endParaRPr lang="en-US" sz="1000" dirty="0">
              <a:ea typeface="ヒラギノ角ゴ Pro W3" charset="0"/>
              <a:cs typeface="ヒラギノ角ゴ Pro W3" charset="0"/>
            </a:endParaRPr>
          </a:p>
          <a:p>
            <a:r>
              <a:rPr lang="en-US" sz="1000" b="1" dirty="0">
                <a:ea typeface="ヒラギノ角ゴ Pro W3" charset="0"/>
                <a:cs typeface="ヒラギノ角ゴ Pro W3" charset="0"/>
              </a:rPr>
              <a:t>Divergent Thinking Questions -- </a:t>
            </a:r>
            <a:r>
              <a:rPr lang="en-US" sz="1000" dirty="0">
                <a:ea typeface="ヒラギノ角ゴ Pro W3" charset="0"/>
                <a:cs typeface="ヒラギノ角ゴ Pro W3" charset="0"/>
              </a:rPr>
              <a:t>signal words (as listed above)</a:t>
            </a:r>
            <a:endParaRPr lang="en-US" sz="1000" b="1" dirty="0">
              <a:ea typeface="ヒラギノ角ゴ Pro W3" charset="0"/>
              <a:cs typeface="ヒラギノ角ゴ Pro W3" charset="0"/>
            </a:endParaRPr>
          </a:p>
          <a:p>
            <a:r>
              <a:rPr lang="en-US" sz="1000" dirty="0"/>
              <a:t>There are a number of possible answers. Studies indicate </a:t>
            </a:r>
            <a:r>
              <a:rPr lang="en-US" sz="1000" dirty="0" smtClean="0"/>
              <a:t>that </a:t>
            </a:r>
            <a:r>
              <a:rPr lang="en-US" sz="1000" dirty="0"/>
              <a:t>increasing the number of divergent questions increases the quality of student production in terms of number and depth of response.  </a:t>
            </a:r>
            <a:r>
              <a:rPr lang="en-US" sz="1000" dirty="0" smtClean="0"/>
              <a:t>(</a:t>
            </a:r>
            <a:r>
              <a:rPr lang="en-US" sz="1000" dirty="0" err="1" smtClean="0"/>
              <a:t>Carin</a:t>
            </a:r>
            <a:r>
              <a:rPr lang="en-US" sz="1000" dirty="0" smtClean="0"/>
              <a:t> and </a:t>
            </a:r>
            <a:r>
              <a:rPr lang="en-US" sz="1000" dirty="0" err="1" smtClean="0"/>
              <a:t>Sund</a:t>
            </a:r>
            <a:r>
              <a:rPr lang="en-US" sz="1000" dirty="0" smtClean="0"/>
              <a:t>, 1978).</a:t>
            </a:r>
            <a:r>
              <a:rPr lang="en-US" sz="1000" baseline="0" dirty="0" smtClean="0"/>
              <a:t>  Examples include:  </a:t>
            </a:r>
            <a:endParaRPr lang="en-US" sz="1000" dirty="0"/>
          </a:p>
          <a:p>
            <a:r>
              <a:rPr lang="en-US" sz="1000" dirty="0" smtClean="0"/>
              <a:t>•  Predict </a:t>
            </a:r>
            <a:r>
              <a:rPr lang="en-US" sz="1000" dirty="0"/>
              <a:t>how your family would feel if Julius moved into your house.</a:t>
            </a:r>
          </a:p>
          <a:p>
            <a:r>
              <a:rPr lang="en-US" sz="1000" dirty="0"/>
              <a:t>•  If Daddy was not able to fix the wagon to take Agatha to the hospital, then what might have happened next</a:t>
            </a:r>
            <a:r>
              <a:rPr lang="en-US" sz="1000" dirty="0" smtClean="0"/>
              <a:t>?</a:t>
            </a:r>
          </a:p>
          <a:p>
            <a:endParaRPr lang="en-US" sz="1000" dirty="0">
              <a:ea typeface="ヒラギノ角ゴ Pro W3" charset="0"/>
              <a:cs typeface="ヒラギノ角ゴ Pro W3" charset="0"/>
            </a:endParaRPr>
          </a:p>
          <a:p>
            <a:r>
              <a:rPr lang="en-US" sz="1000" b="1" dirty="0">
                <a:ea typeface="ヒラギノ角ゴ Pro W3" charset="0"/>
                <a:cs typeface="ヒラギノ角ゴ Pro W3" charset="0"/>
              </a:rPr>
              <a:t>Evaluative Thinking Questions</a:t>
            </a:r>
            <a:r>
              <a:rPr lang="en-US" sz="1000" dirty="0">
                <a:ea typeface="ヒラギノ角ゴ Pro W3" charset="0"/>
                <a:cs typeface="ヒラギノ角ゴ Pro W3" charset="0"/>
              </a:rPr>
              <a:t> -- signal words (as listed above</a:t>
            </a:r>
            <a:r>
              <a:rPr lang="en-US" sz="1000" dirty="0" smtClean="0">
                <a:ea typeface="ヒラギノ角ゴ Pro W3" charset="0"/>
                <a:cs typeface="ヒラギノ角ゴ Pro W3" charset="0"/>
              </a:rPr>
              <a:t>).  Examples include:  </a:t>
            </a:r>
            <a:endParaRPr lang="en-US" sz="1000" dirty="0">
              <a:ea typeface="ヒラギノ角ゴ Pro W3" charset="0"/>
              <a:cs typeface="ヒラギノ角ゴ Pro W3" charset="0"/>
            </a:endParaRPr>
          </a:p>
          <a:p>
            <a:r>
              <a:rPr lang="en-US" sz="1000" dirty="0">
                <a:ea typeface="ヒラギノ角ゴ Pro W3" charset="0"/>
                <a:cs typeface="ヒラギノ角ゴ Pro W3" charset="0"/>
              </a:rPr>
              <a:t>• Would it be important to pay your bills as soon as you have the money?  Why or why not?</a:t>
            </a:r>
          </a:p>
          <a:p>
            <a:r>
              <a:rPr lang="en-US" sz="1000" dirty="0">
                <a:ea typeface="ヒラギノ角ゴ Pro W3" charset="0"/>
                <a:cs typeface="ヒラギノ角ゴ Pro W3" charset="0"/>
              </a:rPr>
              <a:t>• Why would you prefer to live in the city or the country?  </a:t>
            </a:r>
            <a:endParaRPr lang="en-US" sz="10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34</a:t>
            </a:fld>
            <a:endParaRPr lang="en-US"/>
          </a:p>
        </p:txBody>
      </p:sp>
    </p:spTree>
    <p:extLst>
      <p:ext uri="{BB962C8B-B14F-4D97-AF65-F5344CB8AC3E}">
        <p14:creationId xmlns:p14="http://schemas.microsoft.com/office/powerpoint/2010/main" val="249027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6BCDB-3437-B947-B67A-134518601F71}" type="slidenum">
              <a:rPr lang="en-US"/>
              <a:pPr/>
              <a:t>4</a:t>
            </a:fld>
            <a:endParaRPr lang="en-US" dirty="0"/>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r>
              <a:rPr lang="en-US" dirty="0" smtClean="0"/>
              <a:t>Remember</a:t>
            </a:r>
            <a:r>
              <a:rPr lang="en-US" baseline="0" dirty="0" smtClean="0"/>
              <a:t> that fluency includes </a:t>
            </a:r>
            <a:r>
              <a:rPr lang="en-US" dirty="0" smtClean="0"/>
              <a:t>the </a:t>
            </a:r>
            <a:r>
              <a:rPr lang="en-US" dirty="0"/>
              <a:t>features of fluency:  speed, accuracy, and prosody.  </a:t>
            </a:r>
            <a:r>
              <a:rPr lang="en-US" dirty="0" smtClean="0"/>
              <a:t>Fluency difficulties </a:t>
            </a:r>
            <a:r>
              <a:rPr lang="en-US" baseline="0" dirty="0" smtClean="0"/>
              <a:t>are always something that needs to be ruled out as a primary cause of comprehension problems, particularly at the upper elementary grades when teachers sometimes assume their students can read accurately and fluently.  </a:t>
            </a: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A03CB-B2FC-704C-ACF0-7753CED4F15F}" type="slidenum">
              <a:rPr lang="en-US"/>
              <a:pPr/>
              <a:t>5</a:t>
            </a:fld>
            <a:endParaRPr lang="en-US" dirty="0"/>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r>
              <a:rPr lang="en-US" baseline="0" dirty="0" smtClean="0"/>
              <a:t>Asking a student to read grade level material and then analyzing the accuracy and rate can be used to check students’ fluency,  If the student is below the expected fluency rate and/or makes many errors, then the teacher must work with the student on fluency development.  That does not mean comprehension instruction should stop.  Rather, comprehension instruction may need to take place with easier reading material, while at the same time working on fluency development.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CED1D-D979-B445-A5FA-82F8506FEE37}" type="slidenum">
              <a:rPr lang="en-US"/>
              <a:pPr/>
              <a:t>6</a:t>
            </a:fld>
            <a:endParaRPr lang="en-US" dirty="0"/>
          </a:p>
        </p:txBody>
      </p:sp>
      <p:sp>
        <p:nvSpPr>
          <p:cNvPr id="21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Spending time every day working on vocabulary development will also aide in improving comprehension.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D6959-390F-6943-BECA-2CBC6007BCDE}" type="slidenum">
              <a:rPr lang="en-US"/>
              <a:pPr/>
              <a:t>7</a:t>
            </a:fld>
            <a:endParaRPr lang="en-US" dirty="0"/>
          </a:p>
        </p:txBody>
      </p:sp>
      <p:sp>
        <p:nvSpPr>
          <p:cNvPr id="141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Recall from the previous</a:t>
            </a:r>
            <a:r>
              <a:rPr lang="en-US" baseline="0" dirty="0" smtClean="0"/>
              <a:t> module that vocabulary plays a significant role in a student’s overall comprehension skills.  In fact, </a:t>
            </a:r>
            <a:r>
              <a:rPr lang="en-US" sz="1200" b="1" dirty="0" smtClean="0">
                <a:solidFill>
                  <a:srgbClr val="2F2B20"/>
                </a:solidFill>
              </a:rPr>
              <a:t>one of the most persistent findings in reading research is the extent to which students</a:t>
            </a:r>
            <a:r>
              <a:rPr lang="ja-JP" altLang="en-US" sz="1200" b="1" dirty="0" smtClean="0">
                <a:solidFill>
                  <a:srgbClr val="2F2B20"/>
                </a:solidFill>
                <a:latin typeface="Arial"/>
              </a:rPr>
              <a:t>’</a:t>
            </a:r>
            <a:r>
              <a:rPr lang="en-US" sz="1200" b="1" dirty="0" smtClean="0">
                <a:solidFill>
                  <a:srgbClr val="2F2B20"/>
                </a:solidFill>
              </a:rPr>
              <a:t> vocabulary knowledge relates to their reading comprehension.</a:t>
            </a:r>
            <a:r>
              <a:rPr lang="en-US" sz="1200" b="1" baseline="0" dirty="0" smtClean="0">
                <a:solidFill>
                  <a:srgbClr val="2F2B20"/>
                </a:solidFill>
              </a:rPr>
              <a:t>  </a:t>
            </a:r>
            <a:r>
              <a:rPr lang="en-US" sz="1200" b="0" dirty="0" smtClean="0">
                <a:solidFill>
                  <a:srgbClr val="2F2B20"/>
                </a:solidFill>
              </a:rPr>
              <a:t>(Research from </a:t>
            </a:r>
            <a:r>
              <a:rPr lang="en-US" sz="1200" b="0" dirty="0" smtClean="0">
                <a:solidFill>
                  <a:srgbClr val="2F2B20"/>
                </a:solidFill>
                <a:latin typeface="+mn-lt"/>
              </a:rPr>
              <a:t>(Anderson &amp; Freebody, 1981; Anderson &amp; Nagy, 1991; Baumann, Kame</a:t>
            </a:r>
            <a:r>
              <a:rPr lang="ja-JP" altLang="en-US" sz="1200" b="0" dirty="0" smtClean="0">
                <a:solidFill>
                  <a:srgbClr val="2F2B20"/>
                </a:solidFill>
                <a:latin typeface="+mn-lt"/>
              </a:rPr>
              <a:t>’</a:t>
            </a:r>
            <a:r>
              <a:rPr lang="en-US" sz="1200" b="0" dirty="0" smtClean="0">
                <a:solidFill>
                  <a:srgbClr val="2F2B20"/>
                </a:solidFill>
                <a:latin typeface="+mn-lt"/>
              </a:rPr>
              <a:t>enui &amp; Ash, 2003; Becker, 1977; and others).</a:t>
            </a:r>
            <a:r>
              <a:rPr lang="en-US" sz="1200" b="0" baseline="0" dirty="0" smtClean="0">
                <a:solidFill>
                  <a:srgbClr val="2F2B20"/>
                </a:solidFill>
                <a:latin typeface="+mn-lt"/>
              </a:rPr>
              <a:t>  </a:t>
            </a:r>
            <a:r>
              <a:rPr lang="en-US" sz="1200" b="0" dirty="0" smtClean="0">
                <a:solidFill>
                  <a:srgbClr val="2F2B20"/>
                </a:solidFill>
              </a:rPr>
              <a:t>  </a:t>
            </a:r>
            <a:endParaRPr lang="en-US" b="0" dirty="0" smtClean="0"/>
          </a:p>
          <a:p>
            <a:endParaRPr lang="en-US" sz="1200" b="1" dirty="0" smtClean="0">
              <a:solidFill>
                <a:srgbClr val="2F2B20"/>
              </a:solidFill>
            </a:endParaRPr>
          </a:p>
          <a:p>
            <a:r>
              <a:rPr lang="en-US" sz="1200" b="0" baseline="0" dirty="0" smtClean="0">
                <a:solidFill>
                  <a:srgbClr val="2F2B20"/>
                </a:solidFill>
              </a:rPr>
              <a:t>All teachers, whether a reading teacher, science teacher, math teacher, or a teacher of other subjects, must set aside time to teach vocabulary to their students on an everyday basis.  This cannot be overemphasized.  For specific strategies for building vocabulary, please see the module specifically devoted to vocabulary development.   Developing vocabulary of students in all grades and subject areas can and will positively impact a student’s overall comprehension skills.   </a:t>
            </a:r>
          </a:p>
          <a:p>
            <a:endParaRPr lang="en-US" sz="1200" b="0" baseline="0" dirty="0" smtClean="0">
              <a:solidFill>
                <a:srgbClr val="2F2B20"/>
              </a:solidFill>
            </a:endParaRPr>
          </a:p>
          <a:p>
            <a:endParaRPr lang="en-US" sz="1200" b="0" dirty="0" smtClean="0">
              <a:solidFill>
                <a:srgbClr val="2F2B20"/>
              </a:solidFill>
            </a:endParaRPr>
          </a:p>
          <a:p>
            <a:endParaRPr lang="en-US" sz="1200" b="1" dirty="0" smtClean="0">
              <a:solidFill>
                <a:srgbClr val="2F2B2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5FC19-B042-BC44-92BB-993C6A4FFEAE}" type="slidenum">
              <a:rPr lang="en-US"/>
              <a:pPr/>
              <a:t>8</a:t>
            </a:fld>
            <a:endParaRPr lang="en-US" dirty="0"/>
          </a:p>
        </p:txBody>
      </p:sp>
      <p:sp>
        <p:nvSpPr>
          <p:cNvPr id="215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Moving on, we will now spend quite a bit of time discussing</a:t>
            </a:r>
            <a:r>
              <a:rPr lang="en-US" baseline="0" dirty="0" smtClean="0"/>
              <a:t> specific comprehension strategies that students can be taught to use in order to help them comprehend text.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5FC19-B042-BC44-92BB-993C6A4FFEAE}" type="slidenum">
              <a:rPr lang="en-US"/>
              <a:pPr/>
              <a:t>9</a:t>
            </a:fld>
            <a:endParaRPr lang="en-US" dirty="0"/>
          </a:p>
        </p:txBody>
      </p:sp>
      <p:sp>
        <p:nvSpPr>
          <p:cNvPr id="215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We will now spend quite a bit of time discussing</a:t>
            </a:r>
            <a:r>
              <a:rPr lang="en-US" baseline="0" dirty="0" smtClean="0"/>
              <a:t> specific comprehension strategies that students can be taught to use in order to help them comprehend text.  In simple terms, comprehension strategies are </a:t>
            </a:r>
            <a:r>
              <a:rPr lang="en-US" sz="3300" baseline="0" dirty="0" smtClean="0"/>
              <a:t>c</a:t>
            </a:r>
            <a:r>
              <a:rPr lang="en-US" sz="3300" dirty="0" smtClean="0"/>
              <a:t>onscious plans or sets of steps that good readers use to make sense of text.  Good readers tend to do these things without a great deal of instruction.  For many students, however, using these strategies is</a:t>
            </a:r>
            <a:r>
              <a:rPr lang="en-US" sz="3300" baseline="0" dirty="0" smtClean="0"/>
              <a:t> not something they do on their own and therefore need instruction on how and when to use them.  As noted, </a:t>
            </a:r>
            <a:r>
              <a:rPr lang="en-US" sz="3300" dirty="0" smtClean="0"/>
              <a:t>comprehension strategy instruction helps students become purposeful, active readers who are in control of their own reading comprehension.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3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3300" dirty="0" smtClean="0"/>
              <a:t>A number of these strategies are on the right hand of the slide.  Take a minute to look at these strategies before we learn more about them.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E4B0B-29A7-F742-9EFD-81B819CB70F8}" type="datetimeFigureOut">
              <a:rPr lang="en-US" smtClean="0"/>
              <a:t>9/8/15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D36C3C-DF2F-5C47-A25C-7F85E83F8C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1E4B0B-29A7-F742-9EFD-81B819CB70F8}"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36C3C-DF2F-5C47-A25C-7F85E83F8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B1E4B0B-29A7-F742-9EFD-81B819CB70F8}" type="datetimeFigureOut">
              <a:rPr lang="en-US" smtClean="0"/>
              <a:t>9/8/15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5D36C3C-DF2F-5C47-A25C-7F85E83F8C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1E4B0B-29A7-F742-9EFD-81B819CB70F8}"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1E4B0B-29A7-F742-9EFD-81B819CB70F8}" type="datetimeFigureOut">
              <a:rPr lang="en-US" smtClean="0"/>
              <a:t>9/8/15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5D36C3C-DF2F-5C47-A25C-7F85E83F8C7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B1E4B0B-29A7-F742-9EFD-81B819CB70F8}" type="datetimeFigureOut">
              <a:rPr lang="en-US" smtClean="0"/>
              <a:t>9/8/15</a:t>
            </a:fld>
            <a:endParaRPr lang="en-US"/>
          </a:p>
        </p:txBody>
      </p:sp>
      <p:sp>
        <p:nvSpPr>
          <p:cNvPr id="10" name="Slide Number Placeholder 9"/>
          <p:cNvSpPr>
            <a:spLocks noGrp="1"/>
          </p:cNvSpPr>
          <p:nvPr>
            <p:ph type="sldNum" sz="quarter" idx="16"/>
          </p:nvPr>
        </p:nvSpPr>
        <p:spPr/>
        <p:txBody>
          <a:bodyPr rtlCol="0"/>
          <a:lstStyle/>
          <a:p>
            <a:fld id="{25D36C3C-DF2F-5C47-A25C-7F85E83F8C7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B1E4B0B-29A7-F742-9EFD-81B819CB70F8}" type="datetimeFigureOut">
              <a:rPr lang="en-US" smtClean="0"/>
              <a:t>9/8/15</a:t>
            </a:fld>
            <a:endParaRPr lang="en-US"/>
          </a:p>
        </p:txBody>
      </p:sp>
      <p:sp>
        <p:nvSpPr>
          <p:cNvPr id="12" name="Slide Number Placeholder 11"/>
          <p:cNvSpPr>
            <a:spLocks noGrp="1"/>
          </p:cNvSpPr>
          <p:nvPr>
            <p:ph type="sldNum" sz="quarter" idx="16"/>
          </p:nvPr>
        </p:nvSpPr>
        <p:spPr/>
        <p:txBody>
          <a:bodyPr rtlCol="0"/>
          <a:lstStyle/>
          <a:p>
            <a:fld id="{25D36C3C-DF2F-5C47-A25C-7F85E83F8C7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1E4B0B-29A7-F742-9EFD-81B819CB70F8}" type="datetimeFigureOut">
              <a:rPr lang="en-US" smtClean="0"/>
              <a:t>9/8/15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E4B0B-29A7-F742-9EFD-81B819CB70F8}" type="datetimeFigureOut">
              <a:rPr lang="en-US" smtClean="0"/>
              <a:t>9/8/15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5D36C3C-DF2F-5C47-A25C-7F85E83F8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1E4B0B-29A7-F742-9EFD-81B819CB70F8}"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B1E4B0B-29A7-F742-9EFD-81B819CB70F8}" type="datetimeFigureOut">
              <a:rPr lang="en-US" smtClean="0"/>
              <a:t>9/8/15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5D36C3C-DF2F-5C47-A25C-7F85E83F8C7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E4B0B-29A7-F742-9EFD-81B819CB70F8}" type="datetimeFigureOut">
              <a:rPr lang="en-US" smtClean="0"/>
              <a:t>9/8/15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5D36C3C-DF2F-5C47-A25C-7F85E83F8C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239000" cy="2514600"/>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5400" dirty="0" smtClean="0">
                <a:solidFill>
                  <a:schemeClr val="tx2">
                    <a:lumMod val="75000"/>
                  </a:schemeClr>
                </a:solidFill>
                <a:effectLst>
                  <a:outerShdw blurRad="50800" dist="38100" dir="2700000" algn="tl" rotWithShape="0">
                    <a:srgbClr val="000000">
                      <a:alpha val="43000"/>
                    </a:srgbClr>
                  </a:outerShdw>
                </a:effectLst>
              </a:rPr>
              <a:t>Reading Comprehension instruction</a:t>
            </a:r>
            <a:endParaRPr lang="en-US" sz="5400" b="1" dirty="0">
              <a:solidFill>
                <a:schemeClr val="tx2">
                  <a:lumMod val="75000"/>
                </a:schemeClr>
              </a:solidFill>
            </a:endParaRPr>
          </a:p>
        </p:txBody>
      </p:sp>
      <p:sp>
        <p:nvSpPr>
          <p:cNvPr id="3" name="Subtitle 2"/>
          <p:cNvSpPr>
            <a:spLocks noGrp="1"/>
          </p:cNvSpPr>
          <p:nvPr>
            <p:ph type="subTitle" idx="1"/>
          </p:nvPr>
        </p:nvSpPr>
        <p:spPr>
          <a:xfrm>
            <a:off x="1295400" y="4274560"/>
            <a:ext cx="6705600" cy="685800"/>
          </a:xfrm>
        </p:spPr>
        <p:txBody>
          <a:bodyPr/>
          <a:lstStyle/>
          <a:p>
            <a:pPr algn="ctr"/>
            <a:r>
              <a:rPr lang="en-US" dirty="0" smtClean="0">
                <a:solidFill>
                  <a:srgbClr val="052E65"/>
                </a:solidFill>
              </a:rPr>
              <a:t>A Project LIFT Training Module</a:t>
            </a:r>
            <a:endParaRPr lang="en-US" dirty="0">
              <a:solidFill>
                <a:srgbClr val="052E65"/>
              </a:solidFill>
            </a:endParaRPr>
          </a:p>
        </p:txBody>
      </p:sp>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dirty="0"/>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1143000"/>
            <a:chOff x="4876800" y="152400"/>
            <a:chExt cx="4038600" cy="1143000"/>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772180"/>
              <a:ext cx="3962400" cy="523220"/>
            </a:xfrm>
            <a:prstGeom prst="rect">
              <a:avLst/>
            </a:prstGeom>
            <a:noFill/>
          </p:spPr>
          <p:txBody>
            <a:bodyPr wrap="square" rtlCol="0">
              <a:spAutoFit/>
            </a:bodyPr>
            <a:lstStyle/>
            <a:p>
              <a:pPr algn="r"/>
              <a:r>
                <a:rPr lang="en-US" sz="1400" b="1" dirty="0" smtClean="0">
                  <a:solidFill>
                    <a:schemeClr val="accent1">
                      <a:lumMod val="50000"/>
                    </a:schemeClr>
                  </a:solidFill>
                </a:rPr>
                <a:t>CORE - Center at Oregon for </a:t>
              </a:r>
            </a:p>
            <a:p>
              <a:pPr algn="r"/>
              <a:r>
                <a:rPr lang="en-US" sz="1400" b="1" dirty="0" smtClean="0">
                  <a:solidFill>
                    <a:schemeClr val="accent1">
                      <a:lumMod val="50000"/>
                    </a:schemeClr>
                  </a:solidFill>
                </a:rPr>
                <a:t>Research in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tx1"/>
                </a:solidFill>
              </a:rPr>
              <a:t>Module 6 – Part 2</a:t>
            </a:r>
            <a:endParaRPr lang="en-US" dirty="0">
              <a:solidFill>
                <a:schemeClr val="tx1"/>
              </a:solidFill>
            </a:endParaRPr>
          </a:p>
        </p:txBody>
      </p:sp>
    </p:spTree>
    <p:extLst>
      <p:ext uri="{BB962C8B-B14F-4D97-AF65-F5344CB8AC3E}">
        <p14:creationId xmlns:p14="http://schemas.microsoft.com/office/powerpoint/2010/main" val="1684448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87547"/>
            <a:ext cx="8153400" cy="1096963"/>
          </a:xfrm>
          <a:ln/>
          <a:extLst>
            <a:ext uri="{91240B29-F687-4f45-9708-019B960494DF}">
              <a14:hiddenLine xmlns:a14="http://schemas.microsoft.com/office/drawing/2010/main" w="9525">
                <a:solidFill>
                  <a:schemeClr val="accent1"/>
                </a:solidFill>
                <a:miter lim="800000"/>
                <a:headEnd/>
                <a:tailEnd/>
              </a14:hiddenLine>
            </a:ext>
          </a:extLst>
        </p:spPr>
        <p:txBody>
          <a:bodyPr>
            <a:noAutofit/>
          </a:bodyPr>
          <a:lstStyle/>
          <a:p>
            <a:r>
              <a:rPr lang="en-US" sz="3600" b="1" i="1" dirty="0" smtClean="0">
                <a:solidFill>
                  <a:schemeClr val="accent6">
                    <a:lumMod val="75000"/>
                  </a:schemeClr>
                </a:solidFill>
              </a:rPr>
              <a:t>Comprehension Strategies with </a:t>
            </a:r>
            <a:r>
              <a:rPr lang="en-US" sz="3600" b="1" i="1" dirty="0">
                <a:solidFill>
                  <a:schemeClr val="accent6">
                    <a:lumMod val="75000"/>
                  </a:schemeClr>
                </a:solidFill>
              </a:rPr>
              <a:t>Research Evidence</a:t>
            </a:r>
          </a:p>
        </p:txBody>
      </p:sp>
      <p:sp>
        <p:nvSpPr>
          <p:cNvPr id="55299" name="Rectangle 3"/>
          <p:cNvSpPr>
            <a:spLocks noGrp="1" noChangeArrowheads="1"/>
          </p:cNvSpPr>
          <p:nvPr>
            <p:ph sz="quarter" idx="1"/>
          </p:nvPr>
        </p:nvSpPr>
        <p:spPr>
          <a:xfrm>
            <a:off x="457200" y="1912938"/>
            <a:ext cx="4038600" cy="4411662"/>
          </a:xfrm>
          <a:solidFill>
            <a:schemeClr val="tx1">
              <a:lumMod val="10000"/>
              <a:lumOff val="90000"/>
            </a:schemeClr>
          </a:solidFill>
          <a:ln>
            <a:solidFill>
              <a:schemeClr val="accent2">
                <a:lumMod val="75000"/>
              </a:schemeClr>
            </a:solidFill>
            <a:miter lim="800000"/>
            <a:headEnd/>
            <a:tailEnd/>
          </a:ln>
        </p:spPr>
        <p:txBody>
          <a:bodyPr/>
          <a:lstStyle/>
          <a:p>
            <a:r>
              <a:rPr lang="en-US" sz="3200" b="1" dirty="0"/>
              <a:t>Reader Strategies:</a:t>
            </a:r>
            <a:r>
              <a:rPr lang="en-US" dirty="0"/>
              <a:t>  </a:t>
            </a:r>
          </a:p>
          <a:p>
            <a:pPr lvl="1"/>
            <a:r>
              <a:rPr lang="en-US" sz="2500" dirty="0"/>
              <a:t>Comprehension Monitoring</a:t>
            </a:r>
          </a:p>
          <a:p>
            <a:pPr lvl="1"/>
            <a:r>
              <a:rPr lang="en-US" sz="2500" dirty="0"/>
              <a:t>Story Structure</a:t>
            </a:r>
          </a:p>
          <a:p>
            <a:pPr lvl="1"/>
            <a:r>
              <a:rPr lang="en-US" sz="2500" dirty="0"/>
              <a:t>Question Generation</a:t>
            </a:r>
          </a:p>
          <a:p>
            <a:pPr lvl="1"/>
            <a:r>
              <a:rPr lang="en-US" sz="2500" dirty="0"/>
              <a:t>Summarization</a:t>
            </a:r>
          </a:p>
          <a:p>
            <a:pPr lvl="1"/>
            <a:r>
              <a:rPr lang="en-US" sz="2500" dirty="0"/>
              <a:t>(Multiple Strategies)</a:t>
            </a:r>
          </a:p>
        </p:txBody>
      </p:sp>
      <p:sp>
        <p:nvSpPr>
          <p:cNvPr id="55300" name="Rectangle 4"/>
          <p:cNvSpPr>
            <a:spLocks noGrp="1" noChangeArrowheads="1"/>
          </p:cNvSpPr>
          <p:nvPr>
            <p:ph sz="quarter" idx="2"/>
          </p:nvPr>
        </p:nvSpPr>
        <p:spPr>
          <a:xfrm>
            <a:off x="4648200" y="1912938"/>
            <a:ext cx="4038600" cy="4411662"/>
          </a:xfrm>
          <a:solidFill>
            <a:schemeClr val="accent2">
              <a:lumMod val="20000"/>
              <a:lumOff val="80000"/>
            </a:schemeClr>
          </a:solidFill>
          <a:ln>
            <a:solidFill>
              <a:srgbClr val="689C9A"/>
            </a:solidFill>
            <a:miter lim="800000"/>
            <a:headEnd/>
            <a:tailEnd/>
          </a:ln>
        </p:spPr>
        <p:txBody>
          <a:bodyPr/>
          <a:lstStyle/>
          <a:p>
            <a:r>
              <a:rPr lang="en-US" sz="3200" b="1" dirty="0"/>
              <a:t>Teacher Strategies:</a:t>
            </a:r>
          </a:p>
          <a:p>
            <a:pPr lvl="1"/>
            <a:r>
              <a:rPr lang="en-US" sz="2800" dirty="0"/>
              <a:t>Graphic Organizers</a:t>
            </a:r>
          </a:p>
          <a:p>
            <a:pPr lvl="1"/>
            <a:r>
              <a:rPr lang="en-US" sz="2800" dirty="0"/>
              <a:t>Question Answering</a:t>
            </a:r>
          </a:p>
          <a:p>
            <a:pPr lvl="1"/>
            <a:r>
              <a:rPr lang="en-US" sz="2800" dirty="0"/>
              <a:t>Cooperative Learning</a:t>
            </a:r>
          </a:p>
        </p:txBody>
      </p:sp>
    </p:spTree>
    <p:extLst>
      <p:ext uri="{BB962C8B-B14F-4D97-AF65-F5344CB8AC3E}">
        <p14:creationId xmlns:p14="http://schemas.microsoft.com/office/powerpoint/2010/main" val="9255697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a:xfrm>
            <a:off x="304800" y="152400"/>
            <a:ext cx="7543800" cy="639763"/>
          </a:xfrm>
        </p:spPr>
        <p:txBody>
          <a:bodyPr/>
          <a:lstStyle/>
          <a:p>
            <a:r>
              <a:rPr lang="en-US" sz="3200"/>
              <a:t>How Should Strategies Be Taught?</a:t>
            </a:r>
            <a:endParaRPr lang="en-US"/>
          </a:p>
        </p:txBody>
      </p:sp>
      <p:sp>
        <p:nvSpPr>
          <p:cNvPr id="260099" name="Text Box 3"/>
          <p:cNvSpPr txBox="1">
            <a:spLocks noGrp="1" noChangeArrowheads="1"/>
          </p:cNvSpPr>
          <p:nvPr>
            <p:ph sz="quarter" idx="1"/>
          </p:nvPr>
        </p:nvSpPr>
        <p:spPr>
          <a:xfrm>
            <a:off x="228600" y="1711703"/>
            <a:ext cx="8686800" cy="4724400"/>
          </a:xfrm>
          <a:noFill/>
          <a:ln/>
        </p:spPr>
        <p:txBody>
          <a:bodyPr lIns="91429" tIns="45714" rIns="91429" bIns="45714"/>
          <a:lstStyle>
            <a:lvl1pPr marL="615950" indent="-615950" defTabSz="820738"/>
            <a:lvl2pPr marL="987425" indent="-577850" defTabSz="820738"/>
            <a:lvl3pPr marL="1376363" indent="-555625" defTabSz="820738"/>
            <a:lvl4pPr marL="1747838" indent="-517525" defTabSz="820738"/>
            <a:lvl5pPr marL="2205038" indent="-563563" defTabSz="820738"/>
            <a:lvl6pPr marL="2662238" indent="-563563" defTabSz="820738"/>
            <a:lvl7pPr marL="3119438" indent="-563563" defTabSz="820738"/>
            <a:lvl8pPr marL="3576638" indent="-563563" defTabSz="820738"/>
            <a:lvl9pPr marL="4033838" indent="-563563" defTabSz="820738"/>
          </a:lstStyle>
          <a:p>
            <a:pPr eaLnBrk="0" hangingPunct="0">
              <a:lnSpc>
                <a:spcPct val="90000"/>
              </a:lnSpc>
              <a:spcBef>
                <a:spcPct val="30000"/>
              </a:spcBef>
              <a:buClrTx/>
              <a:buSzPct val="100000"/>
              <a:buFontTx/>
              <a:buAutoNum type="arabicPeriod"/>
            </a:pPr>
            <a:r>
              <a:rPr lang="en-US" sz="2800" dirty="0"/>
              <a:t>Teachers </a:t>
            </a:r>
            <a:r>
              <a:rPr lang="en-US" sz="2800" b="1" dirty="0">
                <a:solidFill>
                  <a:srgbClr val="A40000"/>
                </a:solidFill>
              </a:rPr>
              <a:t>demonstrate explicit steps and strategies</a:t>
            </a:r>
            <a:r>
              <a:rPr lang="en-US" sz="2800" dirty="0"/>
              <a:t> to students explaining what the strategy is and what is its purpose.</a:t>
            </a:r>
          </a:p>
          <a:p>
            <a:pPr eaLnBrk="0" hangingPunct="0">
              <a:lnSpc>
                <a:spcPct val="90000"/>
              </a:lnSpc>
              <a:spcBef>
                <a:spcPct val="30000"/>
              </a:spcBef>
              <a:buClrTx/>
              <a:buSzPct val="100000"/>
              <a:buFontTx/>
              <a:buAutoNum type="arabicPeriod"/>
            </a:pPr>
            <a:r>
              <a:rPr lang="en-US" sz="2800" dirty="0"/>
              <a:t>Teachers </a:t>
            </a:r>
            <a:r>
              <a:rPr lang="en-US" sz="2800" b="1" dirty="0">
                <a:solidFill>
                  <a:srgbClr val="A40000"/>
                </a:solidFill>
              </a:rPr>
              <a:t>model multiple examples</a:t>
            </a:r>
            <a:r>
              <a:rPr lang="en-US" sz="2800" dirty="0"/>
              <a:t> of how to apply the strategy using a </a:t>
            </a:r>
            <a:r>
              <a:rPr lang="ja-JP" altLang="en-US" sz="2800" dirty="0"/>
              <a:t>“</a:t>
            </a:r>
            <a:r>
              <a:rPr lang="en-US" sz="2800" dirty="0"/>
              <a:t>thinking aloud</a:t>
            </a:r>
            <a:r>
              <a:rPr lang="ja-JP" altLang="en-US" sz="2800" dirty="0"/>
              <a:t>”</a:t>
            </a:r>
            <a:r>
              <a:rPr lang="en-US" sz="2800" dirty="0"/>
              <a:t> procedure while interacting with actual text.</a:t>
            </a:r>
          </a:p>
          <a:p>
            <a:pPr eaLnBrk="0" hangingPunct="0">
              <a:lnSpc>
                <a:spcPct val="90000"/>
              </a:lnSpc>
              <a:spcBef>
                <a:spcPct val="30000"/>
              </a:spcBef>
              <a:buClrTx/>
              <a:buSzPct val="100000"/>
              <a:buFontTx/>
              <a:buAutoNum type="arabicPeriod"/>
            </a:pPr>
            <a:r>
              <a:rPr lang="en-US" sz="2800" dirty="0"/>
              <a:t>Teachers provide students with </a:t>
            </a:r>
            <a:r>
              <a:rPr lang="en-US" sz="2800" b="1" dirty="0">
                <a:solidFill>
                  <a:srgbClr val="A40000"/>
                </a:solidFill>
              </a:rPr>
              <a:t>extensive opportunities to practice</a:t>
            </a:r>
            <a:r>
              <a:rPr lang="en-US" sz="2800" dirty="0"/>
              <a:t> strategies and offer high-quality feedback.</a:t>
            </a:r>
          </a:p>
          <a:p>
            <a:pPr eaLnBrk="0" hangingPunct="0">
              <a:lnSpc>
                <a:spcPct val="90000"/>
              </a:lnSpc>
              <a:spcBef>
                <a:spcPct val="30000"/>
              </a:spcBef>
              <a:buClrTx/>
              <a:buSzPct val="100000"/>
              <a:buFontTx/>
              <a:buAutoNum type="arabicPeriod"/>
            </a:pPr>
            <a:r>
              <a:rPr lang="en-US" sz="2800" dirty="0"/>
              <a:t>Teachers </a:t>
            </a:r>
            <a:r>
              <a:rPr lang="en-US" sz="2800" b="1" dirty="0">
                <a:solidFill>
                  <a:srgbClr val="A40000"/>
                </a:solidFill>
              </a:rPr>
              <a:t>structure ample review and opportunities for learning</a:t>
            </a:r>
            <a:r>
              <a:rPr lang="en-US" sz="2800" dirty="0"/>
              <a:t> </a:t>
            </a:r>
            <a:r>
              <a:rPr lang="en-US" sz="2800" b="1" dirty="0"/>
              <a:t>how</a:t>
            </a:r>
            <a:r>
              <a:rPr lang="en-US" sz="2800" dirty="0"/>
              <a:t> and </a:t>
            </a:r>
            <a:r>
              <a:rPr lang="en-US" sz="2800" b="1" dirty="0"/>
              <a:t>when</a:t>
            </a:r>
            <a:r>
              <a:rPr lang="en-US" sz="2800" dirty="0"/>
              <a:t> to use strategies, within the context of reading actual text.</a:t>
            </a:r>
          </a:p>
          <a:p>
            <a:pPr eaLnBrk="0" hangingPunct="0">
              <a:lnSpc>
                <a:spcPct val="90000"/>
              </a:lnSpc>
              <a:spcBef>
                <a:spcPct val="30000"/>
              </a:spcBef>
              <a:buClrTx/>
              <a:buSzPct val="100000"/>
              <a:buFontTx/>
              <a:buAutoNum type="arabicPeriod"/>
            </a:pPr>
            <a:endParaRPr lang="en-US" sz="2400" dirty="0"/>
          </a:p>
        </p:txBody>
      </p:sp>
      <p:sp>
        <p:nvSpPr>
          <p:cNvPr id="260102" name="Text Box 6"/>
          <p:cNvSpPr txBox="1">
            <a:spLocks noChangeArrowheads="1"/>
          </p:cNvSpPr>
          <p:nvPr/>
        </p:nvSpPr>
        <p:spPr bwMode="auto">
          <a:xfrm>
            <a:off x="304800" y="64008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endParaRPr lang="en-US"/>
          </a:p>
        </p:txBody>
      </p:sp>
      <p:sp>
        <p:nvSpPr>
          <p:cNvPr id="8" name="Rectangle 2"/>
          <p:cNvSpPr txBox="1">
            <a:spLocks noChangeArrowheads="1"/>
          </p:cNvSpPr>
          <p:nvPr/>
        </p:nvSpPr>
        <p:spPr>
          <a:xfrm>
            <a:off x="533400" y="87547"/>
            <a:ext cx="8153400" cy="1096963"/>
          </a:xfrm>
          <a:prstGeom prst="rect">
            <a:avLst/>
          </a:prstGeom>
          <a:ln/>
          <a:extLst>
            <a:ext uri="{91240B29-F687-4f45-9708-019B960494DF}">
              <a14:hiddenLine xmlns:a14="http://schemas.microsoft.com/office/drawing/2010/main" w="9525">
                <a:solidFill>
                  <a:schemeClr val="accent1"/>
                </a:solidFill>
                <a:miter lim="800000"/>
                <a:headEnd/>
                <a:tailEnd/>
              </a14:hiddenLine>
            </a:ext>
          </a:extLst>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b="1" i="1" smtClean="0">
                <a:solidFill>
                  <a:schemeClr val="accent6">
                    <a:lumMod val="75000"/>
                  </a:schemeClr>
                </a:solidFill>
              </a:rPr>
              <a:t>Comprehension Strategies with Research Evidence</a:t>
            </a:r>
            <a:endParaRPr lang="en-US" sz="3600" b="1" i="1" dirty="0">
              <a:solidFill>
                <a:schemeClr val="accent6">
                  <a:lumMod val="75000"/>
                </a:schemeClr>
              </a:solidFill>
            </a:endParaRPr>
          </a:p>
        </p:txBody>
      </p:sp>
    </p:spTree>
    <p:extLst>
      <p:ext uri="{BB962C8B-B14F-4D97-AF65-F5344CB8AC3E}">
        <p14:creationId xmlns:p14="http://schemas.microsoft.com/office/powerpoint/2010/main" val="2428689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Effect transition="in" filter="dissolve">
                                      <p:cBhvr>
                                        <p:cTn id="12" dur="500"/>
                                        <p:tgtEl>
                                          <p:spTgt spid="260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Effect transition="in" filter="dissolve">
                                      <p:cBhvr>
                                        <p:cTn id="17" dur="500"/>
                                        <p:tgtEl>
                                          <p:spTgt spid="260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0099">
                                            <p:txEl>
                                              <p:pRg st="3" end="3"/>
                                            </p:txEl>
                                          </p:spTgt>
                                        </p:tgtEl>
                                        <p:attrNameLst>
                                          <p:attrName>style.visibility</p:attrName>
                                        </p:attrNameLst>
                                      </p:cBhvr>
                                      <p:to>
                                        <p:strVal val="visible"/>
                                      </p:to>
                                    </p:set>
                                    <p:animEffect transition="in" filter="dissolve">
                                      <p:cBhvr>
                                        <p:cTn id="22" dur="500"/>
                                        <p:tgtEl>
                                          <p:spTgt spid="260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AutoShape 2"/>
          <p:cNvSpPr>
            <a:spLocks noChangeArrowheads="1"/>
          </p:cNvSpPr>
          <p:nvPr/>
        </p:nvSpPr>
        <p:spPr bwMode="auto">
          <a:xfrm>
            <a:off x="609600" y="2362200"/>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272387" name="AutoShape 3"/>
          <p:cNvSpPr>
            <a:spLocks noChangeArrowheads="1"/>
          </p:cNvSpPr>
          <p:nvPr/>
        </p:nvSpPr>
        <p:spPr bwMode="auto">
          <a:xfrm>
            <a:off x="3352800" y="2362200"/>
            <a:ext cx="2466975"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272388" name="AutoShape 4"/>
          <p:cNvSpPr>
            <a:spLocks noChangeArrowheads="1"/>
          </p:cNvSpPr>
          <p:nvPr/>
        </p:nvSpPr>
        <p:spPr bwMode="auto">
          <a:xfrm>
            <a:off x="6248400" y="2362200"/>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272389" name="Text Box 5"/>
          <p:cNvSpPr txBox="1">
            <a:spLocks noChangeArrowheads="1"/>
          </p:cNvSpPr>
          <p:nvPr/>
        </p:nvSpPr>
        <p:spPr bwMode="auto">
          <a:xfrm>
            <a:off x="688975" y="1752600"/>
            <a:ext cx="234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dirty="0">
                <a:latin typeface="Trebuchet MS" charset="0"/>
              </a:rPr>
              <a:t>Before Reading</a:t>
            </a:r>
            <a:endParaRPr lang="en-US" sz="2400" dirty="0">
              <a:latin typeface="Trebuchet MS" charset="0"/>
            </a:endParaRPr>
          </a:p>
        </p:txBody>
      </p:sp>
      <p:sp>
        <p:nvSpPr>
          <p:cNvPr id="272390" name="Text Box 6"/>
          <p:cNvSpPr txBox="1">
            <a:spLocks noChangeArrowheads="1"/>
          </p:cNvSpPr>
          <p:nvPr/>
        </p:nvSpPr>
        <p:spPr bwMode="auto">
          <a:xfrm>
            <a:off x="3508375" y="1752600"/>
            <a:ext cx="233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During Reading</a:t>
            </a:r>
            <a:endParaRPr lang="en-US" sz="2400">
              <a:latin typeface="Trebuchet MS" charset="0"/>
            </a:endParaRPr>
          </a:p>
        </p:txBody>
      </p:sp>
      <p:sp>
        <p:nvSpPr>
          <p:cNvPr id="272391" name="Text Box 7"/>
          <p:cNvSpPr txBox="1">
            <a:spLocks noChangeArrowheads="1"/>
          </p:cNvSpPr>
          <p:nvPr/>
        </p:nvSpPr>
        <p:spPr bwMode="auto">
          <a:xfrm>
            <a:off x="6403975" y="1752600"/>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After Reading</a:t>
            </a:r>
            <a:endParaRPr lang="en-US" sz="2400">
              <a:latin typeface="Trebuchet MS" charset="0"/>
            </a:endParaRPr>
          </a:p>
        </p:txBody>
      </p:sp>
      <p:sp>
        <p:nvSpPr>
          <p:cNvPr id="272394" name="AutoShape 10"/>
          <p:cNvSpPr>
            <a:spLocks noChangeArrowheads="1"/>
          </p:cNvSpPr>
          <p:nvPr/>
        </p:nvSpPr>
        <p:spPr bwMode="auto">
          <a:xfrm>
            <a:off x="3051175" y="1905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395" name="AutoShape 11"/>
          <p:cNvSpPr>
            <a:spLocks noChangeArrowheads="1"/>
          </p:cNvSpPr>
          <p:nvPr/>
        </p:nvSpPr>
        <p:spPr bwMode="auto">
          <a:xfrm>
            <a:off x="5870575" y="1905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398" name="Text Box 14"/>
          <p:cNvSpPr txBox="1">
            <a:spLocks noChangeArrowheads="1"/>
          </p:cNvSpPr>
          <p:nvPr/>
        </p:nvSpPr>
        <p:spPr bwMode="auto">
          <a:xfrm>
            <a:off x="762000" y="2743200"/>
            <a:ext cx="7696200" cy="1474788"/>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2000" b="1"/>
              <a:t>• M e t a c o g n I t I o n •</a:t>
            </a:r>
          </a:p>
          <a:p>
            <a:pPr>
              <a:spcBef>
                <a:spcPct val="50000"/>
              </a:spcBef>
            </a:pPr>
            <a:r>
              <a:rPr lang="en-US" sz="2800"/>
              <a:t>The Executive Control Function Used Before, During and After Reading</a:t>
            </a:r>
            <a:endParaRPr lang="en-US" sz="1800"/>
          </a:p>
        </p:txBody>
      </p:sp>
      <p:sp>
        <p:nvSpPr>
          <p:cNvPr id="12" name="Rectangle 2"/>
          <p:cNvSpPr txBox="1">
            <a:spLocks noChangeArrowheads="1"/>
          </p:cNvSpPr>
          <p:nvPr/>
        </p:nvSpPr>
        <p:spPr>
          <a:xfrm>
            <a:off x="228600" y="280220"/>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879326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AutoShape 2"/>
          <p:cNvSpPr>
            <a:spLocks noChangeArrowheads="1"/>
          </p:cNvSpPr>
          <p:nvPr/>
        </p:nvSpPr>
        <p:spPr bwMode="auto">
          <a:xfrm>
            <a:off x="609600" y="2362200"/>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0035" name="AutoShape 3"/>
          <p:cNvSpPr>
            <a:spLocks noChangeArrowheads="1"/>
          </p:cNvSpPr>
          <p:nvPr/>
        </p:nvSpPr>
        <p:spPr bwMode="auto">
          <a:xfrm>
            <a:off x="3349625" y="2362200"/>
            <a:ext cx="2466975"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0036" name="AutoShape 4"/>
          <p:cNvSpPr>
            <a:spLocks noChangeArrowheads="1"/>
          </p:cNvSpPr>
          <p:nvPr/>
        </p:nvSpPr>
        <p:spPr bwMode="auto">
          <a:xfrm>
            <a:off x="6248400" y="2362200"/>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0037" name="Text Box 5"/>
          <p:cNvSpPr txBox="1">
            <a:spLocks noChangeArrowheads="1"/>
          </p:cNvSpPr>
          <p:nvPr/>
        </p:nvSpPr>
        <p:spPr bwMode="auto">
          <a:xfrm>
            <a:off x="688975" y="1752600"/>
            <a:ext cx="2369286"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dirty="0">
                <a:latin typeface="Trebuchet MS" charset="0"/>
              </a:rPr>
              <a:t>Before Reading</a:t>
            </a:r>
            <a:endParaRPr lang="en-US" sz="2400" dirty="0">
              <a:latin typeface="Trebuchet MS" charset="0"/>
            </a:endParaRPr>
          </a:p>
        </p:txBody>
      </p:sp>
      <p:sp>
        <p:nvSpPr>
          <p:cNvPr id="300038" name="Text Box 6"/>
          <p:cNvSpPr txBox="1">
            <a:spLocks noChangeArrowheads="1"/>
          </p:cNvSpPr>
          <p:nvPr/>
        </p:nvSpPr>
        <p:spPr bwMode="auto">
          <a:xfrm>
            <a:off x="3508375" y="1752600"/>
            <a:ext cx="2352004"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During Reading</a:t>
            </a:r>
            <a:endParaRPr lang="en-US" sz="2400">
              <a:latin typeface="Trebuchet MS" charset="0"/>
            </a:endParaRPr>
          </a:p>
        </p:txBody>
      </p:sp>
      <p:sp>
        <p:nvSpPr>
          <p:cNvPr id="300039" name="Text Box 7"/>
          <p:cNvSpPr txBox="1">
            <a:spLocks noChangeArrowheads="1"/>
          </p:cNvSpPr>
          <p:nvPr/>
        </p:nvSpPr>
        <p:spPr bwMode="auto">
          <a:xfrm>
            <a:off x="6403975" y="1752600"/>
            <a:ext cx="2151979"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After Reading</a:t>
            </a:r>
            <a:endParaRPr lang="en-US" sz="2400">
              <a:latin typeface="Trebuchet MS" charset="0"/>
            </a:endParaRPr>
          </a:p>
        </p:txBody>
      </p:sp>
      <p:sp>
        <p:nvSpPr>
          <p:cNvPr id="300040" name="AutoShape 8"/>
          <p:cNvSpPr>
            <a:spLocks noChangeArrowheads="1"/>
          </p:cNvSpPr>
          <p:nvPr/>
        </p:nvSpPr>
        <p:spPr bwMode="auto">
          <a:xfrm>
            <a:off x="3051175" y="1905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041" name="AutoShape 9"/>
          <p:cNvSpPr>
            <a:spLocks noChangeArrowheads="1"/>
          </p:cNvSpPr>
          <p:nvPr/>
        </p:nvSpPr>
        <p:spPr bwMode="auto">
          <a:xfrm>
            <a:off x="5870575" y="1905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043" name="Text Box 11"/>
          <p:cNvSpPr txBox="1">
            <a:spLocks noChangeArrowheads="1"/>
          </p:cNvSpPr>
          <p:nvPr/>
        </p:nvSpPr>
        <p:spPr bwMode="auto">
          <a:xfrm>
            <a:off x="3505200" y="3048000"/>
            <a:ext cx="2133600" cy="830997"/>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2400" dirty="0"/>
              <a:t>Comprehension  Monitoring</a:t>
            </a:r>
          </a:p>
        </p:txBody>
      </p:sp>
      <p:sp>
        <p:nvSpPr>
          <p:cNvPr id="300044" name="Text Box 12"/>
          <p:cNvSpPr txBox="1">
            <a:spLocks noChangeArrowheads="1"/>
          </p:cNvSpPr>
          <p:nvPr/>
        </p:nvSpPr>
        <p:spPr bwMode="auto">
          <a:xfrm>
            <a:off x="838200" y="2514600"/>
            <a:ext cx="7696200" cy="406400"/>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2000" b="1"/>
              <a:t>• M e t a c o g n I t I o n •</a:t>
            </a:r>
          </a:p>
        </p:txBody>
      </p:sp>
      <p:sp>
        <p:nvSpPr>
          <p:cNvPr id="300046" name="Text Box 14"/>
          <p:cNvSpPr txBox="1">
            <a:spLocks noChangeArrowheads="1"/>
          </p:cNvSpPr>
          <p:nvPr/>
        </p:nvSpPr>
        <p:spPr bwMode="auto">
          <a:xfrm>
            <a:off x="688975" y="3048000"/>
            <a:ext cx="21336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2"/>
                </a:solidFill>
              </a14:hiddenFill>
            </a:ext>
          </a:extLst>
        </p:spPr>
        <p:txBody>
          <a:bodyPr>
            <a:spAutoFit/>
          </a:bodyPr>
          <a:lstStyle/>
          <a:p>
            <a:pPr algn="ctr">
              <a:spcBef>
                <a:spcPct val="50000"/>
              </a:spcBef>
            </a:pPr>
            <a:r>
              <a:rPr lang="en-US" sz="2400" dirty="0"/>
              <a:t>Preview the text.</a:t>
            </a:r>
          </a:p>
        </p:txBody>
      </p:sp>
      <p:sp>
        <p:nvSpPr>
          <p:cNvPr id="300047" name="Text Box 15"/>
          <p:cNvSpPr txBox="1">
            <a:spLocks noChangeArrowheads="1"/>
          </p:cNvSpPr>
          <p:nvPr/>
        </p:nvSpPr>
        <p:spPr bwMode="auto">
          <a:xfrm>
            <a:off x="6362700" y="3048000"/>
            <a:ext cx="213360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2"/>
                </a:solidFill>
              </a14:hiddenFill>
            </a:ext>
          </a:extLst>
        </p:spPr>
        <p:txBody>
          <a:bodyPr>
            <a:spAutoFit/>
          </a:bodyPr>
          <a:lstStyle/>
          <a:p>
            <a:pPr algn="ctr">
              <a:spcBef>
                <a:spcPct val="50000"/>
              </a:spcBef>
            </a:pPr>
            <a:r>
              <a:rPr lang="en-US" sz="2400"/>
              <a:t>Check understanding of what has been read.  </a:t>
            </a:r>
          </a:p>
        </p:txBody>
      </p:sp>
      <p:sp>
        <p:nvSpPr>
          <p:cNvPr id="16" name="Rectangle 2"/>
          <p:cNvSpPr txBox="1">
            <a:spLocks noChangeArrowheads="1"/>
          </p:cNvSpPr>
          <p:nvPr/>
        </p:nvSpPr>
        <p:spPr>
          <a:xfrm>
            <a:off x="228600" y="280220"/>
            <a:ext cx="8539964" cy="914400"/>
          </a:xfrm>
          <a:prstGeom prst="rect">
            <a:avLst/>
          </a:prstGeom>
          <a:solidFill>
            <a:srgbClr val="EBF2F2"/>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3478200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0043"/>
                                        </p:tgtEl>
                                        <p:attrNameLst>
                                          <p:attrName>style.visibility</p:attrName>
                                        </p:attrNameLst>
                                      </p:cBhvr>
                                      <p:to>
                                        <p:strVal val="visible"/>
                                      </p:to>
                                    </p:set>
                                    <p:anim calcmode="lin" valueType="num">
                                      <p:cBhvr>
                                        <p:cTn id="7" dur="1000" fill="hold"/>
                                        <p:tgtEl>
                                          <p:spTgt spid="300043"/>
                                        </p:tgtEl>
                                        <p:attrNameLst>
                                          <p:attrName>ppt_w</p:attrName>
                                        </p:attrNameLst>
                                      </p:cBhvr>
                                      <p:tavLst>
                                        <p:tav tm="0">
                                          <p:val>
                                            <p:fltVal val="0"/>
                                          </p:val>
                                        </p:tav>
                                        <p:tav tm="100000">
                                          <p:val>
                                            <p:strVal val="#ppt_w"/>
                                          </p:val>
                                        </p:tav>
                                      </p:tavLst>
                                    </p:anim>
                                    <p:anim calcmode="lin" valueType="num">
                                      <p:cBhvr>
                                        <p:cTn id="8" dur="1000" fill="hold"/>
                                        <p:tgtEl>
                                          <p:spTgt spid="300043"/>
                                        </p:tgtEl>
                                        <p:attrNameLst>
                                          <p:attrName>ppt_h</p:attrName>
                                        </p:attrNameLst>
                                      </p:cBhvr>
                                      <p:tavLst>
                                        <p:tav tm="0">
                                          <p:val>
                                            <p:fltVal val="0"/>
                                          </p:val>
                                        </p:tav>
                                        <p:tav tm="100000">
                                          <p:val>
                                            <p:strVal val="#ppt_h"/>
                                          </p:val>
                                        </p:tav>
                                      </p:tavLst>
                                    </p:anim>
                                    <p:anim calcmode="lin" valueType="num">
                                      <p:cBhvr>
                                        <p:cTn id="9" dur="1000" fill="hold"/>
                                        <p:tgtEl>
                                          <p:spTgt spid="3000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00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sz="quarter" idx="1"/>
          </p:nvPr>
        </p:nvSpPr>
        <p:spPr>
          <a:xfrm>
            <a:off x="533400" y="1855842"/>
            <a:ext cx="8229600" cy="4191000"/>
          </a:xfrm>
          <a:ln/>
          <a:extLst>
            <a:ext uri="{91240B29-F687-4f45-9708-019B960494DF}">
              <a14:hiddenLine xmlns:a14="http://schemas.microsoft.com/office/drawing/2010/main" w="9525">
                <a:solidFill>
                  <a:schemeClr val="accent1"/>
                </a:solidFill>
                <a:miter lim="800000"/>
                <a:headEnd/>
                <a:tailEnd/>
              </a14:hiddenLine>
            </a:ext>
          </a:extLst>
        </p:spPr>
        <p:txBody>
          <a:bodyPr/>
          <a:lstStyle/>
          <a:p>
            <a:pPr marL="495300" indent="-495300">
              <a:lnSpc>
                <a:spcPct val="90000"/>
              </a:lnSpc>
            </a:pPr>
            <a:r>
              <a:rPr lang="en-US" sz="3200" b="1" dirty="0"/>
              <a:t>Definition:</a:t>
            </a:r>
            <a:r>
              <a:rPr lang="en-US" sz="3200" dirty="0"/>
              <a:t>  Teaching readers to become aware of how well they understand what they are reading.  </a:t>
            </a:r>
          </a:p>
          <a:p>
            <a:pPr marL="495300" indent="-495300">
              <a:lnSpc>
                <a:spcPct val="90000"/>
              </a:lnSpc>
            </a:pPr>
            <a:r>
              <a:rPr lang="en-US" sz="3200" dirty="0"/>
              <a:t>Teaches students to notice:</a:t>
            </a:r>
          </a:p>
          <a:p>
            <a:pPr marL="906463" lvl="1" indent="-382588">
              <a:lnSpc>
                <a:spcPct val="90000"/>
              </a:lnSpc>
              <a:buFont typeface="Arial" charset="0"/>
              <a:buAutoNum type="arabicPeriod"/>
            </a:pPr>
            <a:r>
              <a:rPr lang="en-US" sz="2800" b="1" dirty="0"/>
              <a:t>When they do not understand</a:t>
            </a:r>
          </a:p>
          <a:p>
            <a:pPr marL="906463" lvl="1" indent="-382588">
              <a:lnSpc>
                <a:spcPct val="90000"/>
              </a:lnSpc>
              <a:buFont typeface="Arial" charset="0"/>
              <a:buAutoNum type="arabicPeriod"/>
            </a:pPr>
            <a:r>
              <a:rPr lang="en-US" sz="2800" b="1" dirty="0"/>
              <a:t>Identify what they do not understand</a:t>
            </a:r>
          </a:p>
          <a:p>
            <a:pPr marL="906463" lvl="1" indent="-382588">
              <a:lnSpc>
                <a:spcPct val="90000"/>
              </a:lnSpc>
              <a:buFont typeface="Arial" charset="0"/>
              <a:buAutoNum type="arabicPeriod"/>
            </a:pPr>
            <a:r>
              <a:rPr lang="en-US" sz="2800" b="1" dirty="0"/>
              <a:t>Use appropriate </a:t>
            </a:r>
            <a:r>
              <a:rPr lang="ja-JP" altLang="en-US" sz="2800" b="1" dirty="0">
                <a:latin typeface="Arial"/>
              </a:rPr>
              <a:t>“</a:t>
            </a:r>
            <a:r>
              <a:rPr lang="en-US" sz="2800" b="1" dirty="0"/>
              <a:t>fix up</a:t>
            </a:r>
            <a:r>
              <a:rPr lang="ja-JP" altLang="en-US" sz="2800" b="1" dirty="0">
                <a:latin typeface="Arial"/>
              </a:rPr>
              <a:t>”</a:t>
            </a:r>
            <a:r>
              <a:rPr lang="en-US" sz="2800" b="1" dirty="0"/>
              <a:t> strategies to resolve problems</a:t>
            </a:r>
          </a:p>
          <a:p>
            <a:pPr marL="1093788" lvl="2" indent="-400050">
              <a:lnSpc>
                <a:spcPct val="90000"/>
              </a:lnSpc>
            </a:pPr>
            <a:endParaRPr lang="en-US" sz="2800" dirty="0"/>
          </a:p>
        </p:txBody>
      </p:sp>
      <p:sp>
        <p:nvSpPr>
          <p:cNvPr id="5" name="Rectangle 2"/>
          <p:cNvSpPr txBox="1">
            <a:spLocks noChangeArrowheads="1"/>
          </p:cNvSpPr>
          <p:nvPr/>
        </p:nvSpPr>
        <p:spPr>
          <a:xfrm>
            <a:off x="228600" y="280220"/>
            <a:ext cx="8539964" cy="914400"/>
          </a:xfrm>
          <a:prstGeom prst="rect">
            <a:avLst/>
          </a:prstGeom>
          <a:solidFill>
            <a:srgbClr val="EBF2F2"/>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26778986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sz="quarter" idx="1"/>
          </p:nvPr>
        </p:nvSpPr>
        <p:spPr>
          <a:xfrm>
            <a:off x="228600" y="1634128"/>
            <a:ext cx="8539964" cy="5002158"/>
          </a:xfrm>
          <a:ln/>
          <a:extLst>
            <a:ext uri="{91240B29-F687-4f45-9708-019B960494DF}">
              <a14:hiddenLine xmlns:a14="http://schemas.microsoft.com/office/drawing/2010/main" w="9525">
                <a:solidFill>
                  <a:schemeClr val="accent1"/>
                </a:solidFill>
                <a:miter lim="800000"/>
                <a:headEnd/>
                <a:tailEnd/>
              </a14:hiddenLine>
            </a:ext>
          </a:extLst>
        </p:spPr>
        <p:txBody>
          <a:bodyPr>
            <a:normAutofit/>
          </a:bodyPr>
          <a:lstStyle/>
          <a:p>
            <a:pPr marL="495300" indent="-495300">
              <a:lnSpc>
                <a:spcPct val="90000"/>
              </a:lnSpc>
            </a:pPr>
            <a:r>
              <a:rPr lang="en-US" sz="2800" b="1" dirty="0" smtClean="0"/>
              <a:t>Think-Aloud:</a:t>
            </a:r>
            <a:r>
              <a:rPr lang="en-US" sz="2800" dirty="0" smtClean="0"/>
              <a:t>  Teachers verbalizing </a:t>
            </a:r>
            <a:r>
              <a:rPr lang="en-US" sz="2800" dirty="0"/>
              <a:t>or saying out loud what they are thinking as they model a strategy</a:t>
            </a:r>
            <a:r>
              <a:rPr lang="en-US" sz="2800" dirty="0" smtClean="0"/>
              <a:t>.</a:t>
            </a:r>
            <a:endParaRPr lang="en-US" sz="2800" dirty="0"/>
          </a:p>
          <a:p>
            <a:pPr marL="495300" indent="-495300">
              <a:lnSpc>
                <a:spcPct val="90000"/>
              </a:lnSpc>
            </a:pPr>
            <a:r>
              <a:rPr lang="en-US" sz="2800" b="1" dirty="0" smtClean="0"/>
              <a:t>Steps:</a:t>
            </a:r>
            <a:endParaRPr lang="en-US" sz="2800" b="1" dirty="0"/>
          </a:p>
          <a:p>
            <a:pPr marL="815340" lvl="1" indent="-495300">
              <a:lnSpc>
                <a:spcPct val="90000"/>
              </a:lnSpc>
              <a:buSzPct val="100000"/>
              <a:buFont typeface="+mj-lt"/>
              <a:buAutoNum type="arabicPeriod"/>
            </a:pPr>
            <a:r>
              <a:rPr lang="en-US" sz="2500" dirty="0" smtClean="0"/>
              <a:t>Select a piece of text the students will be reading or similar text.  </a:t>
            </a:r>
          </a:p>
          <a:p>
            <a:pPr marL="815340" lvl="1" indent="-495300">
              <a:lnSpc>
                <a:spcPct val="90000"/>
              </a:lnSpc>
              <a:buSzPct val="100000"/>
              <a:buFont typeface="+mj-lt"/>
              <a:buAutoNum type="arabicPeriod"/>
            </a:pPr>
            <a:r>
              <a:rPr lang="en-US" sz="2500" dirty="0" smtClean="0"/>
              <a:t>Explain what the objectives of the lesson:</a:t>
            </a:r>
          </a:p>
          <a:p>
            <a:pPr marL="1089025" lvl="2" indent="-282575">
              <a:lnSpc>
                <a:spcPct val="90000"/>
              </a:lnSpc>
              <a:buSzPct val="100000"/>
              <a:buFont typeface="Arial"/>
              <a:buChar char="•"/>
            </a:pPr>
            <a:r>
              <a:rPr lang="en-US" dirty="0" smtClean="0"/>
              <a:t>To </a:t>
            </a:r>
            <a:r>
              <a:rPr lang="en-US" dirty="0"/>
              <a:t>teach students how to become aware of their own understanding during </a:t>
            </a:r>
            <a:r>
              <a:rPr lang="en-US" dirty="0" smtClean="0"/>
              <a:t>reading</a:t>
            </a:r>
          </a:p>
          <a:p>
            <a:pPr marL="1089025" lvl="2" indent="-282575">
              <a:lnSpc>
                <a:spcPct val="90000"/>
              </a:lnSpc>
              <a:buSzPct val="100000"/>
              <a:buFont typeface="Arial"/>
              <a:buChar char="•"/>
            </a:pPr>
            <a:r>
              <a:rPr lang="en-US" dirty="0" smtClean="0"/>
              <a:t>To </a:t>
            </a:r>
            <a:r>
              <a:rPr lang="en-US" dirty="0"/>
              <a:t>teach students to monitor their comprehension and to stop and think about their reading and </a:t>
            </a:r>
            <a:r>
              <a:rPr lang="en-US" dirty="0" smtClean="0"/>
              <a:t>understanding</a:t>
            </a:r>
          </a:p>
          <a:p>
            <a:pPr marL="1089025" lvl="2" indent="-282575">
              <a:lnSpc>
                <a:spcPct val="90000"/>
              </a:lnSpc>
              <a:buSzPct val="100000"/>
              <a:buFont typeface="Arial"/>
              <a:buChar char="•"/>
            </a:pPr>
            <a:r>
              <a:rPr lang="en-US" dirty="0" smtClean="0"/>
              <a:t>To teach students </a:t>
            </a:r>
            <a:r>
              <a:rPr lang="en-US" dirty="0"/>
              <a:t>to use fix-up strategies to help their fix the meaning when it breaks down.  </a:t>
            </a:r>
          </a:p>
          <a:p>
            <a:pPr marL="1089660" lvl="2" indent="-495300">
              <a:lnSpc>
                <a:spcPct val="90000"/>
              </a:lnSpc>
              <a:buSzPct val="100000"/>
              <a:buFont typeface="+mj-lt"/>
              <a:buAutoNum type="arabicPeriod"/>
            </a:pPr>
            <a:endParaRPr lang="en-US" sz="2200" i="1" dirty="0" smtClean="0"/>
          </a:p>
        </p:txBody>
      </p:sp>
      <p:sp>
        <p:nvSpPr>
          <p:cNvPr id="5" name="Rectangle 2"/>
          <p:cNvSpPr txBox="1">
            <a:spLocks noChangeArrowheads="1"/>
          </p:cNvSpPr>
          <p:nvPr/>
        </p:nvSpPr>
        <p:spPr>
          <a:xfrm>
            <a:off x="228600" y="280220"/>
            <a:ext cx="8539964" cy="914400"/>
          </a:xfrm>
          <a:prstGeom prst="rect">
            <a:avLst/>
          </a:prstGeom>
          <a:solidFill>
            <a:srgbClr val="EBF2F2"/>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24594782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sz="quarter" idx="1"/>
          </p:nvPr>
        </p:nvSpPr>
        <p:spPr>
          <a:xfrm>
            <a:off x="228600" y="1634128"/>
            <a:ext cx="8539964" cy="5002158"/>
          </a:xfrm>
          <a:ln/>
          <a:extLst>
            <a:ext uri="{91240B29-F687-4f45-9708-019B960494DF}">
              <a14:hiddenLine xmlns:a14="http://schemas.microsoft.com/office/drawing/2010/main" w="9525">
                <a:solidFill>
                  <a:schemeClr val="accent1"/>
                </a:solidFill>
                <a:miter lim="800000"/>
                <a:headEnd/>
                <a:tailEnd/>
              </a14:hiddenLine>
            </a:ext>
          </a:extLst>
        </p:spPr>
        <p:txBody>
          <a:bodyPr>
            <a:normAutofit/>
          </a:bodyPr>
          <a:lstStyle/>
          <a:p>
            <a:pPr marL="495300" indent="-495300">
              <a:lnSpc>
                <a:spcPct val="90000"/>
              </a:lnSpc>
            </a:pPr>
            <a:r>
              <a:rPr lang="en-US" sz="2800" b="1" dirty="0" smtClean="0"/>
              <a:t>Steps:</a:t>
            </a:r>
            <a:endParaRPr lang="en-US" sz="2800" b="1" dirty="0"/>
          </a:p>
          <a:p>
            <a:pPr marL="815340" lvl="1" indent="-495300">
              <a:lnSpc>
                <a:spcPct val="90000"/>
              </a:lnSpc>
              <a:buSzPct val="100000"/>
              <a:buFont typeface="+mj-lt"/>
              <a:buAutoNum type="arabicPeriod" startAt="3"/>
            </a:pPr>
            <a:r>
              <a:rPr lang="en-US" sz="2500" b="1" dirty="0" smtClean="0"/>
              <a:t>Say:  </a:t>
            </a:r>
            <a:r>
              <a:rPr lang="en-US" sz="2500" i="1" dirty="0" smtClean="0"/>
              <a:t>“Today I am going to read . . . As I read, I want to show you what I think about when I am reading.  If something does not make sense or is confusing to me, I will stop and try to fix the problem.  While I am reading, if something is confusing to me, I will stop and talk out loud to show you how I monitor my comprehension.  Watch what I do as I read.”  </a:t>
            </a:r>
          </a:p>
          <a:p>
            <a:pPr marL="815340" lvl="1" indent="-495300">
              <a:lnSpc>
                <a:spcPct val="90000"/>
              </a:lnSpc>
              <a:buSzPct val="100000"/>
              <a:buFont typeface="+mj-lt"/>
              <a:buAutoNum type="arabicPeriod" startAt="3"/>
            </a:pPr>
            <a:r>
              <a:rPr lang="en-US" sz="2500" b="1" dirty="0" smtClean="0"/>
              <a:t>Read the text modeling thinking aloud</a:t>
            </a:r>
            <a:r>
              <a:rPr lang="en-US" sz="2500" dirty="0" smtClean="0"/>
              <a:t> demonstrating:</a:t>
            </a:r>
          </a:p>
          <a:p>
            <a:pPr marL="981075" lvl="1" indent="-174625">
              <a:lnSpc>
                <a:spcPct val="90000"/>
              </a:lnSpc>
              <a:buFont typeface="Arial"/>
              <a:buChar char="•"/>
            </a:pPr>
            <a:r>
              <a:rPr lang="en-US" sz="2800" dirty="0" smtClean="0"/>
              <a:t>when you </a:t>
            </a:r>
            <a:r>
              <a:rPr lang="en-US" sz="2800" dirty="0"/>
              <a:t>do not understand</a:t>
            </a:r>
          </a:p>
          <a:p>
            <a:pPr marL="981075" lvl="1" indent="-174625">
              <a:lnSpc>
                <a:spcPct val="90000"/>
              </a:lnSpc>
              <a:buFont typeface="Arial"/>
              <a:buChar char="•"/>
            </a:pPr>
            <a:r>
              <a:rPr lang="en-US" sz="2800" dirty="0" smtClean="0"/>
              <a:t>identifying </a:t>
            </a:r>
            <a:r>
              <a:rPr lang="en-US" sz="2800" dirty="0"/>
              <a:t>what </a:t>
            </a:r>
            <a:r>
              <a:rPr lang="en-US" sz="2800" dirty="0" smtClean="0"/>
              <a:t>you </a:t>
            </a:r>
            <a:r>
              <a:rPr lang="en-US" sz="2800" dirty="0"/>
              <a:t>do not understand</a:t>
            </a:r>
          </a:p>
          <a:p>
            <a:pPr marL="981075" lvl="1" indent="-174625">
              <a:lnSpc>
                <a:spcPct val="90000"/>
              </a:lnSpc>
              <a:buFont typeface="Arial"/>
              <a:buChar char="•"/>
            </a:pPr>
            <a:r>
              <a:rPr lang="en-US" sz="2800" dirty="0" smtClean="0"/>
              <a:t>using </a:t>
            </a:r>
            <a:r>
              <a:rPr lang="en-US" sz="2800" dirty="0"/>
              <a:t>appropriate </a:t>
            </a:r>
            <a:r>
              <a:rPr lang="ja-JP" altLang="en-US" sz="2800" dirty="0">
                <a:latin typeface="Arial"/>
              </a:rPr>
              <a:t>“</a:t>
            </a:r>
            <a:r>
              <a:rPr lang="en-US" sz="2800" dirty="0"/>
              <a:t>fix up</a:t>
            </a:r>
            <a:r>
              <a:rPr lang="ja-JP" altLang="en-US" sz="2800" dirty="0">
                <a:latin typeface="Arial"/>
              </a:rPr>
              <a:t>”</a:t>
            </a:r>
            <a:r>
              <a:rPr lang="en-US" sz="2800" dirty="0"/>
              <a:t> strategies to resolve problems</a:t>
            </a:r>
          </a:p>
          <a:p>
            <a:pPr marL="1089025" lvl="2" indent="-342900">
              <a:lnSpc>
                <a:spcPct val="90000"/>
              </a:lnSpc>
              <a:buSzPct val="100000"/>
              <a:buFont typeface="Arial"/>
              <a:buChar char="•"/>
            </a:pPr>
            <a:endParaRPr lang="en-US" sz="2200" dirty="0" smtClean="0"/>
          </a:p>
        </p:txBody>
      </p:sp>
      <p:sp>
        <p:nvSpPr>
          <p:cNvPr id="5" name="Rectangle 2"/>
          <p:cNvSpPr txBox="1">
            <a:spLocks noChangeArrowheads="1"/>
          </p:cNvSpPr>
          <p:nvPr/>
        </p:nvSpPr>
        <p:spPr>
          <a:xfrm>
            <a:off x="228600" y="280220"/>
            <a:ext cx="8539964" cy="914400"/>
          </a:xfrm>
          <a:prstGeom prst="rect">
            <a:avLst/>
          </a:prstGeom>
          <a:solidFill>
            <a:srgbClr val="EBF2F2"/>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16289839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sz="quarter" idx="1"/>
          </p:nvPr>
        </p:nvSpPr>
        <p:spPr>
          <a:xfrm>
            <a:off x="228600" y="1600200"/>
            <a:ext cx="8610600" cy="5105400"/>
          </a:xfrm>
          <a:ln/>
          <a:extLst>
            <a:ext uri="{91240B29-F687-4f45-9708-019B960494DF}">
              <a14:hiddenLine xmlns:a14="http://schemas.microsoft.com/office/drawing/2010/main" w="9525">
                <a:solidFill>
                  <a:schemeClr val="accent1"/>
                </a:solidFill>
                <a:miter lim="800000"/>
                <a:headEnd/>
                <a:tailEnd/>
              </a14:hiddenLine>
            </a:ext>
          </a:extLst>
        </p:spPr>
        <p:txBody>
          <a:bodyPr/>
          <a:lstStyle/>
          <a:p>
            <a:pPr>
              <a:lnSpc>
                <a:spcPct val="90000"/>
              </a:lnSpc>
            </a:pPr>
            <a:r>
              <a:rPr lang="en-US" b="1"/>
              <a:t>Fix-Up Strategies to Teach:</a:t>
            </a:r>
          </a:p>
          <a:p>
            <a:pPr lvl="1">
              <a:lnSpc>
                <a:spcPct val="90000"/>
              </a:lnSpc>
            </a:pPr>
            <a:r>
              <a:rPr lang="en-US" b="1"/>
              <a:t>Reread at a slower rate</a:t>
            </a:r>
          </a:p>
          <a:p>
            <a:pPr lvl="2">
              <a:lnSpc>
                <a:spcPct val="90000"/>
              </a:lnSpc>
            </a:pPr>
            <a:r>
              <a:rPr lang="ja-JP" altLang="en-US" sz="2300">
                <a:latin typeface="Arial"/>
              </a:rPr>
              <a:t>“</a:t>
            </a:r>
            <a:r>
              <a:rPr lang="en-US" sz="2300"/>
              <a:t>I didn</a:t>
            </a:r>
            <a:r>
              <a:rPr lang="ja-JP" altLang="en-US" sz="2300">
                <a:latin typeface="Arial"/>
              </a:rPr>
              <a:t>’</a:t>
            </a:r>
            <a:r>
              <a:rPr lang="en-US" sz="2300"/>
              <a:t>t quite understand what that sentence meant.  I think I</a:t>
            </a:r>
            <a:r>
              <a:rPr lang="ja-JP" altLang="en-US" sz="2300">
                <a:latin typeface="Arial"/>
              </a:rPr>
              <a:t>’</a:t>
            </a:r>
            <a:r>
              <a:rPr lang="en-US" sz="2300"/>
              <a:t>ll reread it again only more slowly and think about what it means.</a:t>
            </a:r>
            <a:r>
              <a:rPr lang="ja-JP" altLang="en-US" sz="2300">
                <a:latin typeface="Arial"/>
              </a:rPr>
              <a:t>”</a:t>
            </a:r>
            <a:r>
              <a:rPr lang="en-US" sz="2300"/>
              <a:t>  </a:t>
            </a:r>
            <a:endParaRPr lang="en-US" sz="2300" b="1"/>
          </a:p>
          <a:p>
            <a:pPr lvl="1">
              <a:lnSpc>
                <a:spcPct val="90000"/>
              </a:lnSpc>
            </a:pPr>
            <a:r>
              <a:rPr lang="en-US" b="1"/>
              <a:t>Look back through the text</a:t>
            </a:r>
          </a:p>
          <a:p>
            <a:pPr lvl="2">
              <a:lnSpc>
                <a:spcPct val="90000"/>
              </a:lnSpc>
            </a:pPr>
            <a:r>
              <a:rPr lang="ja-JP" altLang="en-US" sz="2300">
                <a:latin typeface="Arial"/>
              </a:rPr>
              <a:t>“</a:t>
            </a:r>
            <a:r>
              <a:rPr lang="en-US" sz="2300"/>
              <a:t>I know the story has mentioned Chester before, but I can</a:t>
            </a:r>
            <a:r>
              <a:rPr lang="ja-JP" altLang="en-US" sz="2300">
                <a:latin typeface="Arial"/>
              </a:rPr>
              <a:t>’</a:t>
            </a:r>
            <a:r>
              <a:rPr lang="en-US" sz="2300"/>
              <a:t>t remember much about him.  Maybe if I go back and reread a couple of pages I</a:t>
            </a:r>
            <a:r>
              <a:rPr lang="ja-JP" altLang="en-US" sz="2300">
                <a:latin typeface="Arial"/>
              </a:rPr>
              <a:t>’</a:t>
            </a:r>
            <a:r>
              <a:rPr lang="en-US" sz="2300"/>
              <a:t>ll remember who he is.</a:t>
            </a:r>
            <a:r>
              <a:rPr lang="ja-JP" altLang="en-US" sz="2300">
                <a:latin typeface="Arial"/>
              </a:rPr>
              <a:t>”</a:t>
            </a:r>
            <a:r>
              <a:rPr lang="en-US" sz="2300"/>
              <a:t>  </a:t>
            </a:r>
            <a:endParaRPr lang="en-US" sz="2300" b="1"/>
          </a:p>
          <a:p>
            <a:pPr lvl="1">
              <a:lnSpc>
                <a:spcPct val="90000"/>
              </a:lnSpc>
            </a:pPr>
            <a:r>
              <a:rPr lang="en-US" b="1"/>
              <a:t>Look forward through the text</a:t>
            </a:r>
          </a:p>
          <a:p>
            <a:pPr lvl="2">
              <a:lnSpc>
                <a:spcPct val="90000"/>
              </a:lnSpc>
            </a:pPr>
            <a:r>
              <a:rPr lang="ja-JP" altLang="en-US" sz="2100">
                <a:latin typeface="Arial"/>
              </a:rPr>
              <a:t>“</a:t>
            </a:r>
            <a:r>
              <a:rPr lang="en-US" sz="2100"/>
              <a:t>I</a:t>
            </a:r>
            <a:r>
              <a:rPr lang="ja-JP" altLang="en-US" sz="2100">
                <a:latin typeface="Arial"/>
              </a:rPr>
              <a:t>’</a:t>
            </a:r>
            <a:r>
              <a:rPr lang="en-US" sz="2100"/>
              <a:t>m confused about why Lilly</a:t>
            </a:r>
            <a:r>
              <a:rPr lang="ja-JP" altLang="en-US" sz="2100">
                <a:latin typeface="Arial"/>
              </a:rPr>
              <a:t>’</a:t>
            </a:r>
            <a:r>
              <a:rPr lang="en-US" sz="2100"/>
              <a:t>s friends would disguise their voices if they are her friends…I bet if I keep reading it will help explain why they did it.</a:t>
            </a:r>
            <a:r>
              <a:rPr lang="ja-JP" altLang="en-US" sz="2100">
                <a:latin typeface="Arial"/>
              </a:rPr>
              <a:t>”</a:t>
            </a:r>
            <a:r>
              <a:rPr lang="en-US" sz="2100"/>
              <a:t>  </a:t>
            </a:r>
            <a:endParaRPr lang="en-US" sz="2300" b="1"/>
          </a:p>
        </p:txBody>
      </p:sp>
      <p:sp>
        <p:nvSpPr>
          <p:cNvPr id="5" name="Rectangle 2"/>
          <p:cNvSpPr txBox="1">
            <a:spLocks noChangeArrowheads="1"/>
          </p:cNvSpPr>
          <p:nvPr/>
        </p:nvSpPr>
        <p:spPr>
          <a:xfrm>
            <a:off x="228600" y="280220"/>
            <a:ext cx="8539964" cy="914400"/>
          </a:xfrm>
          <a:prstGeom prst="rect">
            <a:avLst/>
          </a:prstGeom>
          <a:solidFill>
            <a:srgbClr val="EBF2F2"/>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Comprehension Monitoring</a:t>
            </a:r>
            <a:endParaRPr lang="en-US" b="1" i="1" dirty="0">
              <a:solidFill>
                <a:srgbClr val="2F2B20"/>
              </a:solidFill>
            </a:endParaRPr>
          </a:p>
        </p:txBody>
      </p:sp>
    </p:spTree>
    <p:extLst>
      <p:ext uri="{BB962C8B-B14F-4D97-AF65-F5344CB8AC3E}">
        <p14:creationId xmlns:p14="http://schemas.microsoft.com/office/powerpoint/2010/main" val="37122841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Activity 2</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18</a:t>
            </a:fld>
            <a:endParaRPr lang="en-US" dirty="0"/>
          </a:p>
        </p:txBody>
      </p:sp>
      <p:sp>
        <p:nvSpPr>
          <p:cNvPr id="4" name="Content Placeholder 3"/>
          <p:cNvSpPr>
            <a:spLocks noGrp="1"/>
          </p:cNvSpPr>
          <p:nvPr>
            <p:ph sz="quarter" idx="1"/>
          </p:nvPr>
        </p:nvSpPr>
        <p:spPr>
          <a:xfrm>
            <a:off x="612648" y="1600200"/>
            <a:ext cx="8226552" cy="4876800"/>
          </a:xfrm>
        </p:spPr>
        <p:txBody>
          <a:bodyPr>
            <a:normAutofit/>
          </a:bodyPr>
          <a:lstStyle/>
          <a:p>
            <a:pPr marL="565150" indent="-565150">
              <a:buSzPct val="80000"/>
              <a:buFont typeface="Wingdings" charset="2"/>
              <a:buChar char="q"/>
            </a:pPr>
            <a:r>
              <a:rPr lang="en-US" sz="3200" dirty="0" smtClean="0"/>
              <a:t>For a demonstration of this strategy, please stop the presentation and complete </a:t>
            </a:r>
            <a:r>
              <a:rPr lang="en-US" sz="3200" b="1" dirty="0" smtClean="0"/>
              <a:t>Module 6, Activity 2.  </a:t>
            </a:r>
          </a:p>
          <a:p>
            <a:pPr marL="565150" indent="-565150">
              <a:buSzPct val="80000"/>
              <a:buFont typeface="Wingdings" charset="2"/>
              <a:buChar char="q"/>
            </a:pPr>
            <a:r>
              <a:rPr lang="en-US" sz="3200" dirty="0" smtClean="0"/>
              <a:t>Download Module 6, Activity 2.</a:t>
            </a:r>
          </a:p>
          <a:p>
            <a:pPr marL="565150" indent="-565150">
              <a:buSzPct val="80000"/>
              <a:buFont typeface="Wingdings" charset="2"/>
              <a:buChar char="q"/>
            </a:pPr>
            <a:r>
              <a:rPr lang="en-US" sz="3200" dirty="0" smtClean="0"/>
              <a:t>You will be watching the video “Think Aloud” located within Module 6 materials.  </a:t>
            </a:r>
            <a:endParaRPr lang="en-US" sz="3200" dirty="0"/>
          </a:p>
          <a:p>
            <a:pPr marL="565150" indent="-565150">
              <a:buSzPct val="80000"/>
              <a:buFont typeface="Wingdings" charset="2"/>
              <a:buChar char="q"/>
            </a:pPr>
            <a:r>
              <a:rPr lang="en-US" sz="3200" dirty="0"/>
              <a:t>This activity </a:t>
            </a:r>
            <a:r>
              <a:rPr lang="en-US" sz="3200" b="1" dirty="0"/>
              <a:t>will take at least one hour to complete.  </a:t>
            </a:r>
          </a:p>
        </p:txBody>
      </p:sp>
      <p:pic>
        <p:nvPicPr>
          <p:cNvPr id="5" name="Picture 4"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393931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609600" y="1878456"/>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79" name="AutoShape 3"/>
          <p:cNvSpPr>
            <a:spLocks noChangeArrowheads="1"/>
          </p:cNvSpPr>
          <p:nvPr/>
        </p:nvSpPr>
        <p:spPr bwMode="auto">
          <a:xfrm>
            <a:off x="3349625" y="1878456"/>
            <a:ext cx="2466975"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80" name="AutoShape 4"/>
          <p:cNvSpPr>
            <a:spLocks noChangeArrowheads="1"/>
          </p:cNvSpPr>
          <p:nvPr/>
        </p:nvSpPr>
        <p:spPr bwMode="auto">
          <a:xfrm>
            <a:off x="6248400" y="1878456"/>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81" name="Text Box 5"/>
          <p:cNvSpPr txBox="1">
            <a:spLocks noChangeArrowheads="1"/>
          </p:cNvSpPr>
          <p:nvPr/>
        </p:nvSpPr>
        <p:spPr bwMode="auto">
          <a:xfrm>
            <a:off x="688975" y="1268856"/>
            <a:ext cx="234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dirty="0">
                <a:latin typeface="Trebuchet MS" charset="0"/>
              </a:rPr>
              <a:t>Before Reading</a:t>
            </a:r>
            <a:endParaRPr lang="en-US" sz="2400" dirty="0">
              <a:latin typeface="Trebuchet MS" charset="0"/>
            </a:endParaRPr>
          </a:p>
        </p:txBody>
      </p:sp>
      <p:sp>
        <p:nvSpPr>
          <p:cNvPr id="306182" name="Text Box 6"/>
          <p:cNvSpPr txBox="1">
            <a:spLocks noChangeArrowheads="1"/>
          </p:cNvSpPr>
          <p:nvPr/>
        </p:nvSpPr>
        <p:spPr bwMode="auto">
          <a:xfrm>
            <a:off x="3508375" y="1268856"/>
            <a:ext cx="233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During Reading</a:t>
            </a:r>
            <a:endParaRPr lang="en-US" sz="2400">
              <a:latin typeface="Trebuchet MS" charset="0"/>
            </a:endParaRPr>
          </a:p>
        </p:txBody>
      </p:sp>
      <p:sp>
        <p:nvSpPr>
          <p:cNvPr id="306183" name="Text Box 7"/>
          <p:cNvSpPr txBox="1">
            <a:spLocks noChangeArrowheads="1"/>
          </p:cNvSpPr>
          <p:nvPr/>
        </p:nvSpPr>
        <p:spPr bwMode="auto">
          <a:xfrm>
            <a:off x="6403975" y="1268856"/>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After Reading</a:t>
            </a:r>
            <a:endParaRPr lang="en-US" sz="2400">
              <a:latin typeface="Trebuchet MS" charset="0"/>
            </a:endParaRPr>
          </a:p>
        </p:txBody>
      </p:sp>
      <p:sp>
        <p:nvSpPr>
          <p:cNvPr id="306184" name="AutoShape 8"/>
          <p:cNvSpPr>
            <a:spLocks noChangeArrowheads="1"/>
          </p:cNvSpPr>
          <p:nvPr/>
        </p:nvSpPr>
        <p:spPr bwMode="auto">
          <a:xfrm>
            <a:off x="3051175" y="1421256"/>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185" name="AutoShape 9"/>
          <p:cNvSpPr>
            <a:spLocks noChangeArrowheads="1"/>
          </p:cNvSpPr>
          <p:nvPr/>
        </p:nvSpPr>
        <p:spPr bwMode="auto">
          <a:xfrm>
            <a:off x="5870575" y="1421256"/>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188" name="Text Box 12"/>
          <p:cNvSpPr txBox="1">
            <a:spLocks noChangeArrowheads="1"/>
          </p:cNvSpPr>
          <p:nvPr/>
        </p:nvSpPr>
        <p:spPr bwMode="auto">
          <a:xfrm>
            <a:off x="838200" y="2030856"/>
            <a:ext cx="7696200" cy="461665"/>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2400" b="1" dirty="0"/>
              <a:t>• M e t a c o g n I t I o n </a:t>
            </a:r>
            <a:r>
              <a:rPr lang="en-US" sz="2400" b="1" dirty="0" smtClean="0"/>
              <a:t>•   Comprehension Monitoring</a:t>
            </a:r>
            <a:endParaRPr lang="en-US" sz="2400" b="1" dirty="0"/>
          </a:p>
        </p:txBody>
      </p:sp>
      <p:sp>
        <p:nvSpPr>
          <p:cNvPr id="306193" name="Text Box 17"/>
          <p:cNvSpPr txBox="1">
            <a:spLocks noChangeArrowheads="1"/>
          </p:cNvSpPr>
          <p:nvPr/>
        </p:nvSpPr>
        <p:spPr bwMode="auto">
          <a:xfrm>
            <a:off x="780264" y="2661115"/>
            <a:ext cx="76962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2400" b="1" dirty="0" smtClean="0"/>
              <a:t>Students Generate </a:t>
            </a:r>
            <a:r>
              <a:rPr lang="en-US" sz="2400" b="1" dirty="0"/>
              <a:t>Questions</a:t>
            </a:r>
          </a:p>
        </p:txBody>
      </p:sp>
      <p:sp>
        <p:nvSpPr>
          <p:cNvPr id="14" name="Rectangle 2"/>
          <p:cNvSpPr txBox="1">
            <a:spLocks noChangeArrowheads="1"/>
          </p:cNvSpPr>
          <p:nvPr/>
        </p:nvSpPr>
        <p:spPr>
          <a:xfrm>
            <a:off x="228600" y="280220"/>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Question Generation</a:t>
            </a:r>
            <a:endParaRPr lang="en-US" b="1" i="1" dirty="0">
              <a:solidFill>
                <a:srgbClr val="2F2B20"/>
              </a:solidFill>
            </a:endParaRPr>
          </a:p>
        </p:txBody>
      </p:sp>
    </p:spTree>
    <p:extLst>
      <p:ext uri="{BB962C8B-B14F-4D97-AF65-F5344CB8AC3E}">
        <p14:creationId xmlns:p14="http://schemas.microsoft.com/office/powerpoint/2010/main" val="2797236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93"/>
                                        </p:tgtEl>
                                        <p:attrNameLst>
                                          <p:attrName>style.visibility</p:attrName>
                                        </p:attrNameLst>
                                      </p:cBhvr>
                                      <p:to>
                                        <p:strVal val="visible"/>
                                      </p:to>
                                    </p:set>
                                    <p:animEffect transition="in" filter="dissolve">
                                      <p:cBhvr>
                                        <p:cTn id="7" dur="500"/>
                                        <p:tgtEl>
                                          <p:spTgt spid="306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3999" cy="1295400"/>
          </a:xfrm>
          <a:ln>
            <a:noFill/>
            <a:miter lim="800000"/>
            <a:headEnd/>
            <a:tailEnd/>
          </a:ln>
        </p:spPr>
        <p:txBody>
          <a:bodyPr>
            <a:normAutofit/>
            <a:scene3d>
              <a:camera prst="orthographicFront"/>
              <a:lightRig rig="threePt" dir="t"/>
            </a:scene3d>
            <a:sp3d>
              <a:bevelT w="25400"/>
            </a:sp3d>
          </a:bodyPr>
          <a:lstStyle/>
          <a:p>
            <a:pPr algn="ctr"/>
            <a:r>
              <a:rPr lang="en-US" b="1" i="1" dirty="0">
                <a:solidFill>
                  <a:schemeClr val="accent6"/>
                </a:solidFill>
              </a:rPr>
              <a:t>Principles of Comprehension Instruction</a:t>
            </a:r>
          </a:p>
        </p:txBody>
      </p:sp>
      <p:sp>
        <p:nvSpPr>
          <p:cNvPr id="57351" name="Text Box 7"/>
          <p:cNvSpPr txBox="1">
            <a:spLocks noChangeArrowheads="1"/>
          </p:cNvSpPr>
          <p:nvPr/>
        </p:nvSpPr>
        <p:spPr bwMode="auto">
          <a:xfrm>
            <a:off x="668360" y="1737885"/>
            <a:ext cx="8070447" cy="12003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ctr">
              <a:spcBef>
                <a:spcPct val="50000"/>
              </a:spcBef>
            </a:pPr>
            <a:r>
              <a:rPr lang="en-US" sz="3600" dirty="0"/>
              <a:t>What classroom practices will support </a:t>
            </a:r>
            <a:r>
              <a:rPr lang="en-US" sz="3600" dirty="0" smtClean="0"/>
              <a:t>students’ reading comprehension?</a:t>
            </a:r>
            <a:endParaRPr lang="en-US" sz="3600" dirty="0"/>
          </a:p>
        </p:txBody>
      </p:sp>
      <p:pic>
        <p:nvPicPr>
          <p:cNvPr id="2" name="Picture 1" descr="ST_Rea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04" y="3361459"/>
            <a:ext cx="4093705" cy="2723765"/>
          </a:xfrm>
          <a:prstGeom prst="rect">
            <a:avLst/>
          </a:prstGeom>
          <a:ln>
            <a:solidFill>
              <a:srgbClr val="00009D"/>
            </a:solidFill>
          </a:ln>
        </p:spPr>
      </p:pic>
    </p:spTree>
    <p:extLst>
      <p:ext uri="{BB962C8B-B14F-4D97-AF65-F5344CB8AC3E}">
        <p14:creationId xmlns:p14="http://schemas.microsoft.com/office/powerpoint/2010/main" val="35622072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sz="quarter" idx="1"/>
          </p:nvPr>
        </p:nvSpPr>
        <p:spPr>
          <a:xfrm>
            <a:off x="228600" y="1645438"/>
            <a:ext cx="8305800" cy="4648200"/>
          </a:xfrm>
          <a:ln/>
          <a:extLst>
            <a:ext uri="{91240B29-F687-4f45-9708-019B960494DF}">
              <a14:hiddenLine xmlns:a14="http://schemas.microsoft.com/office/drawing/2010/main" w="9525">
                <a:solidFill>
                  <a:schemeClr val="accent1"/>
                </a:solidFill>
                <a:miter lim="800000"/>
                <a:headEnd/>
                <a:tailEnd/>
              </a14:hiddenLine>
            </a:ext>
          </a:extLst>
        </p:spPr>
        <p:txBody>
          <a:bodyPr/>
          <a:lstStyle/>
          <a:p>
            <a:pPr>
              <a:lnSpc>
                <a:spcPct val="90000"/>
              </a:lnSpc>
            </a:pPr>
            <a:r>
              <a:rPr lang="en-US" sz="3600" b="1" dirty="0"/>
              <a:t>Definition:  </a:t>
            </a:r>
            <a:r>
              <a:rPr lang="en-US" sz="3600" dirty="0"/>
              <a:t>Asking students to/teaching students to generate questions during reading</a:t>
            </a:r>
            <a:r>
              <a:rPr lang="en-US" sz="3600" dirty="0" smtClean="0"/>
              <a:t>.</a:t>
            </a:r>
            <a:endParaRPr lang="en-US" dirty="0"/>
          </a:p>
          <a:p>
            <a:pPr>
              <a:lnSpc>
                <a:spcPct val="90000"/>
              </a:lnSpc>
            </a:pPr>
            <a:r>
              <a:rPr lang="en-US" sz="3600" b="1" dirty="0"/>
              <a:t>National Reading Panel:  </a:t>
            </a:r>
            <a:endParaRPr lang="en-US" sz="3600" dirty="0"/>
          </a:p>
          <a:p>
            <a:pPr lvl="1">
              <a:lnSpc>
                <a:spcPct val="90000"/>
              </a:lnSpc>
              <a:buSzPct val="100000"/>
              <a:buFont typeface="Arial"/>
              <a:buChar char="•"/>
            </a:pPr>
            <a:r>
              <a:rPr lang="en-US" sz="3200" dirty="0"/>
              <a:t>The strongest scientific evidence for reading comprehension strategies was found for the effectiveness of asking readers to generate questions during reading.  		</a:t>
            </a:r>
            <a:r>
              <a:rPr lang="en-US" sz="3200" b="1" dirty="0"/>
              <a:t>	</a:t>
            </a:r>
            <a:endParaRPr lang="en-US" sz="3200" dirty="0"/>
          </a:p>
        </p:txBody>
      </p:sp>
      <p:sp>
        <p:nvSpPr>
          <p:cNvPr id="7" name="Rectangle 2"/>
          <p:cNvSpPr txBox="1">
            <a:spLocks noChangeArrowheads="1"/>
          </p:cNvSpPr>
          <p:nvPr/>
        </p:nvSpPr>
        <p:spPr>
          <a:xfrm>
            <a:off x="228600" y="219752"/>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Question Generation</a:t>
            </a:r>
            <a:endParaRPr lang="en-US" b="1" i="1" dirty="0">
              <a:solidFill>
                <a:srgbClr val="2F2B20"/>
              </a:solidFill>
            </a:endParaRPr>
          </a:p>
        </p:txBody>
      </p:sp>
      <p:pic>
        <p:nvPicPr>
          <p:cNvPr id="3" name="Picture 2" descr="Screen Shot 2015-09-04 at 2.3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206" y="4897852"/>
            <a:ext cx="1410477" cy="1960148"/>
          </a:xfrm>
          <a:prstGeom prst="rect">
            <a:avLst/>
          </a:prstGeom>
        </p:spPr>
      </p:pic>
    </p:spTree>
    <p:extLst>
      <p:ext uri="{BB962C8B-B14F-4D97-AF65-F5344CB8AC3E}">
        <p14:creationId xmlns:p14="http://schemas.microsoft.com/office/powerpoint/2010/main" val="41648890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260064"/>
            <a:ext cx="8351680" cy="884238"/>
          </a:xfrm>
          <a:solidFill>
            <a:srgbClr val="EBF2F2"/>
          </a:solidFill>
          <a:ln>
            <a:solidFill>
              <a:srgbClr val="2F2B20"/>
            </a:solidFill>
            <a:miter lim="800000"/>
            <a:headEnd/>
            <a:tailEnd/>
          </a:ln>
        </p:spPr>
        <p:txBody>
          <a:bodyPr>
            <a:normAutofit fontScale="90000"/>
          </a:bodyPr>
          <a:lstStyle/>
          <a:p>
            <a:r>
              <a:rPr lang="en-US" dirty="0" smtClean="0">
                <a:solidFill>
                  <a:srgbClr val="2F2B20"/>
                </a:solidFill>
              </a:rPr>
              <a:t>Why is Question Generation Important?</a:t>
            </a:r>
            <a:endParaRPr lang="en-US" dirty="0">
              <a:solidFill>
                <a:srgbClr val="2F2B20"/>
              </a:solidFill>
            </a:endParaRPr>
          </a:p>
        </p:txBody>
      </p:sp>
      <p:sp>
        <p:nvSpPr>
          <p:cNvPr id="308229" name="Rectangle 5"/>
          <p:cNvSpPr>
            <a:spLocks noGrp="1" noChangeArrowheads="1"/>
          </p:cNvSpPr>
          <p:nvPr>
            <p:ph sz="quarter" idx="1"/>
          </p:nvPr>
        </p:nvSpPr>
        <p:spPr>
          <a:xfrm>
            <a:off x="228600" y="1828800"/>
            <a:ext cx="8763000" cy="4800600"/>
          </a:xfrm>
        </p:spPr>
        <p:txBody>
          <a:bodyPr>
            <a:normAutofit/>
          </a:bodyPr>
          <a:lstStyle/>
          <a:p>
            <a:pPr>
              <a:lnSpc>
                <a:spcPct val="90000"/>
              </a:lnSpc>
            </a:pPr>
            <a:r>
              <a:rPr lang="en-US" sz="3200" dirty="0" smtClean="0"/>
              <a:t>By asking questions, students actively engage and interact with the text.</a:t>
            </a:r>
          </a:p>
          <a:p>
            <a:pPr>
              <a:lnSpc>
                <a:spcPct val="90000"/>
              </a:lnSpc>
            </a:pPr>
            <a:r>
              <a:rPr lang="en-US" sz="3200" dirty="0" smtClean="0"/>
              <a:t>Students become aware of their ability to answer their questions and have a deeper understanding of the text.  </a:t>
            </a:r>
          </a:p>
          <a:p>
            <a:pPr>
              <a:lnSpc>
                <a:spcPct val="90000"/>
              </a:lnSpc>
            </a:pPr>
            <a:r>
              <a:rPr lang="en-US" sz="3200" dirty="0" smtClean="0"/>
              <a:t>Students ask and answer their own questions rather than only answering questions asked by the teacher.  Responsibility shifts for learning from the teacher to the student.  </a:t>
            </a:r>
            <a:endParaRPr lang="en-US" sz="3200" dirty="0"/>
          </a:p>
        </p:txBody>
      </p:sp>
      <p:sp>
        <p:nvSpPr>
          <p:cNvPr id="308230" name="AutoShape 6"/>
          <p:cNvSpPr>
            <a:spLocks/>
          </p:cNvSpPr>
          <p:nvPr/>
        </p:nvSpPr>
        <p:spPr bwMode="auto">
          <a:xfrm>
            <a:off x="2057400" y="2895600"/>
            <a:ext cx="609600" cy="2133600"/>
          </a:xfrm>
          <a:prstGeom prst="rightBrace">
            <a:avLst>
              <a:gd name="adj1" fmla="val 29167"/>
              <a:gd name="adj2" fmla="val 50000"/>
            </a:avLst>
          </a:prstGeom>
          <a:noFill/>
          <a:ln w="28575">
            <a:solidFill>
              <a:schemeClr val="tx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chemeClr val="tx2"/>
              </a:solidFill>
            </a:endParaRPr>
          </a:p>
        </p:txBody>
      </p:sp>
    </p:spTree>
    <p:extLst>
      <p:ext uri="{BB962C8B-B14F-4D97-AF65-F5344CB8AC3E}">
        <p14:creationId xmlns:p14="http://schemas.microsoft.com/office/powerpoint/2010/main" val="3128134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29">
                                            <p:txEl>
                                              <p:pRg st="0" end="0"/>
                                            </p:txEl>
                                          </p:spTgt>
                                        </p:tgtEl>
                                        <p:attrNameLst>
                                          <p:attrName>style.visibility</p:attrName>
                                        </p:attrNameLst>
                                      </p:cBhvr>
                                      <p:to>
                                        <p:strVal val="visible"/>
                                      </p:to>
                                    </p:set>
                                    <p:animEffect transition="in" filter="dissolve">
                                      <p:cBhvr>
                                        <p:cTn id="7" dur="500"/>
                                        <p:tgtEl>
                                          <p:spTgt spid="308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8229">
                                            <p:txEl>
                                              <p:pRg st="1" end="1"/>
                                            </p:txEl>
                                          </p:spTgt>
                                        </p:tgtEl>
                                        <p:attrNameLst>
                                          <p:attrName>style.visibility</p:attrName>
                                        </p:attrNameLst>
                                      </p:cBhvr>
                                      <p:to>
                                        <p:strVal val="visible"/>
                                      </p:to>
                                    </p:set>
                                    <p:animEffect transition="in" filter="dissolve">
                                      <p:cBhvr>
                                        <p:cTn id="12" dur="500"/>
                                        <p:tgtEl>
                                          <p:spTgt spid="308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8229">
                                            <p:txEl>
                                              <p:pRg st="2" end="2"/>
                                            </p:txEl>
                                          </p:spTgt>
                                        </p:tgtEl>
                                        <p:attrNameLst>
                                          <p:attrName>style.visibility</p:attrName>
                                        </p:attrNameLst>
                                      </p:cBhvr>
                                      <p:to>
                                        <p:strVal val="visible"/>
                                      </p:to>
                                    </p:set>
                                    <p:animEffect transition="in" filter="dissolve">
                                      <p:cBhvr>
                                        <p:cTn id="17" dur="500"/>
                                        <p:tgtEl>
                                          <p:spTgt spid="308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308230" name="AutoShape 6"/>
          <p:cNvSpPr>
            <a:spLocks/>
          </p:cNvSpPr>
          <p:nvPr/>
        </p:nvSpPr>
        <p:spPr bwMode="auto">
          <a:xfrm>
            <a:off x="2057400" y="2895600"/>
            <a:ext cx="609600" cy="2133600"/>
          </a:xfrm>
          <a:prstGeom prst="rightBrace">
            <a:avLst>
              <a:gd name="adj1" fmla="val 29167"/>
              <a:gd name="adj2" fmla="val 50000"/>
            </a:avLst>
          </a:prstGeom>
          <a:noFill/>
          <a:ln w="28575">
            <a:solidFill>
              <a:schemeClr val="tx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chemeClr val="tx2"/>
              </a:solidFill>
            </a:endParaRPr>
          </a:p>
        </p:txBody>
      </p:sp>
      <p:sp>
        <p:nvSpPr>
          <p:cNvPr id="5" name="Oval 4"/>
          <p:cNvSpPr/>
          <p:nvPr/>
        </p:nvSpPr>
        <p:spPr>
          <a:xfrm>
            <a:off x="2922855" y="3725570"/>
            <a:ext cx="3084115" cy="1599136"/>
          </a:xfrm>
          <a:prstGeom prst="ellipse">
            <a:avLst/>
          </a:prstGeom>
          <a:ln>
            <a:solidFill>
              <a:srgbClr val="2F2B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Question Generation</a:t>
            </a:r>
            <a:endParaRPr lang="en-US" sz="3200" b="1" dirty="0"/>
          </a:p>
        </p:txBody>
      </p:sp>
      <p:sp>
        <p:nvSpPr>
          <p:cNvPr id="6" name="Oval 5"/>
          <p:cNvSpPr/>
          <p:nvPr/>
        </p:nvSpPr>
        <p:spPr>
          <a:xfrm>
            <a:off x="273346" y="5029200"/>
            <a:ext cx="2217338" cy="140049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2F2B20"/>
                </a:solidFill>
              </a:rPr>
              <a:t>Answering Questions</a:t>
            </a:r>
            <a:endParaRPr lang="en-US" sz="2400" dirty="0">
              <a:solidFill>
                <a:srgbClr val="2F2B20"/>
              </a:solidFill>
            </a:endParaRPr>
          </a:p>
        </p:txBody>
      </p:sp>
      <p:sp>
        <p:nvSpPr>
          <p:cNvPr id="10" name="Oval 9"/>
          <p:cNvSpPr/>
          <p:nvPr/>
        </p:nvSpPr>
        <p:spPr>
          <a:xfrm>
            <a:off x="97030" y="2657314"/>
            <a:ext cx="2569970" cy="1373839"/>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F2B20"/>
                </a:solidFill>
              </a:rPr>
              <a:t>Turning Statements into Questions</a:t>
            </a:r>
            <a:endParaRPr lang="en-US" sz="2000" b="1" dirty="0">
              <a:solidFill>
                <a:srgbClr val="2F2B20"/>
              </a:solidFill>
            </a:endParaRPr>
          </a:p>
        </p:txBody>
      </p:sp>
      <p:sp>
        <p:nvSpPr>
          <p:cNvPr id="11" name="Oval 10"/>
          <p:cNvSpPr/>
          <p:nvPr/>
        </p:nvSpPr>
        <p:spPr>
          <a:xfrm>
            <a:off x="6410123" y="2201906"/>
            <a:ext cx="2389896" cy="1485816"/>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2F2B20"/>
                </a:solidFill>
              </a:rPr>
              <a:t>Turning important ideas into integrative questions</a:t>
            </a:r>
            <a:endParaRPr lang="en-US" b="1" dirty="0">
              <a:solidFill>
                <a:srgbClr val="2F2B20"/>
              </a:solidFill>
            </a:endParaRPr>
          </a:p>
        </p:txBody>
      </p:sp>
      <p:sp>
        <p:nvSpPr>
          <p:cNvPr id="12" name="Oval 11"/>
          <p:cNvSpPr/>
          <p:nvPr/>
        </p:nvSpPr>
        <p:spPr>
          <a:xfrm>
            <a:off x="6260159" y="4879262"/>
            <a:ext cx="2539860" cy="1449648"/>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F2B20"/>
                </a:solidFill>
              </a:rPr>
              <a:t>Answering an Integrative Question</a:t>
            </a:r>
            <a:endParaRPr lang="en-US" sz="2000" b="1" dirty="0">
              <a:solidFill>
                <a:srgbClr val="2F2B20"/>
              </a:solidFill>
            </a:endParaRPr>
          </a:p>
        </p:txBody>
      </p:sp>
      <p:sp>
        <p:nvSpPr>
          <p:cNvPr id="13" name="Oval 12"/>
          <p:cNvSpPr/>
          <p:nvPr/>
        </p:nvSpPr>
        <p:spPr>
          <a:xfrm>
            <a:off x="3205062" y="1726565"/>
            <a:ext cx="2217338" cy="120934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2F2B20"/>
                </a:solidFill>
              </a:rPr>
              <a:t>Finding Important Ideas</a:t>
            </a:r>
            <a:endParaRPr lang="en-US" sz="2400" dirty="0">
              <a:solidFill>
                <a:srgbClr val="2F2B20"/>
              </a:solidFill>
            </a:endParaRPr>
          </a:p>
        </p:txBody>
      </p:sp>
      <p:cxnSp>
        <p:nvCxnSpPr>
          <p:cNvPr id="20" name="Straight Arrow Connector 19"/>
          <p:cNvCxnSpPr>
            <a:stCxn id="6" idx="6"/>
          </p:cNvCxnSpPr>
          <p:nvPr/>
        </p:nvCxnSpPr>
        <p:spPr>
          <a:xfrm flipV="1">
            <a:off x="2490684" y="5324706"/>
            <a:ext cx="714378" cy="4047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2450369" y="3725571"/>
            <a:ext cx="472486" cy="44667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4316168" y="2976224"/>
            <a:ext cx="0" cy="6272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6006970" y="3487145"/>
            <a:ext cx="733759" cy="544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5865867" y="5029200"/>
            <a:ext cx="544256" cy="2955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15842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73347" y="3258205"/>
            <a:ext cx="3435656" cy="3252107"/>
          </a:xfrm>
        </p:spPr>
        <p:txBody>
          <a:bodyPr>
            <a:normAutofit fontScale="92500" lnSpcReduction="20000"/>
          </a:bodyPr>
          <a:lstStyle/>
          <a:p>
            <a:r>
              <a:rPr lang="en-US" dirty="0" smtClean="0"/>
              <a:t>Students need to know how to ask and then answer questions.  </a:t>
            </a:r>
          </a:p>
          <a:p>
            <a:r>
              <a:rPr lang="en-US" dirty="0" smtClean="0"/>
              <a:t>Matching question starts to generalized answers helps students answer questions</a:t>
            </a:r>
            <a:endParaRPr lang="en-US" dirty="0"/>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6" name="Oval 5"/>
          <p:cNvSpPr/>
          <p:nvPr/>
        </p:nvSpPr>
        <p:spPr>
          <a:xfrm>
            <a:off x="273346" y="1643031"/>
            <a:ext cx="2217338" cy="140049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2F2B20"/>
                </a:solidFill>
              </a:rPr>
              <a:t>Answering Questions</a:t>
            </a:r>
            <a:endParaRPr lang="en-US" sz="2400" dirty="0">
              <a:solidFill>
                <a:srgbClr val="2F2B2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85809365"/>
              </p:ext>
            </p:extLst>
          </p:nvPr>
        </p:nvGraphicFramePr>
        <p:xfrm>
          <a:off x="4104175" y="1880738"/>
          <a:ext cx="4563600" cy="4669248"/>
        </p:xfrm>
        <a:graphic>
          <a:graphicData uri="http://schemas.openxmlformats.org/drawingml/2006/table">
            <a:tbl>
              <a:tblPr firstRow="1" bandRow="1">
                <a:tableStyleId>{2D5ABB26-0587-4C30-8999-92F81FD0307C}</a:tableStyleId>
              </a:tblPr>
              <a:tblGrid>
                <a:gridCol w="2281800"/>
                <a:gridCol w="2281800"/>
              </a:tblGrid>
              <a:tr h="661368">
                <a:tc>
                  <a:txBody>
                    <a:bodyPr/>
                    <a:lstStyle/>
                    <a:p>
                      <a:pPr algn="ctr"/>
                      <a:r>
                        <a:rPr lang="en-US" sz="2000" b="1" dirty="0" smtClean="0"/>
                        <a:t>Question Starter</a:t>
                      </a:r>
                      <a:endParaRPr lang="en-US" sz="2000"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t>Generalized Answer</a:t>
                      </a:r>
                      <a:endParaRPr lang="en-US" sz="2000"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chemeClr val="accent2">
                        <a:lumMod val="20000"/>
                        <a:lumOff val="80000"/>
                      </a:schemeClr>
                    </a:solidFill>
                  </a:tcPr>
                </a:tc>
              </a:tr>
              <a:tr h="661368">
                <a:tc>
                  <a:txBody>
                    <a:bodyPr/>
                    <a:lstStyle/>
                    <a:p>
                      <a:pPr algn="ctr"/>
                      <a:r>
                        <a:rPr lang="en-US" sz="2000" dirty="0" smtClean="0"/>
                        <a:t>Who</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Person or people</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61368">
                <a:tc>
                  <a:txBody>
                    <a:bodyPr/>
                    <a:lstStyle/>
                    <a:p>
                      <a:pPr algn="ctr"/>
                      <a:r>
                        <a:rPr lang="en-US" sz="2000" dirty="0" smtClean="0"/>
                        <a:t>What</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Object, description, or process</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61368">
                <a:tc>
                  <a:txBody>
                    <a:bodyPr/>
                    <a:lstStyle/>
                    <a:p>
                      <a:pPr algn="ctr"/>
                      <a:r>
                        <a:rPr lang="en-US" sz="2000" dirty="0" smtClean="0"/>
                        <a:t>Where</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Location</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61368">
                <a:tc>
                  <a:txBody>
                    <a:bodyPr/>
                    <a:lstStyle/>
                    <a:p>
                      <a:pPr algn="ctr"/>
                      <a:r>
                        <a:rPr lang="en-US" sz="2000" dirty="0" smtClean="0"/>
                        <a:t>When</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Time</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61368">
                <a:tc>
                  <a:txBody>
                    <a:bodyPr/>
                    <a:lstStyle/>
                    <a:p>
                      <a:pPr algn="ctr"/>
                      <a:r>
                        <a:rPr lang="en-US" sz="2000" dirty="0" smtClean="0"/>
                        <a:t>Why</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Reason or Explanation</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61368">
                <a:tc>
                  <a:txBody>
                    <a:bodyPr/>
                    <a:lstStyle/>
                    <a:p>
                      <a:pPr algn="ctr"/>
                      <a:r>
                        <a:rPr lang="en-US" sz="2000" dirty="0" smtClean="0"/>
                        <a:t>How</a:t>
                      </a:r>
                      <a:endParaRPr lang="en-US" sz="2000"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dirty="0" smtClean="0"/>
                        <a:t>Quantity, Process, or Description</a:t>
                      </a:r>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605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21127" y="3222185"/>
            <a:ext cx="3349923" cy="3328440"/>
          </a:xfrm>
          <a:ln>
            <a:solidFill>
              <a:srgbClr val="2F2B20"/>
            </a:solidFill>
          </a:ln>
        </p:spPr>
        <p:txBody>
          <a:bodyPr>
            <a:normAutofit lnSpcReduction="10000"/>
          </a:bodyPr>
          <a:lstStyle/>
          <a:p>
            <a:r>
              <a:rPr lang="en-US" sz="2800" dirty="0" smtClean="0"/>
              <a:t>Provide direct instruction on having students turn a statement into a question.</a:t>
            </a:r>
          </a:p>
          <a:p>
            <a:r>
              <a:rPr lang="en-US" sz="2800" dirty="0" smtClean="0"/>
              <a:t>Requires instruction on using the correct sentence starter.  </a:t>
            </a:r>
            <a:endParaRPr lang="en-US" sz="2800" dirty="0"/>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6" name="Oval 5"/>
          <p:cNvSpPr/>
          <p:nvPr/>
        </p:nvSpPr>
        <p:spPr>
          <a:xfrm>
            <a:off x="621128" y="1646787"/>
            <a:ext cx="2569970" cy="1373839"/>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F2B20"/>
                </a:solidFill>
              </a:rPr>
              <a:t>Turning Statements into Questions</a:t>
            </a:r>
            <a:endParaRPr lang="en-US" sz="2000" b="1" dirty="0">
              <a:solidFill>
                <a:srgbClr val="2F2B20"/>
              </a:solidFill>
            </a:endParaRPr>
          </a:p>
        </p:txBody>
      </p:sp>
      <p:sp>
        <p:nvSpPr>
          <p:cNvPr id="7" name="Content Placeholder 3"/>
          <p:cNvSpPr>
            <a:spLocks noGrp="1"/>
          </p:cNvSpPr>
          <p:nvPr>
            <p:ph sz="quarter" idx="2"/>
          </p:nvPr>
        </p:nvSpPr>
        <p:spPr>
          <a:xfrm>
            <a:off x="4482529" y="1710365"/>
            <a:ext cx="4326351" cy="1917673"/>
          </a:xfrm>
          <a:ln>
            <a:noFill/>
          </a:ln>
        </p:spPr>
        <p:txBody>
          <a:bodyPr>
            <a:normAutofit/>
          </a:bodyPr>
          <a:lstStyle/>
          <a:p>
            <a:r>
              <a:rPr lang="en-US" sz="2800" dirty="0" smtClean="0"/>
              <a:t>For ideas on how to teach this skill, read and complete the activities on pages 28-31:</a:t>
            </a:r>
            <a:endParaRPr lang="en-US" sz="2800" dirty="0"/>
          </a:p>
        </p:txBody>
      </p:sp>
      <p:pic>
        <p:nvPicPr>
          <p:cNvPr id="8" name="Picture 7" descr="Screen Shot 2015-09-08 at 11.09.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781" y="3683469"/>
            <a:ext cx="1889315" cy="2988092"/>
          </a:xfrm>
          <a:prstGeom prst="rect">
            <a:avLst/>
          </a:prstGeom>
          <a:ln>
            <a:solidFill>
              <a:schemeClr val="bg2"/>
            </a:solidFill>
          </a:ln>
        </p:spPr>
      </p:pic>
    </p:spTree>
    <p:extLst>
      <p:ext uri="{BB962C8B-B14F-4D97-AF65-F5344CB8AC3E}">
        <p14:creationId xmlns:p14="http://schemas.microsoft.com/office/powerpoint/2010/main" val="4162005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 y="3239603"/>
            <a:ext cx="3531343" cy="3328440"/>
          </a:xfrm>
          <a:ln>
            <a:solidFill>
              <a:srgbClr val="2F2B20"/>
            </a:solidFill>
          </a:ln>
        </p:spPr>
        <p:txBody>
          <a:bodyPr>
            <a:noAutofit/>
          </a:bodyPr>
          <a:lstStyle/>
          <a:p>
            <a:r>
              <a:rPr lang="en-US" sz="2600" dirty="0" smtClean="0"/>
              <a:t>Required for reading comprehension, especially summarizing</a:t>
            </a:r>
          </a:p>
          <a:p>
            <a:r>
              <a:rPr lang="en-US" sz="2600" dirty="0" smtClean="0"/>
              <a:t>Can be taught first at the paragraph level and move to section, chapter levels  </a:t>
            </a:r>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7" name="Content Placeholder 3"/>
          <p:cNvSpPr>
            <a:spLocks noGrp="1"/>
          </p:cNvSpPr>
          <p:nvPr>
            <p:ph sz="quarter" idx="2"/>
          </p:nvPr>
        </p:nvSpPr>
        <p:spPr>
          <a:xfrm>
            <a:off x="4313731" y="1710365"/>
            <a:ext cx="4495149" cy="4857678"/>
          </a:xfrm>
          <a:ln>
            <a:noFill/>
          </a:ln>
        </p:spPr>
        <p:txBody>
          <a:bodyPr>
            <a:normAutofit/>
          </a:bodyPr>
          <a:lstStyle/>
          <a:p>
            <a:r>
              <a:rPr lang="en-US" sz="2800" dirty="0" smtClean="0"/>
              <a:t>One Idea:  Think Alouds</a:t>
            </a:r>
          </a:p>
          <a:p>
            <a:pPr lvl="1">
              <a:buFont typeface="Arial"/>
              <a:buChar char="•"/>
            </a:pPr>
            <a:r>
              <a:rPr lang="en-US" sz="2500" i="1" dirty="0" smtClean="0"/>
              <a:t>Let’s see . . . What is the text mostly about?  </a:t>
            </a:r>
            <a:r>
              <a:rPr lang="en-US" sz="2500" dirty="0" smtClean="0"/>
              <a:t>(Answer out loud to yourself.)</a:t>
            </a:r>
          </a:p>
          <a:p>
            <a:pPr lvl="1">
              <a:buFont typeface="Arial"/>
              <a:buChar char="•"/>
            </a:pPr>
            <a:r>
              <a:rPr lang="en-US" sz="2500" i="1" dirty="0" smtClean="0">
                <a:solidFill>
                  <a:srgbClr val="2F2B20"/>
                </a:solidFill>
              </a:rPr>
              <a:t>What ideas support this </a:t>
            </a:r>
            <a:r>
              <a:rPr lang="en-US" sz="2500" i="1" dirty="0" smtClean="0"/>
              <a:t>important idea?</a:t>
            </a:r>
          </a:p>
          <a:p>
            <a:pPr lvl="1">
              <a:buFont typeface="Arial"/>
              <a:buChar char="•"/>
            </a:pPr>
            <a:r>
              <a:rPr lang="en-US" sz="2500" i="1" dirty="0" smtClean="0"/>
              <a:t>What details tell me more about this important idea?</a:t>
            </a:r>
          </a:p>
          <a:p>
            <a:pPr lvl="1">
              <a:buFont typeface="Arial"/>
              <a:buChar char="•"/>
            </a:pPr>
            <a:r>
              <a:rPr lang="en-US" sz="2500" b="1" dirty="0" smtClean="0"/>
              <a:t>Model this questioning and answering of the questions orally as a Think Aloud.  </a:t>
            </a:r>
            <a:endParaRPr lang="en-US" sz="2500" b="1" dirty="0"/>
          </a:p>
        </p:txBody>
      </p:sp>
      <p:sp>
        <p:nvSpPr>
          <p:cNvPr id="9" name="Oval 8"/>
          <p:cNvSpPr/>
          <p:nvPr/>
        </p:nvSpPr>
        <p:spPr>
          <a:xfrm>
            <a:off x="846620" y="1784157"/>
            <a:ext cx="2217338" cy="120934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2F2B20"/>
                </a:solidFill>
              </a:rPr>
              <a:t>Finding Important Ideas</a:t>
            </a:r>
            <a:endParaRPr lang="en-US" sz="2400" b="1" dirty="0">
              <a:solidFill>
                <a:srgbClr val="2F2B20"/>
              </a:solidFill>
            </a:endParaRPr>
          </a:p>
        </p:txBody>
      </p:sp>
    </p:spTree>
    <p:extLst>
      <p:ext uri="{BB962C8B-B14F-4D97-AF65-F5344CB8AC3E}">
        <p14:creationId xmlns:p14="http://schemas.microsoft.com/office/powerpoint/2010/main" val="752358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21127" y="1747939"/>
            <a:ext cx="7703970" cy="4580972"/>
          </a:xfrm>
          <a:ln>
            <a:noFill/>
          </a:ln>
        </p:spPr>
        <p:txBody>
          <a:bodyPr>
            <a:normAutofit/>
          </a:bodyPr>
          <a:lstStyle/>
          <a:p>
            <a:r>
              <a:rPr lang="en-US" sz="3200" dirty="0" smtClean="0"/>
              <a:t>This activity focuses on strategies for finding important ideas in text.  </a:t>
            </a:r>
          </a:p>
          <a:p>
            <a:r>
              <a:rPr lang="en-US" sz="3200" dirty="0" smtClean="0"/>
              <a:t>Prepare for the activity by downloading and/or having available the resource </a:t>
            </a:r>
            <a:r>
              <a:rPr lang="en-US" sz="3200" i="1" dirty="0" smtClean="0"/>
              <a:t>Question Generation</a:t>
            </a:r>
            <a:endParaRPr lang="en-US" sz="3200" dirty="0" smtClean="0"/>
          </a:p>
          <a:p>
            <a:r>
              <a:rPr lang="en-US" sz="3200" dirty="0" smtClean="0"/>
              <a:t>Download Module 6, Activity 3</a:t>
            </a:r>
          </a:p>
          <a:p>
            <a:r>
              <a:rPr lang="en-US" sz="3200" dirty="0" smtClean="0"/>
              <a:t>This activity will take approximate 1 to 1 ½ hours to complete.  </a:t>
            </a:r>
            <a:endParaRPr lang="en-US" sz="3200" dirty="0"/>
          </a:p>
        </p:txBody>
      </p:sp>
      <p:sp>
        <p:nvSpPr>
          <p:cNvPr id="10" name="Title 1"/>
          <p:cNvSpPr>
            <a:spLocks noGrp="1"/>
          </p:cNvSpPr>
          <p:nvPr>
            <p:ph type="title"/>
          </p:nvPr>
        </p:nvSpPr>
        <p:spPr>
          <a:xfrm>
            <a:off x="612648" y="228600"/>
            <a:ext cx="8153400" cy="990600"/>
          </a:xfrm>
        </p:spPr>
        <p:txBody>
          <a:bodyPr/>
          <a:lstStyle/>
          <a:p>
            <a:r>
              <a:rPr lang="en-US" dirty="0" smtClean="0">
                <a:solidFill>
                  <a:srgbClr val="052E65"/>
                </a:solidFill>
              </a:rPr>
              <a:t>Module 6, Activity </a:t>
            </a:r>
            <a:r>
              <a:rPr lang="en-US" dirty="0" smtClean="0">
                <a:solidFill>
                  <a:srgbClr val="052E65"/>
                </a:solidFill>
              </a:rPr>
              <a:t>3</a:t>
            </a:r>
            <a:endParaRPr lang="en-US" dirty="0">
              <a:solidFill>
                <a:srgbClr val="052E65"/>
              </a:solidFill>
            </a:endParaRPr>
          </a:p>
        </p:txBody>
      </p:sp>
      <p:pic>
        <p:nvPicPr>
          <p:cNvPr id="11" name="Picture 10"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262093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 y="3460506"/>
            <a:ext cx="3531343" cy="3047069"/>
          </a:xfrm>
          <a:ln>
            <a:solidFill>
              <a:schemeClr val="bg2"/>
            </a:solidFill>
          </a:ln>
        </p:spPr>
        <p:txBody>
          <a:bodyPr>
            <a:noAutofit/>
          </a:bodyPr>
          <a:lstStyle/>
          <a:p>
            <a:r>
              <a:rPr lang="en-US" sz="2800" dirty="0"/>
              <a:t>An integrative question is a question that synthesizes or draws together the important ideas and details from different parts of the text. </a:t>
            </a:r>
            <a:endParaRPr lang="en-US" sz="2600" dirty="0" smtClean="0"/>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7" name="Content Placeholder 3"/>
          <p:cNvSpPr>
            <a:spLocks noGrp="1"/>
          </p:cNvSpPr>
          <p:nvPr>
            <p:ph sz="quarter" idx="2"/>
          </p:nvPr>
        </p:nvSpPr>
        <p:spPr>
          <a:xfrm>
            <a:off x="4313731" y="1710365"/>
            <a:ext cx="4495149" cy="4857678"/>
          </a:xfrm>
          <a:ln>
            <a:noFill/>
          </a:ln>
        </p:spPr>
        <p:txBody>
          <a:bodyPr>
            <a:normAutofit/>
          </a:bodyPr>
          <a:lstStyle/>
          <a:p>
            <a:r>
              <a:rPr lang="en-US" sz="2800" dirty="0" smtClean="0"/>
              <a:t>Think about questions using </a:t>
            </a:r>
            <a:r>
              <a:rPr lang="en-US" sz="2800" i="1" dirty="0" smtClean="0"/>
              <a:t>what, how </a:t>
            </a:r>
            <a:r>
              <a:rPr lang="en-US" sz="2800" dirty="0" smtClean="0"/>
              <a:t>or </a:t>
            </a:r>
            <a:r>
              <a:rPr lang="en-US" sz="2800" i="1" dirty="0" smtClean="0"/>
              <a:t>why </a:t>
            </a:r>
            <a:r>
              <a:rPr lang="en-US" sz="2800" dirty="0" smtClean="0"/>
              <a:t>as story starters.  </a:t>
            </a:r>
          </a:p>
          <a:p>
            <a:r>
              <a:rPr lang="en-US" sz="2800" b="1" dirty="0" smtClean="0"/>
              <a:t>Examples:  </a:t>
            </a:r>
          </a:p>
          <a:p>
            <a:pPr lvl="1"/>
            <a:r>
              <a:rPr lang="en-US" sz="2200" dirty="0" smtClean="0"/>
              <a:t>Why did the man decide to not chop down the rainforest tree?</a:t>
            </a:r>
          </a:p>
          <a:p>
            <a:pPr lvl="1"/>
            <a:r>
              <a:rPr lang="en-US" sz="2200" dirty="0" smtClean="0"/>
              <a:t>What clues did the girl use to find out where her dog had gone?</a:t>
            </a:r>
          </a:p>
          <a:p>
            <a:pPr lvl="1"/>
            <a:r>
              <a:rPr lang="en-US" sz="2200" dirty="0" smtClean="0"/>
              <a:t>How do animals protect themselves in the wild?</a:t>
            </a:r>
            <a:endParaRPr lang="en-US" sz="2200" dirty="0"/>
          </a:p>
        </p:txBody>
      </p:sp>
      <p:sp>
        <p:nvSpPr>
          <p:cNvPr id="6" name="Oval 5"/>
          <p:cNvSpPr/>
          <p:nvPr/>
        </p:nvSpPr>
        <p:spPr>
          <a:xfrm>
            <a:off x="786147" y="1710365"/>
            <a:ext cx="2389896" cy="1485816"/>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2F2B20"/>
                </a:solidFill>
              </a:rPr>
              <a:t>Turning important ideas into integrative questions</a:t>
            </a:r>
            <a:endParaRPr lang="en-US" b="1" dirty="0">
              <a:solidFill>
                <a:srgbClr val="2F2B20"/>
              </a:solidFill>
            </a:endParaRPr>
          </a:p>
        </p:txBody>
      </p:sp>
    </p:spTree>
    <p:extLst>
      <p:ext uri="{BB962C8B-B14F-4D97-AF65-F5344CB8AC3E}">
        <p14:creationId xmlns:p14="http://schemas.microsoft.com/office/powerpoint/2010/main" val="160333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35462" y="3460506"/>
            <a:ext cx="3531343" cy="3047069"/>
          </a:xfrm>
          <a:ln>
            <a:solidFill>
              <a:schemeClr val="bg2"/>
            </a:solidFill>
          </a:ln>
        </p:spPr>
        <p:txBody>
          <a:bodyPr>
            <a:noAutofit/>
          </a:bodyPr>
          <a:lstStyle/>
          <a:p>
            <a:r>
              <a:rPr lang="en-US" sz="2800" dirty="0" smtClean="0"/>
              <a:t>Students </a:t>
            </a:r>
            <a:r>
              <a:rPr lang="en-US" sz="2800" dirty="0"/>
              <a:t>must be able to summarize and pull together information from the text to fully answer integrative </a:t>
            </a:r>
            <a:r>
              <a:rPr lang="en-US" sz="2800" dirty="0" smtClean="0"/>
              <a:t>questions.</a:t>
            </a:r>
            <a:endParaRPr lang="en-US" sz="2600" dirty="0" smtClean="0"/>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Question </a:t>
            </a:r>
            <a:r>
              <a:rPr lang="en-US" sz="4000" dirty="0" smtClean="0">
                <a:solidFill>
                  <a:srgbClr val="2F2B20"/>
                </a:solidFill>
              </a:rPr>
              <a:t>Generation </a:t>
            </a:r>
            <a:r>
              <a:rPr lang="en-US" sz="4000" dirty="0" smtClean="0">
                <a:solidFill>
                  <a:srgbClr val="2F2B20"/>
                </a:solidFill>
              </a:rPr>
              <a:t>Prerequisites</a:t>
            </a:r>
            <a:endParaRPr lang="en-US" sz="4000" dirty="0">
              <a:solidFill>
                <a:srgbClr val="2F2B20"/>
              </a:solidFill>
            </a:endParaRPr>
          </a:p>
        </p:txBody>
      </p:sp>
      <p:sp>
        <p:nvSpPr>
          <p:cNvPr id="7" name="Content Placeholder 3"/>
          <p:cNvSpPr>
            <a:spLocks noGrp="1"/>
          </p:cNvSpPr>
          <p:nvPr>
            <p:ph sz="quarter" idx="2"/>
          </p:nvPr>
        </p:nvSpPr>
        <p:spPr>
          <a:xfrm>
            <a:off x="4313731" y="1710365"/>
            <a:ext cx="4495149" cy="4857678"/>
          </a:xfrm>
          <a:ln>
            <a:noFill/>
          </a:ln>
        </p:spPr>
        <p:txBody>
          <a:bodyPr>
            <a:normAutofit/>
          </a:bodyPr>
          <a:lstStyle/>
          <a:p>
            <a:r>
              <a:rPr lang="en-US" sz="2800" dirty="0" smtClean="0"/>
              <a:t>Scaffold (or build up) student learning</a:t>
            </a:r>
          </a:p>
          <a:p>
            <a:r>
              <a:rPr lang="en-US" sz="2800" dirty="0"/>
              <a:t>Starts with modeling at the paragraph </a:t>
            </a:r>
            <a:r>
              <a:rPr lang="en-US" sz="2800" dirty="0" smtClean="0"/>
              <a:t>level using think alouds</a:t>
            </a:r>
          </a:p>
          <a:p>
            <a:r>
              <a:rPr lang="en-US" sz="2800" dirty="0" smtClean="0"/>
              <a:t>While asking and answering integrative questions, students learn now all questions can be answered from the details</a:t>
            </a:r>
            <a:endParaRPr lang="en-US" sz="2800" dirty="0"/>
          </a:p>
          <a:p>
            <a:endParaRPr lang="en-US" sz="2200" dirty="0"/>
          </a:p>
        </p:txBody>
      </p:sp>
      <p:sp>
        <p:nvSpPr>
          <p:cNvPr id="8" name="Oval 7"/>
          <p:cNvSpPr/>
          <p:nvPr/>
        </p:nvSpPr>
        <p:spPr>
          <a:xfrm>
            <a:off x="716809" y="1711931"/>
            <a:ext cx="2539860" cy="1449648"/>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2F2B20"/>
                </a:solidFill>
              </a:rPr>
              <a:t>Answering an Integrative Question</a:t>
            </a:r>
            <a:endParaRPr lang="en-US" sz="2000" b="1" dirty="0">
              <a:solidFill>
                <a:srgbClr val="2F2B20"/>
              </a:solidFill>
            </a:endParaRPr>
          </a:p>
        </p:txBody>
      </p:sp>
    </p:spTree>
    <p:extLst>
      <p:ext uri="{BB962C8B-B14F-4D97-AF65-F5344CB8AC3E}">
        <p14:creationId xmlns:p14="http://schemas.microsoft.com/office/powerpoint/2010/main" val="48825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35462" y="1646486"/>
            <a:ext cx="8573418" cy="711738"/>
          </a:xfrm>
          <a:ln>
            <a:noFill/>
          </a:ln>
        </p:spPr>
        <p:txBody>
          <a:bodyPr>
            <a:noAutofit/>
          </a:bodyPr>
          <a:lstStyle/>
          <a:p>
            <a:r>
              <a:rPr lang="en-US" sz="2800" dirty="0" smtClean="0"/>
              <a:t>One Teaching Strategy:</a:t>
            </a:r>
            <a:endParaRPr lang="en-US" sz="2600" dirty="0" smtClean="0"/>
          </a:p>
        </p:txBody>
      </p:sp>
      <p:sp>
        <p:nvSpPr>
          <p:cNvPr id="5" name="Rectangle 2"/>
          <p:cNvSpPr>
            <a:spLocks noGrp="1" noChangeArrowheads="1"/>
          </p:cNvSpPr>
          <p:nvPr>
            <p:ph type="title"/>
          </p:nvPr>
        </p:nvSpPr>
        <p:spPr>
          <a:xfrm>
            <a:off x="457200" y="282180"/>
            <a:ext cx="8351680" cy="721031"/>
          </a:xfrm>
          <a:solidFill>
            <a:srgbClr val="EBF2F2"/>
          </a:solidFill>
          <a:ln>
            <a:solidFill>
              <a:srgbClr val="2F2B20"/>
            </a:solidFill>
            <a:miter lim="800000"/>
            <a:headEnd/>
            <a:tailEnd/>
          </a:ln>
        </p:spPr>
        <p:txBody>
          <a:bodyPr>
            <a:normAutofit/>
          </a:bodyPr>
          <a:lstStyle/>
          <a:p>
            <a:pPr algn="ctr"/>
            <a:r>
              <a:rPr lang="en-US" sz="4000" dirty="0" smtClean="0">
                <a:solidFill>
                  <a:srgbClr val="2F2B20"/>
                </a:solidFill>
              </a:rPr>
              <a:t>Answering Integrative Questions</a:t>
            </a:r>
            <a:endParaRPr lang="en-US" sz="4000" dirty="0">
              <a:solidFill>
                <a:srgbClr val="2F2B2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59880574"/>
              </p:ext>
            </p:extLst>
          </p:nvPr>
        </p:nvGraphicFramePr>
        <p:xfrm>
          <a:off x="295936" y="2505560"/>
          <a:ext cx="8573420" cy="3589808"/>
        </p:xfrm>
        <a:graphic>
          <a:graphicData uri="http://schemas.openxmlformats.org/drawingml/2006/table">
            <a:tbl>
              <a:tblPr firstRow="1" bandRow="1">
                <a:tableStyleId>{2D5ABB26-0587-4C30-8999-92F81FD0307C}</a:tableStyleId>
              </a:tblPr>
              <a:tblGrid>
                <a:gridCol w="1215885"/>
                <a:gridCol w="3070825"/>
                <a:gridCol w="2143355"/>
                <a:gridCol w="2143355"/>
              </a:tblGrid>
              <a:tr h="600272">
                <a:tc gridSpan="4">
                  <a:txBody>
                    <a:bodyPr/>
                    <a:lstStyle/>
                    <a:p>
                      <a:pPr algn="ctr"/>
                      <a:r>
                        <a:rPr lang="en-US" sz="2000" b="1" dirty="0" smtClean="0">
                          <a:solidFill>
                            <a:srgbClr val="2F2B20"/>
                          </a:solidFill>
                        </a:rPr>
                        <a:t>QUESTION GENERATION</a:t>
                      </a:r>
                      <a:endParaRPr lang="en-US" sz="2000" b="1" dirty="0">
                        <a:solidFill>
                          <a:srgbClr val="2F2B20"/>
                        </a:solidFill>
                      </a:endParaRPr>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solidFill>
                      <a:srgbClr val="EBF2F2"/>
                    </a:solidFill>
                  </a:tcPr>
                </a:tc>
                <a:tc hMerge="1">
                  <a:txBody>
                    <a:bodyPr/>
                    <a:lstStyle/>
                    <a:p>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hMerge="1">
                  <a:txBody>
                    <a:bodyPr/>
                    <a:lstStyle/>
                    <a:p>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hMerge="1">
                  <a:txBody>
                    <a:bodyPr/>
                    <a:lstStyle/>
                    <a:p>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00272">
                <a:tc>
                  <a:txBody>
                    <a:bodyPr/>
                    <a:lstStyle/>
                    <a:p>
                      <a:pPr algn="ctr"/>
                      <a:r>
                        <a:rPr lang="en-US" b="1" dirty="0" smtClean="0"/>
                        <a:t>Paragraph</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b="1" dirty="0" smtClean="0"/>
                        <a:t>State the important idea (what the paragraph</a:t>
                      </a:r>
                      <a:r>
                        <a:rPr lang="en-US" b="1" baseline="0" dirty="0" smtClean="0"/>
                        <a:t> is mainly about).</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b="1" dirty="0" smtClean="0"/>
                        <a:t>Write a question about the important idea.  </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pPr algn="ctr"/>
                      <a:r>
                        <a:rPr lang="en-US" b="1" dirty="0" smtClean="0"/>
                        <a:t>Answer using the supporting details.  Write a complete sentence</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00272">
                <a:tc>
                  <a:txBody>
                    <a:bodyPr/>
                    <a:lstStyle/>
                    <a:p>
                      <a:pPr algn="ctr"/>
                      <a:r>
                        <a:rPr lang="en-US" b="1" dirty="0" smtClean="0"/>
                        <a:t>1</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00272">
                <a:tc>
                  <a:txBody>
                    <a:bodyPr/>
                    <a:lstStyle/>
                    <a:p>
                      <a:pPr algn="ctr"/>
                      <a:r>
                        <a:rPr lang="en-US" b="1" dirty="0" smtClean="0"/>
                        <a:t>2</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r h="600272">
                <a:tc>
                  <a:txBody>
                    <a:bodyPr/>
                    <a:lstStyle/>
                    <a:p>
                      <a:pPr algn="ctr"/>
                      <a:r>
                        <a:rPr lang="en-US" b="1" dirty="0" smtClean="0"/>
                        <a:t>3</a:t>
                      </a:r>
                      <a:endParaRPr lang="en-US" b="1"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c>
                  <a:txBody>
                    <a:bodyPr/>
                    <a:lstStyle/>
                    <a:p>
                      <a:endParaRPr lang="en-US" dirty="0"/>
                    </a:p>
                  </a:txBody>
                  <a:tcPr>
                    <a:lnL w="12700" cap="flat" cmpd="sng" algn="ctr">
                      <a:solidFill>
                        <a:srgbClr val="2F2B20"/>
                      </a:solidFill>
                      <a:prstDash val="solid"/>
                      <a:round/>
                      <a:headEnd type="none" w="med" len="med"/>
                      <a:tailEnd type="none" w="med" len="med"/>
                    </a:lnL>
                    <a:lnR w="12700" cap="flat" cmpd="sng" algn="ctr">
                      <a:solidFill>
                        <a:srgbClr val="2F2B20"/>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tcPr>
                </a:tc>
              </a:tr>
            </a:tbl>
          </a:graphicData>
        </a:graphic>
      </p:graphicFrame>
      <p:sp>
        <p:nvSpPr>
          <p:cNvPr id="6" name="TextBox 5"/>
          <p:cNvSpPr txBox="1"/>
          <p:nvPr/>
        </p:nvSpPr>
        <p:spPr>
          <a:xfrm>
            <a:off x="235462" y="6365414"/>
            <a:ext cx="8573418" cy="646331"/>
          </a:xfrm>
          <a:prstGeom prst="rect">
            <a:avLst/>
          </a:prstGeom>
          <a:noFill/>
        </p:spPr>
        <p:txBody>
          <a:bodyPr wrap="square" rtlCol="0">
            <a:spAutoFit/>
          </a:bodyPr>
          <a:lstStyle/>
          <a:p>
            <a:r>
              <a:rPr lang="en-US" dirty="0"/>
              <a:t>Source:  </a:t>
            </a:r>
            <a:r>
              <a:rPr lang="en-US" dirty="0" smtClean="0"/>
              <a:t>Modified from Look, </a:t>
            </a:r>
            <a:r>
              <a:rPr lang="en-US" i="1" dirty="0" smtClean="0"/>
              <a:t>Question Generation (pp. 41-48) </a:t>
            </a:r>
            <a:endParaRPr lang="en-US" i="1" dirty="0"/>
          </a:p>
          <a:p>
            <a:endParaRPr lang="en-US" dirty="0"/>
          </a:p>
        </p:txBody>
      </p:sp>
    </p:spTree>
    <p:extLst>
      <p:ext uri="{BB962C8B-B14F-4D97-AF65-F5344CB8AC3E}">
        <p14:creationId xmlns:p14="http://schemas.microsoft.com/office/powerpoint/2010/main" val="267752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sz="quarter" idx="1"/>
          </p:nvPr>
        </p:nvSpPr>
        <p:spPr>
          <a:xfrm>
            <a:off x="228600" y="1719263"/>
            <a:ext cx="8458200" cy="5138737"/>
          </a:xfrm>
        </p:spPr>
        <p:txBody>
          <a:bodyPr/>
          <a:lstStyle/>
          <a:p>
            <a:r>
              <a:rPr lang="en-US" dirty="0" smtClean="0"/>
              <a:t>Ensure Fluent </a:t>
            </a:r>
            <a:r>
              <a:rPr lang="en-US" dirty="0"/>
              <a:t>Reading </a:t>
            </a:r>
          </a:p>
          <a:p>
            <a:r>
              <a:rPr lang="en-US" dirty="0" smtClean="0"/>
              <a:t>Develop Vocabulary </a:t>
            </a:r>
            <a:r>
              <a:rPr lang="en-US" dirty="0"/>
              <a:t>Knowledge</a:t>
            </a:r>
          </a:p>
          <a:p>
            <a:r>
              <a:rPr lang="en-US" dirty="0" smtClean="0"/>
              <a:t>Develop Strategic </a:t>
            </a:r>
            <a:r>
              <a:rPr lang="en-US" dirty="0"/>
              <a:t>Processing</a:t>
            </a:r>
          </a:p>
          <a:p>
            <a:pPr lvl="1">
              <a:buFont typeface="Wingdings" charset="2"/>
              <a:buChar char="§"/>
            </a:pPr>
            <a:r>
              <a:rPr lang="en-US" dirty="0"/>
              <a:t>Cognitive Strategy Instruction</a:t>
            </a:r>
          </a:p>
          <a:p>
            <a:pPr lvl="1">
              <a:buFont typeface="Wingdings" charset="2"/>
              <a:buChar char="§"/>
            </a:pPr>
            <a:r>
              <a:rPr lang="en-US" dirty="0"/>
              <a:t>Developing Metacognition</a:t>
            </a:r>
          </a:p>
          <a:p>
            <a:pPr lvl="1">
              <a:buFont typeface="Wingdings" charset="2"/>
              <a:buChar char="§"/>
            </a:pPr>
            <a:r>
              <a:rPr lang="en-US" dirty="0"/>
              <a:t>Understanding Text Structures</a:t>
            </a:r>
          </a:p>
          <a:p>
            <a:r>
              <a:rPr lang="en-US" dirty="0" smtClean="0"/>
              <a:t>Build Background Knowledge </a:t>
            </a:r>
          </a:p>
          <a:p>
            <a:r>
              <a:rPr lang="en-US" dirty="0" smtClean="0"/>
              <a:t>Provide Opportunities </a:t>
            </a:r>
            <a:r>
              <a:rPr lang="en-US" dirty="0"/>
              <a:t>for Extended Discussion of Text in </a:t>
            </a:r>
            <a:r>
              <a:rPr lang="en-US" dirty="0" smtClean="0"/>
              <a:t>teacher-led </a:t>
            </a:r>
            <a:r>
              <a:rPr lang="en-US" dirty="0"/>
              <a:t>and </a:t>
            </a:r>
            <a:r>
              <a:rPr lang="en-US" dirty="0" smtClean="0"/>
              <a:t>peer-led formats</a:t>
            </a:r>
            <a:endParaRPr lang="en-US" dirty="0"/>
          </a:p>
        </p:txBody>
      </p:sp>
      <p:sp>
        <p:nvSpPr>
          <p:cNvPr id="6" name="Rectangle 2"/>
          <p:cNvSpPr>
            <a:spLocks noGrp="1" noChangeArrowheads="1"/>
          </p:cNvSpPr>
          <p:nvPr>
            <p:ph type="title"/>
          </p:nvPr>
        </p:nvSpPr>
        <p:spPr>
          <a:xfrm>
            <a:off x="0" y="0"/>
            <a:ext cx="9143999" cy="1295400"/>
          </a:xfrm>
          <a:ln>
            <a:noFill/>
            <a:miter lim="800000"/>
            <a:headEnd/>
            <a:tailEnd/>
          </a:ln>
        </p:spPr>
        <p:txBody>
          <a:bodyPr>
            <a:normAutofit/>
          </a:bodyPr>
          <a:lstStyle/>
          <a:p>
            <a:pPr algn="ctr"/>
            <a:r>
              <a:rPr lang="en-US" b="1" i="1" dirty="0">
                <a:solidFill>
                  <a:schemeClr val="accent6"/>
                </a:solidFill>
              </a:rPr>
              <a:t>Principles of Comprehension Instruction</a:t>
            </a:r>
          </a:p>
        </p:txBody>
      </p:sp>
      <p:pic>
        <p:nvPicPr>
          <p:cNvPr id="3" name="Picture 2" descr="Screen Shot 2015-09-01 at 10.06.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108" y="1719263"/>
            <a:ext cx="2760614" cy="19071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68197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9" name="Rectangle 5"/>
          <p:cNvSpPr>
            <a:spLocks noGrp="1" noChangeArrowheads="1"/>
          </p:cNvSpPr>
          <p:nvPr>
            <p:ph sz="quarter" idx="1"/>
          </p:nvPr>
        </p:nvSpPr>
        <p:spPr>
          <a:xfrm>
            <a:off x="228600" y="1828800"/>
            <a:ext cx="8763000" cy="4800600"/>
          </a:xfrm>
        </p:spPr>
        <p:txBody>
          <a:bodyPr/>
          <a:lstStyle/>
          <a:p>
            <a:pPr>
              <a:lnSpc>
                <a:spcPct val="90000"/>
              </a:lnSpc>
            </a:pPr>
            <a:r>
              <a:rPr lang="en-US" sz="4000" b="1" dirty="0" smtClean="0"/>
              <a:t> Pulling it all together:  </a:t>
            </a:r>
          </a:p>
          <a:p>
            <a:pPr marL="880110" lvl="1" indent="-514350">
              <a:buAutoNum type="arabicPeriod"/>
            </a:pPr>
            <a:r>
              <a:rPr lang="en-US" sz="3200" dirty="0" smtClean="0"/>
              <a:t>Read </a:t>
            </a:r>
            <a:r>
              <a:rPr lang="en-US" sz="3200" dirty="0"/>
              <a:t>the </a:t>
            </a:r>
            <a:r>
              <a:rPr lang="en-US" sz="3200" dirty="0" smtClean="0"/>
              <a:t>text.</a:t>
            </a:r>
            <a:endParaRPr lang="en-US" sz="3200" dirty="0"/>
          </a:p>
          <a:p>
            <a:pPr marL="880110" lvl="1" indent="-514350">
              <a:buAutoNum type="arabicPeriod"/>
            </a:pPr>
            <a:r>
              <a:rPr lang="en-US" sz="3200" dirty="0" smtClean="0"/>
              <a:t>Find the </a:t>
            </a:r>
            <a:r>
              <a:rPr lang="en-US" sz="3200" dirty="0"/>
              <a:t>important </a:t>
            </a:r>
            <a:r>
              <a:rPr lang="en-US" sz="3200" dirty="0" smtClean="0"/>
              <a:t>idea.  </a:t>
            </a:r>
          </a:p>
          <a:p>
            <a:pPr marL="880110" lvl="1" indent="-514350">
              <a:buAutoNum type="arabicPeriod"/>
            </a:pPr>
            <a:r>
              <a:rPr lang="en-US" sz="3200" dirty="0" smtClean="0"/>
              <a:t>Turn </a:t>
            </a:r>
            <a:r>
              <a:rPr lang="en-US" sz="3200" dirty="0"/>
              <a:t>the important idea into an integrative </a:t>
            </a:r>
            <a:r>
              <a:rPr lang="en-US" sz="3200" dirty="0" smtClean="0"/>
              <a:t>question.</a:t>
            </a:r>
          </a:p>
          <a:p>
            <a:pPr marL="880110" lvl="1" indent="-514350">
              <a:buAutoNum type="arabicPeriod"/>
            </a:pPr>
            <a:r>
              <a:rPr lang="en-US" sz="3200" dirty="0" smtClean="0"/>
              <a:t>Answer </a:t>
            </a:r>
            <a:r>
              <a:rPr lang="en-US" sz="3200" dirty="0"/>
              <a:t>the question. </a:t>
            </a:r>
            <a:endParaRPr lang="en-US" sz="3200" dirty="0"/>
          </a:p>
          <a:p>
            <a:pPr lvl="1">
              <a:lnSpc>
                <a:spcPct val="90000"/>
              </a:lnSpc>
            </a:pPr>
            <a:endParaRPr lang="en-US" sz="2300" dirty="0"/>
          </a:p>
        </p:txBody>
      </p:sp>
      <p:sp>
        <p:nvSpPr>
          <p:cNvPr id="8" name="Rectangle 2"/>
          <p:cNvSpPr txBox="1">
            <a:spLocks noChangeArrowheads="1"/>
          </p:cNvSpPr>
          <p:nvPr/>
        </p:nvSpPr>
        <p:spPr>
          <a:xfrm>
            <a:off x="228600" y="219752"/>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Question Generation</a:t>
            </a:r>
            <a:endParaRPr lang="en-US" b="1" i="1" dirty="0">
              <a:solidFill>
                <a:srgbClr val="2F2B20"/>
              </a:solidFill>
            </a:endParaRPr>
          </a:p>
        </p:txBody>
      </p:sp>
    </p:spTree>
    <p:extLst>
      <p:ext uri="{BB962C8B-B14F-4D97-AF65-F5344CB8AC3E}">
        <p14:creationId xmlns:p14="http://schemas.microsoft.com/office/powerpoint/2010/main" val="13142550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609600" y="1878456"/>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79" name="AutoShape 3"/>
          <p:cNvSpPr>
            <a:spLocks noChangeArrowheads="1"/>
          </p:cNvSpPr>
          <p:nvPr/>
        </p:nvSpPr>
        <p:spPr bwMode="auto">
          <a:xfrm>
            <a:off x="3349625" y="1878456"/>
            <a:ext cx="2466975"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80" name="AutoShape 4"/>
          <p:cNvSpPr>
            <a:spLocks noChangeArrowheads="1"/>
          </p:cNvSpPr>
          <p:nvPr/>
        </p:nvSpPr>
        <p:spPr bwMode="auto">
          <a:xfrm>
            <a:off x="6248400" y="1878456"/>
            <a:ext cx="2362200" cy="4343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nchor="ctr"/>
          <a:lstStyle/>
          <a:p>
            <a:pPr eaLnBrk="1" hangingPunct="1"/>
            <a:endParaRPr lang="en-US">
              <a:latin typeface="Trebuchet MS" charset="0"/>
            </a:endParaRPr>
          </a:p>
        </p:txBody>
      </p:sp>
      <p:sp>
        <p:nvSpPr>
          <p:cNvPr id="306181" name="Text Box 5"/>
          <p:cNvSpPr txBox="1">
            <a:spLocks noChangeArrowheads="1"/>
          </p:cNvSpPr>
          <p:nvPr/>
        </p:nvSpPr>
        <p:spPr bwMode="auto">
          <a:xfrm>
            <a:off x="688975" y="1268856"/>
            <a:ext cx="234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dirty="0">
                <a:latin typeface="Trebuchet MS" charset="0"/>
              </a:rPr>
              <a:t>Before Reading</a:t>
            </a:r>
            <a:endParaRPr lang="en-US" sz="2400" dirty="0">
              <a:latin typeface="Trebuchet MS" charset="0"/>
            </a:endParaRPr>
          </a:p>
        </p:txBody>
      </p:sp>
      <p:sp>
        <p:nvSpPr>
          <p:cNvPr id="306182" name="Text Box 6"/>
          <p:cNvSpPr txBox="1">
            <a:spLocks noChangeArrowheads="1"/>
          </p:cNvSpPr>
          <p:nvPr/>
        </p:nvSpPr>
        <p:spPr bwMode="auto">
          <a:xfrm>
            <a:off x="3508375" y="1268856"/>
            <a:ext cx="233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During Reading</a:t>
            </a:r>
            <a:endParaRPr lang="en-US" sz="2400">
              <a:latin typeface="Trebuchet MS" charset="0"/>
            </a:endParaRPr>
          </a:p>
        </p:txBody>
      </p:sp>
      <p:sp>
        <p:nvSpPr>
          <p:cNvPr id="306183" name="Text Box 7"/>
          <p:cNvSpPr txBox="1">
            <a:spLocks noChangeArrowheads="1"/>
          </p:cNvSpPr>
          <p:nvPr/>
        </p:nvSpPr>
        <p:spPr bwMode="auto">
          <a:xfrm>
            <a:off x="6403975" y="1268856"/>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lgn="l" eaLnBrk="1" hangingPunct="1"/>
            <a:r>
              <a:rPr lang="en-US" sz="2400" b="1">
                <a:latin typeface="Trebuchet MS" charset="0"/>
              </a:rPr>
              <a:t>After Reading</a:t>
            </a:r>
            <a:endParaRPr lang="en-US" sz="2400">
              <a:latin typeface="Trebuchet MS" charset="0"/>
            </a:endParaRPr>
          </a:p>
        </p:txBody>
      </p:sp>
      <p:sp>
        <p:nvSpPr>
          <p:cNvPr id="306184" name="AutoShape 8"/>
          <p:cNvSpPr>
            <a:spLocks noChangeArrowheads="1"/>
          </p:cNvSpPr>
          <p:nvPr/>
        </p:nvSpPr>
        <p:spPr bwMode="auto">
          <a:xfrm>
            <a:off x="3051175" y="1421256"/>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185" name="AutoShape 9"/>
          <p:cNvSpPr>
            <a:spLocks noChangeArrowheads="1"/>
          </p:cNvSpPr>
          <p:nvPr/>
        </p:nvSpPr>
        <p:spPr bwMode="auto">
          <a:xfrm>
            <a:off x="5870575" y="1421256"/>
            <a:ext cx="381000" cy="1524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188" name="Text Box 12"/>
          <p:cNvSpPr txBox="1">
            <a:spLocks noChangeArrowheads="1"/>
          </p:cNvSpPr>
          <p:nvPr/>
        </p:nvSpPr>
        <p:spPr bwMode="auto">
          <a:xfrm>
            <a:off x="838200" y="2030856"/>
            <a:ext cx="7696200" cy="461665"/>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2400" b="1" dirty="0"/>
              <a:t>• M e t a c o g n I t I o n </a:t>
            </a:r>
            <a:r>
              <a:rPr lang="en-US" sz="2400" b="1" dirty="0" smtClean="0"/>
              <a:t>•   Comprehension Monitoring</a:t>
            </a:r>
            <a:endParaRPr lang="en-US" sz="2400" b="1" dirty="0"/>
          </a:p>
        </p:txBody>
      </p:sp>
      <p:sp>
        <p:nvSpPr>
          <p:cNvPr id="306193" name="Text Box 17"/>
          <p:cNvSpPr txBox="1">
            <a:spLocks noChangeArrowheads="1"/>
          </p:cNvSpPr>
          <p:nvPr/>
        </p:nvSpPr>
        <p:spPr bwMode="auto">
          <a:xfrm>
            <a:off x="780264" y="2661115"/>
            <a:ext cx="76962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2400" b="1" dirty="0" smtClean="0"/>
              <a:t>Students Generate </a:t>
            </a:r>
            <a:r>
              <a:rPr lang="en-US" sz="2400" b="1" dirty="0"/>
              <a:t>Questions</a:t>
            </a:r>
          </a:p>
        </p:txBody>
      </p:sp>
      <p:sp>
        <p:nvSpPr>
          <p:cNvPr id="14" name="Rectangle 2"/>
          <p:cNvSpPr txBox="1">
            <a:spLocks noChangeArrowheads="1"/>
          </p:cNvSpPr>
          <p:nvPr/>
        </p:nvSpPr>
        <p:spPr>
          <a:xfrm>
            <a:off x="228600" y="280220"/>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Question Generation</a:t>
            </a:r>
            <a:endParaRPr lang="en-US" b="1" i="1" dirty="0">
              <a:solidFill>
                <a:srgbClr val="2F2B20"/>
              </a:solidFill>
            </a:endParaRPr>
          </a:p>
        </p:txBody>
      </p:sp>
      <p:sp>
        <p:nvSpPr>
          <p:cNvPr id="13" name="Text Box 17"/>
          <p:cNvSpPr txBox="1">
            <a:spLocks noChangeArrowheads="1"/>
          </p:cNvSpPr>
          <p:nvPr/>
        </p:nvSpPr>
        <p:spPr bwMode="auto">
          <a:xfrm>
            <a:off x="780264" y="3339354"/>
            <a:ext cx="7696200" cy="461665"/>
          </a:xfrm>
          <a:prstGeom prst="rect">
            <a:avLst/>
          </a:prstGeom>
          <a:solidFill>
            <a:srgbClr val="EBF2F2"/>
          </a:solidFill>
          <a:ln w="9525">
            <a:solidFill>
              <a:schemeClr val="tx1"/>
            </a:solidFill>
            <a:miter lim="800000"/>
            <a:headEnd/>
            <a:tailEnd/>
          </a:ln>
        </p:spPr>
        <p:txBody>
          <a:bodyPr>
            <a:spAutoFit/>
          </a:bodyPr>
          <a:lstStyle/>
          <a:p>
            <a:pPr algn="ctr">
              <a:spcBef>
                <a:spcPct val="50000"/>
              </a:spcBef>
            </a:pPr>
            <a:r>
              <a:rPr lang="en-US" sz="2400" b="1" dirty="0"/>
              <a:t>Answer </a:t>
            </a:r>
            <a:r>
              <a:rPr lang="en-US" sz="2400" b="1" dirty="0" smtClean="0"/>
              <a:t>Questions through Strategic Questioning</a:t>
            </a:r>
            <a:endParaRPr lang="en-US" sz="2400" b="1" dirty="0"/>
          </a:p>
        </p:txBody>
      </p:sp>
    </p:spTree>
    <p:extLst>
      <p:ext uri="{BB962C8B-B14F-4D97-AF65-F5344CB8AC3E}">
        <p14:creationId xmlns:p14="http://schemas.microsoft.com/office/powerpoint/2010/main" val="2581889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93"/>
                                        </p:tgtEl>
                                        <p:attrNameLst>
                                          <p:attrName>style.visibility</p:attrName>
                                        </p:attrNameLst>
                                      </p:cBhvr>
                                      <p:to>
                                        <p:strVal val="visible"/>
                                      </p:to>
                                    </p:set>
                                    <p:animEffect transition="in" filter="dissolve">
                                      <p:cBhvr>
                                        <p:cTn id="7" dur="500"/>
                                        <p:tgtEl>
                                          <p:spTgt spid="30619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3"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sz="quarter" idx="1"/>
          </p:nvPr>
        </p:nvSpPr>
        <p:spPr>
          <a:xfrm>
            <a:off x="403412" y="1659965"/>
            <a:ext cx="8359588" cy="5181600"/>
          </a:xfrm>
        </p:spPr>
        <p:txBody>
          <a:bodyPr>
            <a:normAutofit/>
          </a:bodyPr>
          <a:lstStyle/>
          <a:p>
            <a:r>
              <a:rPr lang="en-US" b="1" dirty="0"/>
              <a:t>Strategic Questioning:</a:t>
            </a:r>
          </a:p>
          <a:p>
            <a:pPr lvl="1">
              <a:buFont typeface="Wingdings" charset="2"/>
              <a:buChar char="ü"/>
            </a:pPr>
            <a:r>
              <a:rPr lang="en-US" dirty="0" smtClean="0"/>
              <a:t>Gives </a:t>
            </a:r>
            <a:r>
              <a:rPr lang="en-US" dirty="0"/>
              <a:t>students a </a:t>
            </a:r>
            <a:r>
              <a:rPr lang="en-US" b="1" dirty="0"/>
              <a:t>purpose</a:t>
            </a:r>
            <a:r>
              <a:rPr lang="en-US" dirty="0"/>
              <a:t> for reading (before reading)</a:t>
            </a:r>
          </a:p>
          <a:p>
            <a:pPr lvl="1">
              <a:buFont typeface="Wingdings" charset="2"/>
              <a:buChar char="ü"/>
            </a:pPr>
            <a:r>
              <a:rPr lang="en-US" b="1" dirty="0" smtClean="0"/>
              <a:t>Focuses</a:t>
            </a:r>
            <a:r>
              <a:rPr lang="en-US" dirty="0" smtClean="0"/>
              <a:t> </a:t>
            </a:r>
            <a:r>
              <a:rPr lang="en-US" dirty="0"/>
              <a:t>students</a:t>
            </a:r>
            <a:r>
              <a:rPr lang="ja-JP" altLang="en-US" dirty="0">
                <a:latin typeface="Arial"/>
              </a:rPr>
              <a:t>’</a:t>
            </a:r>
            <a:r>
              <a:rPr lang="en-US" dirty="0"/>
              <a:t> </a:t>
            </a:r>
            <a:r>
              <a:rPr lang="en-US" b="1" dirty="0"/>
              <a:t>attention</a:t>
            </a:r>
            <a:r>
              <a:rPr lang="en-US" dirty="0"/>
              <a:t> on what they are to learn (before reading)</a:t>
            </a:r>
          </a:p>
          <a:p>
            <a:pPr lvl="1">
              <a:buFont typeface="Wingdings" charset="2"/>
              <a:buChar char="ü"/>
            </a:pPr>
            <a:r>
              <a:rPr lang="en-US" dirty="0" smtClean="0"/>
              <a:t>Helps </a:t>
            </a:r>
            <a:r>
              <a:rPr lang="en-US" dirty="0"/>
              <a:t>students to </a:t>
            </a:r>
            <a:r>
              <a:rPr lang="en-US" b="1" dirty="0"/>
              <a:t>think actively</a:t>
            </a:r>
            <a:r>
              <a:rPr lang="en-US" dirty="0"/>
              <a:t> as they read (during reading)</a:t>
            </a:r>
          </a:p>
          <a:p>
            <a:pPr lvl="1">
              <a:buFont typeface="Wingdings" charset="2"/>
              <a:buChar char="ü"/>
            </a:pPr>
            <a:r>
              <a:rPr lang="en-US" dirty="0" smtClean="0"/>
              <a:t>Encourages </a:t>
            </a:r>
            <a:r>
              <a:rPr lang="en-US" dirty="0"/>
              <a:t>students to </a:t>
            </a:r>
            <a:r>
              <a:rPr lang="en-US" b="1" dirty="0"/>
              <a:t>monitor</a:t>
            </a:r>
            <a:r>
              <a:rPr lang="en-US" dirty="0"/>
              <a:t> their comprehension (during reading)</a:t>
            </a:r>
          </a:p>
          <a:p>
            <a:pPr lvl="1">
              <a:buFont typeface="Wingdings" charset="2"/>
              <a:buChar char="ü"/>
            </a:pPr>
            <a:r>
              <a:rPr lang="en-US" dirty="0" smtClean="0"/>
              <a:t>Helps </a:t>
            </a:r>
            <a:r>
              <a:rPr lang="en-US" dirty="0"/>
              <a:t>students to </a:t>
            </a:r>
            <a:r>
              <a:rPr lang="en-US" b="1" dirty="0"/>
              <a:t>review</a:t>
            </a:r>
            <a:r>
              <a:rPr lang="en-US" dirty="0"/>
              <a:t> content and </a:t>
            </a:r>
            <a:r>
              <a:rPr lang="en-US" b="1" dirty="0"/>
              <a:t>relate</a:t>
            </a:r>
            <a:r>
              <a:rPr lang="en-US" dirty="0"/>
              <a:t> what they have learned to what  they already know (after reading)</a:t>
            </a:r>
          </a:p>
        </p:txBody>
      </p:sp>
      <p:pic>
        <p:nvPicPr>
          <p:cNvPr id="225287" name="Picture 7" descr="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294" y="228600"/>
            <a:ext cx="1471706" cy="9771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2F2B20"/>
                </a:solidFill>
              </a:rPr>
              <a:t>Strategic Questioning</a:t>
            </a:r>
            <a:endParaRPr lang="en-US" dirty="0">
              <a:solidFill>
                <a:srgbClr val="2F2B20"/>
              </a:solidFill>
            </a:endParaRPr>
          </a:p>
        </p:txBody>
      </p:sp>
    </p:spTree>
    <p:extLst>
      <p:ext uri="{BB962C8B-B14F-4D97-AF65-F5344CB8AC3E}">
        <p14:creationId xmlns:p14="http://schemas.microsoft.com/office/powerpoint/2010/main" val="557963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dissolve">
                                      <p:cBhvr>
                                        <p:cTn id="7" dur="500"/>
                                        <p:tgtEl>
                                          <p:spTgt spid="22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Effect transition="in" filter="dissolve">
                                      <p:cBhvr>
                                        <p:cTn id="12" dur="500"/>
                                        <p:tgtEl>
                                          <p:spTgt spid="22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283">
                                            <p:txEl>
                                              <p:pRg st="2" end="2"/>
                                            </p:txEl>
                                          </p:spTgt>
                                        </p:tgtEl>
                                        <p:attrNameLst>
                                          <p:attrName>style.visibility</p:attrName>
                                        </p:attrNameLst>
                                      </p:cBhvr>
                                      <p:to>
                                        <p:strVal val="visible"/>
                                      </p:to>
                                    </p:set>
                                    <p:animEffect transition="in" filter="dissolve">
                                      <p:cBhvr>
                                        <p:cTn id="17" dur="500"/>
                                        <p:tgtEl>
                                          <p:spTgt spid="22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283">
                                            <p:txEl>
                                              <p:pRg st="3" end="3"/>
                                            </p:txEl>
                                          </p:spTgt>
                                        </p:tgtEl>
                                        <p:attrNameLst>
                                          <p:attrName>style.visibility</p:attrName>
                                        </p:attrNameLst>
                                      </p:cBhvr>
                                      <p:to>
                                        <p:strVal val="visible"/>
                                      </p:to>
                                    </p:set>
                                    <p:animEffect transition="in" filter="dissolve">
                                      <p:cBhvr>
                                        <p:cTn id="22" dur="500"/>
                                        <p:tgtEl>
                                          <p:spTgt spid="225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283">
                                            <p:txEl>
                                              <p:pRg st="4" end="4"/>
                                            </p:txEl>
                                          </p:spTgt>
                                        </p:tgtEl>
                                        <p:attrNameLst>
                                          <p:attrName>style.visibility</p:attrName>
                                        </p:attrNameLst>
                                      </p:cBhvr>
                                      <p:to>
                                        <p:strVal val="visible"/>
                                      </p:to>
                                    </p:set>
                                    <p:animEffect transition="in" filter="dissolve">
                                      <p:cBhvr>
                                        <p:cTn id="27" dur="500"/>
                                        <p:tgtEl>
                                          <p:spTgt spid="2252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283">
                                            <p:txEl>
                                              <p:pRg st="5" end="5"/>
                                            </p:txEl>
                                          </p:spTgt>
                                        </p:tgtEl>
                                        <p:attrNameLst>
                                          <p:attrName>style.visibility</p:attrName>
                                        </p:attrNameLst>
                                      </p:cBhvr>
                                      <p:to>
                                        <p:strVal val="visible"/>
                                      </p:to>
                                    </p:set>
                                    <p:animEffect transition="in" filter="dissolve">
                                      <p:cBhvr>
                                        <p:cTn id="32" dur="500"/>
                                        <p:tgtEl>
                                          <p:spTgt spid="225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BC097694-E9EB-E747-913D-0E1886E3C918}" type="slidenum">
              <a:rPr lang="en-US"/>
              <a:pPr/>
              <a:t>33</a:t>
            </a:fld>
            <a:endParaRPr lang="en-US"/>
          </a:p>
        </p:txBody>
      </p:sp>
      <p:sp>
        <p:nvSpPr>
          <p:cNvPr id="439298" name="Rectangle 2"/>
          <p:cNvSpPr>
            <a:spLocks noGrp="1" noChangeArrowheads="1"/>
          </p:cNvSpPr>
          <p:nvPr>
            <p:ph type="body" idx="1"/>
          </p:nvPr>
        </p:nvSpPr>
        <p:spPr>
          <a:xfrm>
            <a:off x="228600" y="1588415"/>
            <a:ext cx="8539964" cy="5075349"/>
          </a:xfrm>
        </p:spPr>
        <p:txBody>
          <a:bodyPr>
            <a:normAutofit/>
          </a:bodyPr>
          <a:lstStyle/>
          <a:p>
            <a:pPr marL="469900" indent="-469900">
              <a:lnSpc>
                <a:spcPct val="90000"/>
              </a:lnSpc>
            </a:pPr>
            <a:r>
              <a:rPr lang="en-US" sz="4000" b="1" dirty="0"/>
              <a:t>Question </a:t>
            </a:r>
            <a:r>
              <a:rPr lang="en-US" sz="4000" b="1" dirty="0" smtClean="0"/>
              <a:t>Types:</a:t>
            </a:r>
            <a:endParaRPr lang="en-US" sz="4000" b="1" dirty="0"/>
          </a:p>
          <a:p>
            <a:pPr marL="928687" lvl="1" indent="-457200">
              <a:lnSpc>
                <a:spcPct val="90000"/>
              </a:lnSpc>
              <a:buFont typeface="Wingdings" charset="2"/>
              <a:buChar char="ü"/>
            </a:pPr>
            <a:r>
              <a:rPr lang="en-US" sz="3200" b="1" dirty="0"/>
              <a:t>Memory Questions </a:t>
            </a:r>
            <a:r>
              <a:rPr lang="en-US" sz="3200" dirty="0"/>
              <a:t>(who, what, when, where)</a:t>
            </a:r>
          </a:p>
          <a:p>
            <a:pPr marL="928687" lvl="1" indent="-457200">
              <a:lnSpc>
                <a:spcPct val="90000"/>
              </a:lnSpc>
              <a:buFont typeface="Wingdings" charset="2"/>
              <a:buChar char="ü"/>
            </a:pPr>
            <a:r>
              <a:rPr lang="en-US" sz="3200" b="1" dirty="0"/>
              <a:t>Convergent Thinking Questions  </a:t>
            </a:r>
            <a:r>
              <a:rPr lang="en-US" sz="3200" dirty="0"/>
              <a:t>(why, how, in what ways)</a:t>
            </a:r>
          </a:p>
          <a:p>
            <a:pPr marL="928687" lvl="1" indent="-457200">
              <a:lnSpc>
                <a:spcPct val="90000"/>
              </a:lnSpc>
              <a:buFont typeface="Wingdings" charset="2"/>
              <a:buChar char="ü"/>
            </a:pPr>
            <a:r>
              <a:rPr lang="en-US" sz="3200" b="1" dirty="0"/>
              <a:t>Divergent Thinking Questions </a:t>
            </a:r>
            <a:r>
              <a:rPr lang="en-US" sz="3200" dirty="0"/>
              <a:t>(imagine, suppose, predict, if/then)</a:t>
            </a:r>
          </a:p>
          <a:p>
            <a:pPr marL="928687" lvl="1" indent="-457200">
              <a:lnSpc>
                <a:spcPct val="90000"/>
              </a:lnSpc>
              <a:buFont typeface="Wingdings" charset="2"/>
              <a:buChar char="ü"/>
            </a:pPr>
            <a:r>
              <a:rPr lang="en-US" sz="3200" b="1" dirty="0"/>
              <a:t>Evaluative Thinking Questions </a:t>
            </a:r>
            <a:r>
              <a:rPr lang="en-US" sz="3200" dirty="0"/>
              <a:t>(defend, judge, justify, what do you think)</a:t>
            </a:r>
            <a:br>
              <a:rPr lang="en-US" sz="3200" dirty="0"/>
            </a:br>
            <a:endParaRPr lang="en-US" sz="3200" dirty="0"/>
          </a:p>
          <a:p>
            <a:pPr marL="469900" indent="-469900">
              <a:lnSpc>
                <a:spcPct val="90000"/>
              </a:lnSpc>
              <a:buFont typeface="Wingdings" charset="0"/>
              <a:buNone/>
            </a:pPr>
            <a:r>
              <a:rPr lang="en-US" sz="1000" b="1" dirty="0"/>
              <a:t>								</a:t>
            </a:r>
            <a:r>
              <a:rPr lang="en-US" sz="1400" b="1" dirty="0"/>
              <a:t>-(</a:t>
            </a:r>
            <a:r>
              <a:rPr lang="en-US" sz="1400" b="1" dirty="0" err="1"/>
              <a:t>Ciardiello</a:t>
            </a:r>
            <a:r>
              <a:rPr lang="en-US" sz="1400" b="1" dirty="0"/>
              <a:t>, 1998)</a:t>
            </a:r>
          </a:p>
        </p:txBody>
      </p:sp>
      <p:sp>
        <p:nvSpPr>
          <p:cNvPr id="5" name="Rectangle 2"/>
          <p:cNvSpPr txBox="1">
            <a:spLocks noChangeArrowheads="1"/>
          </p:cNvSpPr>
          <p:nvPr/>
        </p:nvSpPr>
        <p:spPr>
          <a:xfrm>
            <a:off x="228600" y="280220"/>
            <a:ext cx="8539964" cy="914400"/>
          </a:xfrm>
          <a:prstGeom prst="rect">
            <a:avLst/>
          </a:prstGeom>
          <a:solidFill>
            <a:schemeClr val="accent2">
              <a:lumMod val="20000"/>
              <a:lumOff val="80000"/>
            </a:schemeClr>
          </a:solidFill>
          <a:ln>
            <a:solidFill>
              <a:schemeClr val="accent2"/>
            </a:solidFill>
            <a:miter lim="800000"/>
            <a:headEnd/>
            <a:tailEnd/>
          </a:ln>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rgbClr val="2F2B20"/>
                </a:solidFill>
              </a:rPr>
              <a:t>Question Generation</a:t>
            </a:r>
            <a:endParaRPr lang="en-US" b="1" i="1" dirty="0">
              <a:solidFill>
                <a:srgbClr val="2F2B20"/>
              </a:solidFill>
            </a:endParaRPr>
          </a:p>
        </p:txBody>
      </p:sp>
    </p:spTree>
    <p:extLst>
      <p:ext uri="{BB962C8B-B14F-4D97-AF65-F5344CB8AC3E}">
        <p14:creationId xmlns:p14="http://schemas.microsoft.com/office/powerpoint/2010/main" val="1665824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9298">
                                            <p:txEl>
                                              <p:pRg st="0" end="0"/>
                                            </p:txEl>
                                          </p:spTgt>
                                        </p:tgtEl>
                                        <p:attrNameLst>
                                          <p:attrName>style.visibility</p:attrName>
                                        </p:attrNameLst>
                                      </p:cBhvr>
                                      <p:to>
                                        <p:strVal val="visible"/>
                                      </p:to>
                                    </p:set>
                                    <p:animEffect transition="in" filter="dissolve">
                                      <p:cBhvr>
                                        <p:cTn id="7" dur="500"/>
                                        <p:tgtEl>
                                          <p:spTgt spid="43929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9298">
                                            <p:txEl>
                                              <p:pRg st="1" end="1"/>
                                            </p:txEl>
                                          </p:spTgt>
                                        </p:tgtEl>
                                        <p:attrNameLst>
                                          <p:attrName>style.visibility</p:attrName>
                                        </p:attrNameLst>
                                      </p:cBhvr>
                                      <p:to>
                                        <p:strVal val="visible"/>
                                      </p:to>
                                    </p:set>
                                    <p:animEffect transition="in" filter="dissolve">
                                      <p:cBhvr>
                                        <p:cTn id="10" dur="500"/>
                                        <p:tgtEl>
                                          <p:spTgt spid="43929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9298">
                                            <p:txEl>
                                              <p:pRg st="2" end="2"/>
                                            </p:txEl>
                                          </p:spTgt>
                                        </p:tgtEl>
                                        <p:attrNameLst>
                                          <p:attrName>style.visibility</p:attrName>
                                        </p:attrNameLst>
                                      </p:cBhvr>
                                      <p:to>
                                        <p:strVal val="visible"/>
                                      </p:to>
                                    </p:set>
                                    <p:animEffect transition="in" filter="dissolve">
                                      <p:cBhvr>
                                        <p:cTn id="13" dur="500"/>
                                        <p:tgtEl>
                                          <p:spTgt spid="43929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39298">
                                            <p:txEl>
                                              <p:pRg st="3" end="3"/>
                                            </p:txEl>
                                          </p:spTgt>
                                        </p:tgtEl>
                                        <p:attrNameLst>
                                          <p:attrName>style.visibility</p:attrName>
                                        </p:attrNameLst>
                                      </p:cBhvr>
                                      <p:to>
                                        <p:strVal val="visible"/>
                                      </p:to>
                                    </p:set>
                                    <p:animEffect transition="in" filter="dissolve">
                                      <p:cBhvr>
                                        <p:cTn id="16" dur="500"/>
                                        <p:tgtEl>
                                          <p:spTgt spid="43929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39298">
                                            <p:txEl>
                                              <p:pRg st="4" end="4"/>
                                            </p:txEl>
                                          </p:spTgt>
                                        </p:tgtEl>
                                        <p:attrNameLst>
                                          <p:attrName>style.visibility</p:attrName>
                                        </p:attrNameLst>
                                      </p:cBhvr>
                                      <p:to>
                                        <p:strVal val="visible"/>
                                      </p:to>
                                    </p:set>
                                    <p:animEffect transition="in" filter="dissolve">
                                      <p:cBhvr>
                                        <p:cTn id="19" dur="500"/>
                                        <p:tgtEl>
                                          <p:spTgt spid="43929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9298">
                                            <p:txEl>
                                              <p:pRg st="5" end="5"/>
                                            </p:txEl>
                                          </p:spTgt>
                                        </p:tgtEl>
                                        <p:attrNameLst>
                                          <p:attrName>style.visibility</p:attrName>
                                        </p:attrNameLst>
                                      </p:cBhvr>
                                      <p:to>
                                        <p:strVal val="visible"/>
                                      </p:to>
                                    </p:set>
                                    <p:animEffect transition="in" filter="dissolve">
                                      <p:cBhvr>
                                        <p:cTn id="24" dur="500"/>
                                        <p:tgtEl>
                                          <p:spTgt spid="439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21127" y="1747939"/>
            <a:ext cx="7703970" cy="4580972"/>
          </a:xfrm>
          <a:ln>
            <a:noFill/>
          </a:ln>
        </p:spPr>
        <p:txBody>
          <a:bodyPr>
            <a:normAutofit/>
          </a:bodyPr>
          <a:lstStyle/>
          <a:p>
            <a:r>
              <a:rPr lang="en-US" sz="3200" dirty="0" smtClean="0"/>
              <a:t>This activity focuses on the practice of generating strategic questions of various types.  </a:t>
            </a:r>
          </a:p>
          <a:p>
            <a:r>
              <a:rPr lang="en-US" sz="3200" dirty="0" smtClean="0"/>
              <a:t>Prepare for the activity by downloading the resource </a:t>
            </a:r>
            <a:r>
              <a:rPr lang="en-US" sz="3200" i="1" dirty="0" smtClean="0"/>
              <a:t>Teacher Question Generation.  </a:t>
            </a:r>
            <a:endParaRPr lang="en-US" sz="3200" dirty="0" smtClean="0"/>
          </a:p>
          <a:p>
            <a:r>
              <a:rPr lang="en-US" sz="3200" dirty="0" smtClean="0"/>
              <a:t>Download Module 6, Activity 4</a:t>
            </a:r>
          </a:p>
          <a:p>
            <a:r>
              <a:rPr lang="en-US" sz="3200" dirty="0" smtClean="0"/>
              <a:t>This activity will take approximate one hour to complete.  </a:t>
            </a:r>
            <a:endParaRPr lang="en-US" sz="3200" dirty="0"/>
          </a:p>
        </p:txBody>
      </p:sp>
      <p:sp>
        <p:nvSpPr>
          <p:cNvPr id="10" name="Title 1"/>
          <p:cNvSpPr>
            <a:spLocks noGrp="1"/>
          </p:cNvSpPr>
          <p:nvPr>
            <p:ph type="title"/>
          </p:nvPr>
        </p:nvSpPr>
        <p:spPr>
          <a:xfrm>
            <a:off x="612648" y="228600"/>
            <a:ext cx="8153400" cy="990600"/>
          </a:xfrm>
        </p:spPr>
        <p:txBody>
          <a:bodyPr/>
          <a:lstStyle/>
          <a:p>
            <a:r>
              <a:rPr lang="en-US" dirty="0" smtClean="0">
                <a:solidFill>
                  <a:srgbClr val="052E65"/>
                </a:solidFill>
              </a:rPr>
              <a:t>Module 6, Activity </a:t>
            </a:r>
            <a:r>
              <a:rPr lang="en-US" dirty="0" smtClean="0">
                <a:solidFill>
                  <a:srgbClr val="052E65"/>
                </a:solidFill>
              </a:rPr>
              <a:t>4</a:t>
            </a:r>
            <a:endParaRPr lang="en-US" dirty="0">
              <a:solidFill>
                <a:srgbClr val="052E65"/>
              </a:solidFill>
            </a:endParaRPr>
          </a:p>
        </p:txBody>
      </p:sp>
      <p:pic>
        <p:nvPicPr>
          <p:cNvPr id="11" name="Picture 10"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2753628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599" y="1589566"/>
            <a:ext cx="8086165" cy="4805257"/>
          </a:xfrm>
        </p:spPr>
        <p:txBody>
          <a:bodyPr/>
          <a:lstStyle/>
          <a:p>
            <a:r>
              <a:rPr lang="en-US" dirty="0" smtClean="0"/>
              <a:t>After completing activities within this Part 2 of Module 6, move on to Part 3.  </a:t>
            </a:r>
          </a:p>
          <a:p>
            <a:r>
              <a:rPr lang="en-US" dirty="0" smtClean="0"/>
              <a:t>Part 3 provides additional important strategies for comprehension instruction.  </a:t>
            </a:r>
            <a:endParaRPr lang="en-US" dirty="0"/>
          </a:p>
        </p:txBody>
      </p:sp>
      <p:sp>
        <p:nvSpPr>
          <p:cNvPr id="5" name="Rectangle 2"/>
          <p:cNvSpPr>
            <a:spLocks noGrp="1" noChangeArrowheads="1"/>
          </p:cNvSpPr>
          <p:nvPr>
            <p:ph type="title"/>
          </p:nvPr>
        </p:nvSpPr>
        <p:spPr>
          <a:xfrm>
            <a:off x="0" y="0"/>
            <a:ext cx="9143999" cy="1295400"/>
          </a:xfrm>
          <a:ln>
            <a:noFill/>
            <a:miter lim="800000"/>
            <a:headEnd/>
            <a:tailEnd/>
          </a:ln>
        </p:spPr>
        <p:txBody>
          <a:bodyPr>
            <a:normAutofit/>
          </a:bodyPr>
          <a:lstStyle/>
          <a:p>
            <a:pPr algn="ctr"/>
            <a:r>
              <a:rPr lang="en-US" b="1" i="1" dirty="0" smtClean="0">
                <a:solidFill>
                  <a:schemeClr val="accent6"/>
                </a:solidFill>
              </a:rPr>
              <a:t>Cognitive Strategy Instruction</a:t>
            </a:r>
            <a:endParaRPr lang="en-US" b="1" i="1" dirty="0">
              <a:solidFill>
                <a:schemeClr val="accent6"/>
              </a:solidFill>
            </a:endParaRPr>
          </a:p>
        </p:txBody>
      </p:sp>
      <p:pic>
        <p:nvPicPr>
          <p:cNvPr id="6" name="Picture 5" descr="Screen Shot 2015-09-04 at 2.3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823" y="3824192"/>
            <a:ext cx="2039917" cy="2436160"/>
          </a:xfrm>
          <a:prstGeom prst="rect">
            <a:avLst/>
          </a:prstGeom>
        </p:spPr>
      </p:pic>
    </p:spTree>
    <p:extLst>
      <p:ext uri="{BB962C8B-B14F-4D97-AF65-F5344CB8AC3E}">
        <p14:creationId xmlns:p14="http://schemas.microsoft.com/office/powerpoint/2010/main" val="47030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6200"/>
            <a:ext cx="7543800" cy="1295400"/>
          </a:xfrm>
        </p:spPr>
        <p:txBody>
          <a:bodyPr/>
          <a:lstStyle/>
          <a:p>
            <a:r>
              <a:rPr lang="en-US" sz="3200" dirty="0">
                <a:solidFill>
                  <a:schemeClr val="accent1"/>
                </a:solidFill>
              </a:rPr>
              <a:t>Fluent Reading and Its Contribution to Strong Comprehension</a:t>
            </a:r>
            <a:endParaRPr lang="en-US" dirty="0"/>
          </a:p>
        </p:txBody>
      </p:sp>
      <p:sp>
        <p:nvSpPr>
          <p:cNvPr id="132099" name="Rectangle 3"/>
          <p:cNvSpPr>
            <a:spLocks noGrp="1" noChangeArrowheads="1"/>
          </p:cNvSpPr>
          <p:nvPr>
            <p:ph sz="quarter" idx="1"/>
          </p:nvPr>
        </p:nvSpPr>
        <p:spPr>
          <a:xfrm>
            <a:off x="457200" y="1676400"/>
            <a:ext cx="8229600" cy="4411663"/>
          </a:xfrm>
        </p:spPr>
        <p:txBody>
          <a:bodyPr/>
          <a:lstStyle/>
          <a:p>
            <a:r>
              <a:rPr lang="en-US" sz="3200" b="1" dirty="0">
                <a:solidFill>
                  <a:srgbClr val="2F2B20"/>
                </a:solidFill>
              </a:rPr>
              <a:t>Fluency - A Deep Construct Definition</a:t>
            </a:r>
          </a:p>
          <a:p>
            <a:pPr lvl="1">
              <a:buFont typeface="Wingdings" charset="2"/>
              <a:buChar char="§"/>
            </a:pPr>
            <a:r>
              <a:rPr lang="ja-JP" altLang="en-US" sz="2800" dirty="0">
                <a:latin typeface="Arial"/>
              </a:rPr>
              <a:t>“</a:t>
            </a:r>
            <a:r>
              <a:rPr lang="en-US" sz="2800" dirty="0"/>
              <a:t>Efficient, effective word recognition skills that </a:t>
            </a:r>
            <a:r>
              <a:rPr lang="en-US" sz="2800" b="1" dirty="0"/>
              <a:t>permit a reader to construct the meaning of text.  </a:t>
            </a:r>
            <a:r>
              <a:rPr lang="en-US" sz="2800" dirty="0"/>
              <a:t>Fluency is manifested in </a:t>
            </a:r>
            <a:r>
              <a:rPr lang="en-US" sz="2800" i="1" dirty="0"/>
              <a:t>accurate</a:t>
            </a:r>
            <a:r>
              <a:rPr lang="en-US" sz="2800" dirty="0"/>
              <a:t>, </a:t>
            </a:r>
            <a:r>
              <a:rPr lang="en-US" sz="2800" i="1" dirty="0"/>
              <a:t>rapid</a:t>
            </a:r>
            <a:r>
              <a:rPr lang="en-US" sz="2800" dirty="0"/>
              <a:t>, </a:t>
            </a:r>
            <a:r>
              <a:rPr lang="en-US" sz="2800" i="1" dirty="0"/>
              <a:t>expressive oral reading</a:t>
            </a:r>
            <a:r>
              <a:rPr lang="en-US" sz="2800" dirty="0"/>
              <a:t> and is applied during, and makes possible, reading comprehension.</a:t>
            </a:r>
            <a:r>
              <a:rPr lang="ja-JP" altLang="en-US" sz="2800" dirty="0">
                <a:latin typeface="Arial"/>
              </a:rPr>
              <a:t>”</a:t>
            </a:r>
            <a:endParaRPr lang="en-US" sz="2800" dirty="0"/>
          </a:p>
          <a:p>
            <a:pPr lvl="1"/>
            <a:endParaRPr lang="en-US" dirty="0"/>
          </a:p>
        </p:txBody>
      </p:sp>
      <p:pic>
        <p:nvPicPr>
          <p:cNvPr id="2" name="Picture 1" descr="FluencyBoo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281" y="4679232"/>
            <a:ext cx="1343837" cy="19228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121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6200"/>
            <a:ext cx="8181352" cy="1295400"/>
          </a:xfrm>
        </p:spPr>
        <p:txBody>
          <a:bodyPr/>
          <a:lstStyle/>
          <a:p>
            <a:r>
              <a:rPr lang="en-US" sz="3200" b="1" i="1" dirty="0">
                <a:solidFill>
                  <a:schemeClr val="accent1"/>
                </a:solidFill>
              </a:rPr>
              <a:t>Fluent Reading and Its Contribution </a:t>
            </a:r>
            <a:r>
              <a:rPr lang="en-US" sz="3200" b="1" i="1" dirty="0" smtClean="0">
                <a:solidFill>
                  <a:schemeClr val="accent1"/>
                </a:solidFill>
              </a:rPr>
              <a:t>to Reading Comprehension</a:t>
            </a:r>
            <a:endParaRPr lang="en-US" b="1" i="1" dirty="0"/>
          </a:p>
        </p:txBody>
      </p:sp>
      <p:sp>
        <p:nvSpPr>
          <p:cNvPr id="134149" name="Rectangle 5"/>
          <p:cNvSpPr>
            <a:spLocks noGrp="1" noChangeArrowheads="1"/>
          </p:cNvSpPr>
          <p:nvPr>
            <p:ph sz="quarter" idx="1"/>
          </p:nvPr>
        </p:nvSpPr>
        <p:spPr>
          <a:xfrm>
            <a:off x="609599" y="1910988"/>
            <a:ext cx="8028953" cy="4389263"/>
          </a:xfrm>
          <a:noFill/>
          <a:ln/>
        </p:spPr>
        <p:txBody>
          <a:bodyPr/>
          <a:lstStyle/>
          <a:p>
            <a:pPr>
              <a:lnSpc>
                <a:spcPct val="90000"/>
              </a:lnSpc>
            </a:pPr>
            <a:r>
              <a:rPr lang="en-US" sz="3200" b="1" dirty="0">
                <a:solidFill>
                  <a:srgbClr val="2F2B20"/>
                </a:solidFill>
              </a:rPr>
              <a:t>Instructional Considerations:  </a:t>
            </a:r>
          </a:p>
          <a:p>
            <a:pPr marL="914400" lvl="1" indent="-457200">
              <a:lnSpc>
                <a:spcPct val="90000"/>
              </a:lnSpc>
              <a:buFont typeface="Wingdings" charset="2"/>
              <a:buChar char="ü"/>
            </a:pPr>
            <a:r>
              <a:rPr lang="en-US" sz="3200" b="1" dirty="0"/>
              <a:t>Is oral reading fluency at the expected level?</a:t>
            </a:r>
          </a:p>
          <a:p>
            <a:pPr marL="1252538" lvl="2" indent="-338138">
              <a:lnSpc>
                <a:spcPct val="90000"/>
              </a:lnSpc>
            </a:pPr>
            <a:r>
              <a:rPr lang="en-US" sz="2800" dirty="0"/>
              <a:t>Look at both reading </a:t>
            </a:r>
            <a:r>
              <a:rPr lang="en-US" sz="2800" i="1" dirty="0"/>
              <a:t>rate</a:t>
            </a:r>
            <a:r>
              <a:rPr lang="en-US" sz="2800" dirty="0"/>
              <a:t> as well as reading </a:t>
            </a:r>
            <a:r>
              <a:rPr lang="en-US" sz="2800" i="1" dirty="0"/>
              <a:t>accuracy</a:t>
            </a:r>
            <a:r>
              <a:rPr lang="en-US" sz="2800" dirty="0"/>
              <a:t>.  </a:t>
            </a:r>
          </a:p>
          <a:p>
            <a:pPr marL="1252538" lvl="2" indent="-338138">
              <a:lnSpc>
                <a:spcPct val="90000"/>
              </a:lnSpc>
            </a:pPr>
            <a:r>
              <a:rPr lang="en-US" sz="2800" b="1" dirty="0"/>
              <a:t>Calculate rate </a:t>
            </a:r>
            <a:r>
              <a:rPr lang="en-US" sz="2800" dirty="0"/>
              <a:t>(wpm)</a:t>
            </a:r>
            <a:endParaRPr lang="en-US" sz="2800" b="1" dirty="0"/>
          </a:p>
          <a:p>
            <a:pPr marL="1252538" lvl="2" indent="-338138">
              <a:lnSpc>
                <a:spcPct val="90000"/>
              </a:lnSpc>
            </a:pPr>
            <a:r>
              <a:rPr lang="en-US" sz="2800" b="1" dirty="0"/>
              <a:t>Calculate accuracy </a:t>
            </a:r>
            <a:r>
              <a:rPr lang="en-US" sz="2800" dirty="0"/>
              <a:t>(percentage of words read correctly</a:t>
            </a:r>
            <a:r>
              <a:rPr lang="en-US" sz="2800" dirty="0" smtClean="0"/>
              <a:t>)</a:t>
            </a:r>
            <a:endParaRPr lang="en-US" sz="3100" dirty="0"/>
          </a:p>
          <a:p>
            <a:pPr marL="742950" lvl="1" indent="-285750">
              <a:lnSpc>
                <a:spcPct val="90000"/>
              </a:lnSpc>
            </a:pPr>
            <a:endParaRPr lang="en-US" sz="2400" dirty="0"/>
          </a:p>
          <a:p>
            <a:pPr>
              <a:lnSpc>
                <a:spcPct val="90000"/>
              </a:lnSpc>
            </a:pPr>
            <a:endParaRPr lang="en-US" sz="2400" dirty="0"/>
          </a:p>
          <a:p>
            <a:pPr marL="742950" lvl="1" indent="-285750">
              <a:lnSpc>
                <a:spcPct val="90000"/>
              </a:lnSpc>
              <a:buFont typeface="Wingdings" charset="0"/>
              <a:buNone/>
            </a:pPr>
            <a:endParaRPr lang="en-US" sz="1800" dirty="0"/>
          </a:p>
        </p:txBody>
      </p:sp>
    </p:spTree>
    <p:extLst>
      <p:ext uri="{BB962C8B-B14F-4D97-AF65-F5344CB8AC3E}">
        <p14:creationId xmlns:p14="http://schemas.microsoft.com/office/powerpoint/2010/main" val="331679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4149">
                                            <p:txEl>
                                              <p:pRg st="0" end="0"/>
                                            </p:txEl>
                                          </p:spTgt>
                                        </p:tgtEl>
                                        <p:attrNameLst>
                                          <p:attrName>style.visibility</p:attrName>
                                        </p:attrNameLst>
                                      </p:cBhvr>
                                      <p:to>
                                        <p:strVal val="visible"/>
                                      </p:to>
                                    </p:set>
                                    <p:anim calcmode="lin" valueType="num">
                                      <p:cBhvr>
                                        <p:cTn id="7" dur="500" fill="hold"/>
                                        <p:tgtEl>
                                          <p:spTgt spid="13414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3414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414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34149">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134149">
                                            <p:txEl>
                                              <p:pRg st="1" end="1"/>
                                            </p:txEl>
                                          </p:spTgt>
                                        </p:tgtEl>
                                        <p:attrNameLst>
                                          <p:attrName>style.visibility</p:attrName>
                                        </p:attrNameLst>
                                      </p:cBhvr>
                                      <p:to>
                                        <p:strVal val="visible"/>
                                      </p:to>
                                    </p:set>
                                    <p:anim calcmode="lin" valueType="num">
                                      <p:cBhvr>
                                        <p:cTn id="13" dur="500" fill="hold"/>
                                        <p:tgtEl>
                                          <p:spTgt spid="134149">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134149">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13414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4149">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134149">
                                            <p:txEl>
                                              <p:pRg st="2" end="2"/>
                                            </p:txEl>
                                          </p:spTgt>
                                        </p:tgtEl>
                                        <p:attrNameLst>
                                          <p:attrName>style.visibility</p:attrName>
                                        </p:attrNameLst>
                                      </p:cBhvr>
                                      <p:to>
                                        <p:strVal val="visible"/>
                                      </p:to>
                                    </p:set>
                                    <p:anim calcmode="lin" valueType="num">
                                      <p:cBhvr>
                                        <p:cTn id="19" dur="500" fill="hold"/>
                                        <p:tgtEl>
                                          <p:spTgt spid="134149">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134149">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13414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4149">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134149">
                                            <p:txEl>
                                              <p:pRg st="3" end="3"/>
                                            </p:txEl>
                                          </p:spTgt>
                                        </p:tgtEl>
                                        <p:attrNameLst>
                                          <p:attrName>style.visibility</p:attrName>
                                        </p:attrNameLst>
                                      </p:cBhvr>
                                      <p:to>
                                        <p:strVal val="visible"/>
                                      </p:to>
                                    </p:set>
                                    <p:anim calcmode="lin" valueType="num">
                                      <p:cBhvr>
                                        <p:cTn id="25" dur="500" fill="hold"/>
                                        <p:tgtEl>
                                          <p:spTgt spid="134149">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134149">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13414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34149">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134149">
                                            <p:txEl>
                                              <p:pRg st="4" end="4"/>
                                            </p:txEl>
                                          </p:spTgt>
                                        </p:tgtEl>
                                        <p:attrNameLst>
                                          <p:attrName>style.visibility</p:attrName>
                                        </p:attrNameLst>
                                      </p:cBhvr>
                                      <p:to>
                                        <p:strVal val="visible"/>
                                      </p:to>
                                    </p:set>
                                    <p:anim calcmode="lin" valueType="num">
                                      <p:cBhvr>
                                        <p:cTn id="31" dur="500" fill="hold"/>
                                        <p:tgtEl>
                                          <p:spTgt spid="134149">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134149">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13414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3414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sz="quarter" idx="1"/>
          </p:nvPr>
        </p:nvSpPr>
        <p:spPr>
          <a:xfrm>
            <a:off x="228600" y="1719263"/>
            <a:ext cx="8458200" cy="5138737"/>
          </a:xfrm>
        </p:spPr>
        <p:txBody>
          <a:bodyPr/>
          <a:lstStyle/>
          <a:p>
            <a:r>
              <a:rPr lang="en-US" dirty="0"/>
              <a:t>Fluent Reading </a:t>
            </a:r>
          </a:p>
          <a:p>
            <a:endParaRPr lang="en-US" dirty="0"/>
          </a:p>
          <a:p>
            <a:r>
              <a:rPr lang="en-US" dirty="0"/>
              <a:t>Strategic Processing</a:t>
            </a:r>
          </a:p>
          <a:p>
            <a:pPr lvl="1"/>
            <a:r>
              <a:rPr lang="en-US" dirty="0"/>
              <a:t>Cognitive Strategy Instruction</a:t>
            </a:r>
          </a:p>
          <a:p>
            <a:pPr lvl="1"/>
            <a:r>
              <a:rPr lang="en-US" dirty="0"/>
              <a:t>Developing Metacognition</a:t>
            </a:r>
          </a:p>
          <a:p>
            <a:pPr lvl="1"/>
            <a:r>
              <a:rPr lang="en-US" dirty="0"/>
              <a:t>Understanding Text Structures</a:t>
            </a:r>
          </a:p>
          <a:p>
            <a:r>
              <a:rPr lang="en-US" dirty="0"/>
              <a:t>Opportunities for Extended Discussion of Text in Teacher-Lead and Peer-Mediated Formats</a:t>
            </a:r>
          </a:p>
        </p:txBody>
      </p:sp>
      <p:pic>
        <p:nvPicPr>
          <p:cNvPr id="216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514600" cy="2044700"/>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228600" y="2286000"/>
            <a:ext cx="5410200"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457200" indent="-457200" algn="l" eaLnBrk="1" hangingPunct="1">
              <a:spcBef>
                <a:spcPct val="20000"/>
              </a:spcBef>
              <a:buClr>
                <a:srgbClr val="FF0000"/>
              </a:buClr>
              <a:buSzPct val="100000"/>
              <a:buFont typeface="Wingdings" charset="2"/>
              <a:buChar char="ü"/>
            </a:pPr>
            <a:r>
              <a:rPr lang="en-US" sz="3000" dirty="0"/>
              <a:t> </a:t>
            </a:r>
            <a:r>
              <a:rPr lang="en-US" sz="3000" b="1" dirty="0">
                <a:solidFill>
                  <a:srgbClr val="FF0000"/>
                </a:solidFill>
              </a:rPr>
              <a:t>Vocabulary Knowledge</a:t>
            </a:r>
            <a:endParaRPr lang="en-US" b="1" i="1" dirty="0">
              <a:solidFill>
                <a:srgbClr val="FF0000"/>
              </a:solidFill>
            </a:endParaRPr>
          </a:p>
        </p:txBody>
      </p:sp>
      <p:sp>
        <p:nvSpPr>
          <p:cNvPr id="7" name="Rectangle 2"/>
          <p:cNvSpPr>
            <a:spLocks noGrp="1" noChangeArrowheads="1"/>
          </p:cNvSpPr>
          <p:nvPr>
            <p:ph type="title"/>
          </p:nvPr>
        </p:nvSpPr>
        <p:spPr>
          <a:xfrm>
            <a:off x="0" y="0"/>
            <a:ext cx="9143999" cy="1295400"/>
          </a:xfrm>
          <a:ln>
            <a:noFill/>
            <a:miter lim="800000"/>
            <a:headEnd/>
            <a:tailEnd/>
          </a:ln>
        </p:spPr>
        <p:txBody>
          <a:bodyPr>
            <a:normAutofit/>
          </a:bodyPr>
          <a:lstStyle/>
          <a:p>
            <a:pPr algn="ctr"/>
            <a:r>
              <a:rPr lang="en-US" b="1" i="1" dirty="0">
                <a:solidFill>
                  <a:schemeClr val="accent6"/>
                </a:solidFill>
              </a:rPr>
              <a:t>Principles of Comprehension Instruction</a:t>
            </a:r>
          </a:p>
        </p:txBody>
      </p:sp>
    </p:spTree>
    <p:extLst>
      <p:ext uri="{BB962C8B-B14F-4D97-AF65-F5344CB8AC3E}">
        <p14:creationId xmlns:p14="http://schemas.microsoft.com/office/powerpoint/2010/main" val="2316041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16070"/>
                                        </p:tgtEl>
                                      </p:cBhvr>
                                      <p:to x="80000" y="100000"/>
                                    </p:animScale>
                                    <p:anim by="(#ppt_w*0.10)" calcmode="lin" valueType="num">
                                      <p:cBhvr>
                                        <p:cTn id="7" dur="250" autoRev="1" fill="hold">
                                          <p:stCondLst>
                                            <p:cond delay="0"/>
                                          </p:stCondLst>
                                        </p:cTn>
                                        <p:tgtEl>
                                          <p:spTgt spid="216070"/>
                                        </p:tgtEl>
                                        <p:attrNameLst>
                                          <p:attrName>ppt_x</p:attrName>
                                        </p:attrNameLst>
                                      </p:cBhvr>
                                    </p:anim>
                                    <p:anim by="(-#ppt_w*0.10)" calcmode="lin" valueType="num">
                                      <p:cBhvr>
                                        <p:cTn id="8" dur="250" autoRev="1" fill="hold">
                                          <p:stCondLst>
                                            <p:cond delay="0"/>
                                          </p:stCondLst>
                                        </p:cTn>
                                        <p:tgtEl>
                                          <p:spTgt spid="216070"/>
                                        </p:tgtEl>
                                        <p:attrNameLst>
                                          <p:attrName>ppt_y</p:attrName>
                                        </p:attrNameLst>
                                      </p:cBhvr>
                                    </p:anim>
                                    <p:animRot by="-480000">
                                      <p:cBhvr>
                                        <p:cTn id="9" dur="250" autoRev="1" fill="hold">
                                          <p:stCondLst>
                                            <p:cond delay="0"/>
                                          </p:stCondLst>
                                        </p:cTn>
                                        <p:tgtEl>
                                          <p:spTgt spid="2160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4688" y="1525996"/>
            <a:ext cx="8020320" cy="4724400"/>
          </a:xfrm>
          <a:ln/>
          <a:extLst>
            <a:ext uri="{91240B29-F687-4f45-9708-019B960494DF}">
              <a14:hiddenLine xmlns:a14="http://schemas.microsoft.com/office/drawing/2010/main" w="9525">
                <a:solidFill>
                  <a:schemeClr val="hlink"/>
                </a:solidFill>
                <a:miter lim="800000"/>
                <a:headEnd/>
                <a:tailEnd/>
              </a14:hiddenLine>
            </a:ext>
          </a:extLst>
        </p:spPr>
        <p:txBody>
          <a:bodyPr>
            <a:noAutofit/>
          </a:bodyPr>
          <a:lstStyle/>
          <a:p>
            <a:pPr algn="ctr"/>
            <a:r>
              <a:rPr lang="en-US" sz="3200" b="1" dirty="0" smtClean="0">
                <a:solidFill>
                  <a:srgbClr val="2F2B20"/>
                </a:solidFill>
                <a:latin typeface="+mn-lt"/>
              </a:rPr>
              <a:t>One </a:t>
            </a:r>
            <a:r>
              <a:rPr lang="en-US" sz="3200" b="1" dirty="0">
                <a:solidFill>
                  <a:srgbClr val="2F2B20"/>
                </a:solidFill>
                <a:latin typeface="+mn-lt"/>
              </a:rPr>
              <a:t>of the most persistent findings in reading research is the extent to which students</a:t>
            </a:r>
            <a:r>
              <a:rPr lang="ja-JP" altLang="en-US" sz="3200" b="1" dirty="0">
                <a:solidFill>
                  <a:srgbClr val="2F2B20"/>
                </a:solidFill>
                <a:latin typeface="+mn-lt"/>
              </a:rPr>
              <a:t>’</a:t>
            </a:r>
            <a:r>
              <a:rPr lang="en-US" sz="3200" b="1" dirty="0">
                <a:solidFill>
                  <a:srgbClr val="2F2B20"/>
                </a:solidFill>
                <a:latin typeface="+mn-lt"/>
              </a:rPr>
              <a:t> vocabulary knowledge relates to their reading comprehension.</a:t>
            </a:r>
            <a:br>
              <a:rPr lang="en-US" sz="3200" b="1" dirty="0">
                <a:solidFill>
                  <a:srgbClr val="2F2B20"/>
                </a:solidFill>
                <a:latin typeface="+mn-lt"/>
              </a:rPr>
            </a:br>
            <a:r>
              <a:rPr lang="en-US" sz="3200" b="1" dirty="0">
                <a:solidFill>
                  <a:srgbClr val="2F2B20"/>
                </a:solidFill>
                <a:latin typeface="+mn-lt"/>
              </a:rPr>
              <a:t/>
            </a:r>
            <a:br>
              <a:rPr lang="en-US" sz="3200" b="1" dirty="0">
                <a:solidFill>
                  <a:srgbClr val="2F2B20"/>
                </a:solidFill>
                <a:latin typeface="+mn-lt"/>
              </a:rPr>
            </a:br>
            <a:r>
              <a:rPr lang="en-US" sz="3200" b="1" dirty="0">
                <a:solidFill>
                  <a:srgbClr val="2F2B20"/>
                </a:solidFill>
                <a:latin typeface="+mn-lt"/>
              </a:rPr>
              <a:t/>
            </a:r>
            <a:br>
              <a:rPr lang="en-US" sz="3200" b="1" dirty="0">
                <a:solidFill>
                  <a:srgbClr val="2F2B20"/>
                </a:solidFill>
                <a:latin typeface="+mn-lt"/>
              </a:rPr>
            </a:br>
            <a:r>
              <a:rPr lang="en-US" sz="2800" b="1" dirty="0">
                <a:solidFill>
                  <a:srgbClr val="2F2B20"/>
                </a:solidFill>
                <a:latin typeface="+mn-lt"/>
              </a:rPr>
              <a:t/>
            </a:r>
            <a:br>
              <a:rPr lang="en-US" sz="2800" b="1" dirty="0">
                <a:solidFill>
                  <a:srgbClr val="2F2B20"/>
                </a:solidFill>
                <a:latin typeface="+mn-lt"/>
              </a:rPr>
            </a:br>
            <a:r>
              <a:rPr lang="en-US" sz="2800" b="1" dirty="0">
                <a:solidFill>
                  <a:srgbClr val="2F2B20"/>
                </a:solidFill>
                <a:latin typeface="+mn-lt"/>
              </a:rPr>
              <a:t/>
            </a:r>
            <a:br>
              <a:rPr lang="en-US" sz="2800" b="1" dirty="0">
                <a:solidFill>
                  <a:srgbClr val="2F2B20"/>
                </a:solidFill>
                <a:latin typeface="+mn-lt"/>
              </a:rPr>
            </a:br>
            <a:endParaRPr lang="en-US" sz="1600" b="1" dirty="0">
              <a:solidFill>
                <a:srgbClr val="2F2B20"/>
              </a:solidFill>
              <a:latin typeface="+mn-lt"/>
            </a:endParaRPr>
          </a:p>
        </p:txBody>
      </p:sp>
      <p:sp>
        <p:nvSpPr>
          <p:cNvPr id="5" name="Rectangle 2"/>
          <p:cNvSpPr txBox="1">
            <a:spLocks noChangeArrowheads="1"/>
          </p:cNvSpPr>
          <p:nvPr/>
        </p:nvSpPr>
        <p:spPr>
          <a:xfrm>
            <a:off x="0" y="0"/>
            <a:ext cx="9143999" cy="1295400"/>
          </a:xfrm>
          <a:prstGeom prst="rect">
            <a:avLst/>
          </a:prstGeom>
          <a:ln>
            <a:noFill/>
            <a:miter lim="800000"/>
            <a:headEnd/>
            <a:tailEnd/>
          </a:ln>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solidFill>
                  <a:schemeClr val="accent6"/>
                </a:solidFill>
              </a:rPr>
              <a:t>Vocabulary Instruction</a:t>
            </a:r>
            <a:endParaRPr lang="en-US" b="1" i="1" dirty="0">
              <a:solidFill>
                <a:schemeClr val="accent6"/>
              </a:solidFill>
            </a:endParaRPr>
          </a:p>
        </p:txBody>
      </p:sp>
      <p:pic>
        <p:nvPicPr>
          <p:cNvPr id="2" name="Picture 1" descr="Screen Shot 2015-09-01 at 10.50.08 AM.png"/>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2673440" y="4322500"/>
            <a:ext cx="3788135" cy="2044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5400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sz="quarter" idx="1"/>
          </p:nvPr>
        </p:nvSpPr>
        <p:spPr>
          <a:xfrm>
            <a:off x="369706" y="1719263"/>
            <a:ext cx="8458200" cy="5138737"/>
          </a:xfrm>
        </p:spPr>
        <p:txBody>
          <a:bodyPr/>
          <a:lstStyle/>
          <a:p>
            <a:r>
              <a:rPr lang="en-US" dirty="0"/>
              <a:t>Fluent Reading </a:t>
            </a:r>
          </a:p>
          <a:p>
            <a:r>
              <a:rPr lang="en-US" dirty="0"/>
              <a:t>Vocabulary Knowledge</a:t>
            </a:r>
          </a:p>
          <a:p>
            <a:pPr>
              <a:buClr>
                <a:srgbClr val="FF0000"/>
              </a:buClr>
              <a:buSzPct val="100000"/>
              <a:buFont typeface="Wingdings" charset="2"/>
              <a:buChar char="ü"/>
            </a:pPr>
            <a:r>
              <a:rPr lang="en-US" dirty="0">
                <a:solidFill>
                  <a:srgbClr val="FF0000"/>
                </a:solidFill>
              </a:rPr>
              <a:t>Strategic Processing</a:t>
            </a:r>
          </a:p>
          <a:p>
            <a:pPr lvl="1">
              <a:buFont typeface="Wingdings" charset="2"/>
              <a:buChar char="§"/>
            </a:pPr>
            <a:r>
              <a:rPr lang="en-US" dirty="0">
                <a:solidFill>
                  <a:srgbClr val="FF0000"/>
                </a:solidFill>
              </a:rPr>
              <a:t>Cognitive Strategy Instruction</a:t>
            </a:r>
          </a:p>
          <a:p>
            <a:pPr lvl="1">
              <a:buFont typeface="Wingdings" charset="2"/>
              <a:buChar char="§"/>
            </a:pPr>
            <a:r>
              <a:rPr lang="en-US" dirty="0">
                <a:solidFill>
                  <a:srgbClr val="FF0000"/>
                </a:solidFill>
              </a:rPr>
              <a:t>Developing Metacognition</a:t>
            </a:r>
          </a:p>
          <a:p>
            <a:pPr lvl="1">
              <a:buFont typeface="Wingdings" charset="2"/>
              <a:buChar char="§"/>
            </a:pPr>
            <a:r>
              <a:rPr lang="en-US" dirty="0"/>
              <a:t>Understanding Text Structures</a:t>
            </a:r>
          </a:p>
          <a:p>
            <a:r>
              <a:rPr lang="en-US" dirty="0" smtClean="0"/>
              <a:t>Build Background Knowledge </a:t>
            </a:r>
          </a:p>
          <a:p>
            <a:r>
              <a:rPr lang="en-US" dirty="0" smtClean="0"/>
              <a:t>Provide Opportunities </a:t>
            </a:r>
            <a:r>
              <a:rPr lang="en-US" dirty="0"/>
              <a:t>for Extended Discussion of Text in </a:t>
            </a:r>
            <a:r>
              <a:rPr lang="en-US" dirty="0" smtClean="0"/>
              <a:t>teacher-led </a:t>
            </a:r>
            <a:r>
              <a:rPr lang="en-US" dirty="0"/>
              <a:t>and </a:t>
            </a:r>
            <a:r>
              <a:rPr lang="en-US" dirty="0" smtClean="0"/>
              <a:t>peer-led formats</a:t>
            </a:r>
            <a:endParaRPr lang="en-US" dirty="0"/>
          </a:p>
        </p:txBody>
      </p:sp>
      <p:sp>
        <p:nvSpPr>
          <p:cNvPr id="6" name="Rectangle 2"/>
          <p:cNvSpPr>
            <a:spLocks noGrp="1" noChangeArrowheads="1"/>
          </p:cNvSpPr>
          <p:nvPr>
            <p:ph type="title"/>
          </p:nvPr>
        </p:nvSpPr>
        <p:spPr>
          <a:xfrm>
            <a:off x="0" y="0"/>
            <a:ext cx="9143999" cy="1295400"/>
          </a:xfrm>
          <a:ln>
            <a:noFill/>
            <a:miter lim="800000"/>
            <a:headEnd/>
            <a:tailEnd/>
          </a:ln>
        </p:spPr>
        <p:txBody>
          <a:bodyPr>
            <a:normAutofit/>
          </a:bodyPr>
          <a:lstStyle/>
          <a:p>
            <a:pPr algn="ctr"/>
            <a:r>
              <a:rPr lang="en-US" b="1" i="1" dirty="0">
                <a:solidFill>
                  <a:schemeClr val="accent6"/>
                </a:solidFill>
              </a:rPr>
              <a:t>Principles of Comprehension Instruction</a:t>
            </a:r>
          </a:p>
        </p:txBody>
      </p:sp>
      <p:pic>
        <p:nvPicPr>
          <p:cNvPr id="3" name="Picture 2" descr="Screen Shot 2015-09-01 at 10.06.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108" y="1719263"/>
            <a:ext cx="2760614" cy="19071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60665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sz="quarter" idx="1"/>
          </p:nvPr>
        </p:nvSpPr>
        <p:spPr>
          <a:xfrm>
            <a:off x="30959" y="1719262"/>
            <a:ext cx="4984608" cy="5138737"/>
          </a:xfrm>
        </p:spPr>
        <p:txBody>
          <a:bodyPr>
            <a:normAutofit fontScale="92500" lnSpcReduction="20000"/>
          </a:bodyPr>
          <a:lstStyle/>
          <a:p>
            <a:pPr marL="517525" indent="-517525">
              <a:buFont typeface="Wingdings" charset="2"/>
              <a:buChar char="u"/>
            </a:pPr>
            <a:r>
              <a:rPr lang="en-US" sz="3600" b="1" dirty="0" smtClean="0"/>
              <a:t>Comprehension Strategies:</a:t>
            </a:r>
          </a:p>
          <a:p>
            <a:pPr marL="777240" lvl="1" indent="-457200">
              <a:buClr>
                <a:schemeClr val="accent2"/>
              </a:buClr>
              <a:buSzPct val="100000"/>
              <a:buFont typeface="Courier New"/>
              <a:buChar char="o"/>
            </a:pPr>
            <a:r>
              <a:rPr lang="en-US" sz="3300" dirty="0" smtClean="0"/>
              <a:t>Conscious plans or sets of steps that good readers use to make sense of text.  </a:t>
            </a:r>
          </a:p>
          <a:p>
            <a:pPr marL="777240" lvl="1" indent="-457200">
              <a:buClr>
                <a:schemeClr val="accent2"/>
              </a:buClr>
              <a:buSzPct val="100000"/>
              <a:buFont typeface="Courier New"/>
              <a:buChar char="o"/>
            </a:pPr>
            <a:r>
              <a:rPr lang="en-US" sz="3300" dirty="0" smtClean="0"/>
              <a:t>Comprehension strategy instruction helps students become purposeful, active readers who are in control of their own reading comprehension.  </a:t>
            </a:r>
            <a:endParaRPr lang="en-US" sz="3300" dirty="0"/>
          </a:p>
        </p:txBody>
      </p:sp>
      <p:sp>
        <p:nvSpPr>
          <p:cNvPr id="6" name="Rectangle 2"/>
          <p:cNvSpPr>
            <a:spLocks noGrp="1" noChangeArrowheads="1"/>
          </p:cNvSpPr>
          <p:nvPr>
            <p:ph type="title"/>
          </p:nvPr>
        </p:nvSpPr>
        <p:spPr>
          <a:xfrm>
            <a:off x="0" y="0"/>
            <a:ext cx="9143999" cy="1295400"/>
          </a:xfrm>
          <a:ln>
            <a:noFill/>
            <a:miter lim="800000"/>
            <a:headEnd/>
            <a:tailEnd/>
          </a:ln>
        </p:spPr>
        <p:txBody>
          <a:bodyPr>
            <a:normAutofit/>
          </a:bodyPr>
          <a:lstStyle/>
          <a:p>
            <a:pPr algn="ctr"/>
            <a:r>
              <a:rPr lang="en-US" b="1" i="1" dirty="0" smtClean="0">
                <a:solidFill>
                  <a:schemeClr val="accent6"/>
                </a:solidFill>
              </a:rPr>
              <a:t>Cognitive Strategy Instruction</a:t>
            </a:r>
            <a:endParaRPr lang="en-US" b="1" i="1" dirty="0">
              <a:solidFill>
                <a:schemeClr val="accent6"/>
              </a:solidFill>
            </a:endParaRPr>
          </a:p>
        </p:txBody>
      </p:sp>
      <p:pic>
        <p:nvPicPr>
          <p:cNvPr id="2" name="Picture 1" descr="Screen Shot 2015-09-01 at 11.35.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499" y="1589233"/>
            <a:ext cx="3598378" cy="5018086"/>
          </a:xfrm>
          <a:prstGeom prst="rect">
            <a:avLst/>
          </a:prstGeom>
          <a:ln>
            <a:solidFill>
              <a:srgbClr val="008000"/>
            </a:solidFill>
          </a:ln>
        </p:spPr>
      </p:pic>
    </p:spTree>
    <p:extLst>
      <p:ext uri="{BB962C8B-B14F-4D97-AF65-F5344CB8AC3E}">
        <p14:creationId xmlns:p14="http://schemas.microsoft.com/office/powerpoint/2010/main" val="17985811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13">
      <a:dk1>
        <a:srgbClr val="2F2B20"/>
      </a:dk1>
      <a:lt1>
        <a:srgbClr val="FFFFFF"/>
      </a:lt1>
      <a:dk2>
        <a:srgbClr val="FEFFF6"/>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10257</TotalTime>
  <Words>5167</Words>
  <Application>Microsoft Macintosh PowerPoint</Application>
  <PresentationFormat>On-screen Show (4:3)</PresentationFormat>
  <Paragraphs>379</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Reading Comprehension instruction</vt:lpstr>
      <vt:lpstr>Principles of Comprehension Instruction</vt:lpstr>
      <vt:lpstr>Principles of Comprehension Instruction</vt:lpstr>
      <vt:lpstr>Fluent Reading and Its Contribution to Strong Comprehension</vt:lpstr>
      <vt:lpstr>Fluent Reading and Its Contribution to Reading Comprehension</vt:lpstr>
      <vt:lpstr>Principles of Comprehension Instruction</vt:lpstr>
      <vt:lpstr>One of the most persistent findings in reading research is the extent to which students’ vocabulary knowledge relates to their reading comprehension.     </vt:lpstr>
      <vt:lpstr>Principles of Comprehension Instruction</vt:lpstr>
      <vt:lpstr>Cognitive Strategy Instruction</vt:lpstr>
      <vt:lpstr>Comprehension Strategies with Research Evidence</vt:lpstr>
      <vt:lpstr>How Should Strategies Be Taught?</vt:lpstr>
      <vt:lpstr>PowerPoint Presentation</vt:lpstr>
      <vt:lpstr>PowerPoint Presentation</vt:lpstr>
      <vt:lpstr>PowerPoint Presentation</vt:lpstr>
      <vt:lpstr>PowerPoint Presentation</vt:lpstr>
      <vt:lpstr>PowerPoint Presentation</vt:lpstr>
      <vt:lpstr>PowerPoint Presentation</vt:lpstr>
      <vt:lpstr>Module 6, Activity 2</vt:lpstr>
      <vt:lpstr>PowerPoint Presentation</vt:lpstr>
      <vt:lpstr>PowerPoint Presentation</vt:lpstr>
      <vt:lpstr>Why is Question Generation Important?</vt:lpstr>
      <vt:lpstr>Question Generation Prerequisites</vt:lpstr>
      <vt:lpstr>Question Generation Prerequisites</vt:lpstr>
      <vt:lpstr>Question Generation Prerequisites</vt:lpstr>
      <vt:lpstr>Question Generation Prerequisites</vt:lpstr>
      <vt:lpstr>Module 6, Activity 3</vt:lpstr>
      <vt:lpstr>Question Generation Prerequisites</vt:lpstr>
      <vt:lpstr>Question Generation Prerequisites</vt:lpstr>
      <vt:lpstr>Answering Integrative Questions</vt:lpstr>
      <vt:lpstr>PowerPoint Presentation</vt:lpstr>
      <vt:lpstr>PowerPoint Presentation</vt:lpstr>
      <vt:lpstr>Strategic Questioning</vt:lpstr>
      <vt:lpstr>PowerPoint Presentation</vt:lpstr>
      <vt:lpstr>Module 6, Activity 4</vt:lpstr>
      <vt:lpstr>Cognitive Strategy Instruction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 instruction</dc:title>
  <dc:creator>Elizabeth Jankowski</dc:creator>
  <cp:lastModifiedBy>Elizabeth Jankowski</cp:lastModifiedBy>
  <cp:revision>57</cp:revision>
  <dcterms:created xsi:type="dcterms:W3CDTF">2015-08-31T17:57:04Z</dcterms:created>
  <dcterms:modified xsi:type="dcterms:W3CDTF">2015-09-08T20:59:38Z</dcterms:modified>
</cp:coreProperties>
</file>