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3"/>
  </p:notesMasterIdLst>
  <p:handoutMasterIdLst>
    <p:handoutMasterId r:id="rId34"/>
  </p:handoutMasterIdLst>
  <p:sldIdLst>
    <p:sldId id="282" r:id="rId2"/>
    <p:sldId id="283" r:id="rId3"/>
    <p:sldId id="301" r:id="rId4"/>
    <p:sldId id="303" r:id="rId5"/>
    <p:sldId id="302" r:id="rId6"/>
    <p:sldId id="309" r:id="rId7"/>
    <p:sldId id="304" r:id="rId8"/>
    <p:sldId id="305" r:id="rId9"/>
    <p:sldId id="306" r:id="rId10"/>
    <p:sldId id="310" r:id="rId11"/>
    <p:sldId id="330" r:id="rId12"/>
    <p:sldId id="314" r:id="rId13"/>
    <p:sldId id="331" r:id="rId14"/>
    <p:sldId id="333" r:id="rId15"/>
    <p:sldId id="317" r:id="rId16"/>
    <p:sldId id="332" r:id="rId17"/>
    <p:sldId id="334" r:id="rId18"/>
    <p:sldId id="335" r:id="rId19"/>
    <p:sldId id="336" r:id="rId20"/>
    <p:sldId id="337" r:id="rId21"/>
    <p:sldId id="315" r:id="rId22"/>
    <p:sldId id="338" r:id="rId23"/>
    <p:sldId id="318" r:id="rId24"/>
    <p:sldId id="343" r:id="rId25"/>
    <p:sldId id="345" r:id="rId26"/>
    <p:sldId id="344" r:id="rId27"/>
    <p:sldId id="340" r:id="rId28"/>
    <p:sldId id="342" r:id="rId29"/>
    <p:sldId id="341" r:id="rId30"/>
    <p:sldId id="329" r:id="rId31"/>
    <p:sldId id="34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7"/>
    <p:restoredTop sz="64543" autoAdjust="0"/>
  </p:normalViewPr>
  <p:slideViewPr>
    <p:cSldViewPr snapToGrid="0" snapToObjects="1">
      <p:cViewPr>
        <p:scale>
          <a:sx n="85" d="100"/>
          <a:sy n="85" d="100"/>
        </p:scale>
        <p:origin x="61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BDB726-B001-414B-B7BA-02F4B83372C1}" type="datetimeFigureOut">
              <a:rPr lang="en-US" smtClean="0"/>
              <a:t>9/19/16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5F136-8AAC-DA48-9B0B-F353696DBB16}" type="slidenum">
              <a:rPr lang="en-US" smtClean="0"/>
              <a:t>‹#›</a:t>
            </a:fld>
            <a:endParaRPr lang="en-US" dirty="0"/>
          </a:p>
        </p:txBody>
      </p:sp>
    </p:spTree>
    <p:extLst>
      <p:ext uri="{BB962C8B-B14F-4D97-AF65-F5344CB8AC3E}">
        <p14:creationId xmlns:p14="http://schemas.microsoft.com/office/powerpoint/2010/main" val="700060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F747-ECD5-2B49-ADD5-E02D0E4C4F12}" type="datetimeFigureOut">
              <a:rPr lang="en-US" smtClean="0"/>
              <a:t>9/19/16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6440-8D06-7D43-BBA1-FA4A13A082FA}" type="slidenum">
              <a:rPr lang="en-US" smtClean="0"/>
              <a:t>‹#›</a:t>
            </a:fld>
            <a:endParaRPr lang="en-US" dirty="0"/>
          </a:p>
        </p:txBody>
      </p:sp>
    </p:spTree>
    <p:extLst>
      <p:ext uri="{BB962C8B-B14F-4D97-AF65-F5344CB8AC3E}">
        <p14:creationId xmlns:p14="http://schemas.microsoft.com/office/powerpoint/2010/main" val="367959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Module 6, Part 1 presentation on development text comprehension instruction.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185457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02E8CA-B213-5145-A2FE-47C5FC4E6975}" type="slidenum">
              <a:rPr lang="en-US" sz="1200"/>
              <a:pPr/>
              <a:t>10</a:t>
            </a:fld>
            <a:endParaRPr lang="en-US" sz="1200" dirty="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p:spPr>
        <p:txBody>
          <a:bodyPr/>
          <a:lstStyle/>
          <a:p>
            <a:pPr eaLnBrk="1" hangingPunct="1"/>
            <a:r>
              <a:rPr lang="en-US" dirty="0" smtClean="0"/>
              <a:t>Before a school begins implementation of Response to Intervention, several</a:t>
            </a:r>
            <a:r>
              <a:rPr lang="en-US" baseline="0" dirty="0" smtClean="0"/>
              <a:t> things must first happen.  First, the principal must get his or her staff on board with the initiative.  Change is very difficult for many teachers, and they must first understand the purpose of RtI and how it can improve outcomes for the students they teach.  They must also be assured they will be given the support they need in order to carry out what is expected of them.  </a:t>
            </a:r>
          </a:p>
          <a:p>
            <a:pPr eaLnBrk="1" hangingPunct="1"/>
            <a:endParaRPr lang="en-US" baseline="0" dirty="0" smtClean="0"/>
          </a:p>
          <a:p>
            <a:pPr eaLnBrk="1" hangingPunct="1">
              <a:lnSpc>
                <a:spcPct val="90000"/>
              </a:lnSpc>
              <a:defRPr/>
            </a:pPr>
            <a:r>
              <a:rPr lang="en-US" baseline="0" dirty="0" smtClean="0"/>
              <a:t>Second, many of the components of RTI must be put in place before actual implementation.  Just like a construction project first needs to be planned before it begins, a new school initiative such as RTI needs to be well planned and the pieces put into place before implementation.  Sometimes this can take many months or a year’s time. </a:t>
            </a:r>
            <a:r>
              <a:rPr lang="en-US" dirty="0" smtClean="0">
                <a:cs typeface="+mn-cs"/>
              </a:rPr>
              <a:t>There must be policies/procedures that clearly define how to implement Response to Intervention.  This is what the </a:t>
            </a:r>
            <a:r>
              <a:rPr lang="en-US" i="1" dirty="0" smtClean="0">
                <a:cs typeface="+mn-cs"/>
              </a:rPr>
              <a:t>Response to Intervention (RtI) Procedural Handbook</a:t>
            </a:r>
            <a:r>
              <a:rPr lang="en-US" dirty="0" smtClean="0">
                <a:cs typeface="+mn-cs"/>
              </a:rPr>
              <a:t> is for.  </a:t>
            </a:r>
          </a:p>
          <a:p>
            <a:pPr eaLnBrk="1" hangingPunct="1"/>
            <a:endParaRPr lang="en-US" baseline="0" dirty="0" smtClean="0"/>
          </a:p>
          <a:p>
            <a:pPr eaLnBrk="1" hangingPunct="1"/>
            <a:r>
              <a:rPr lang="en-US" sz="1200" dirty="0" smtClean="0">
                <a:cs typeface="+mn-cs"/>
              </a:rPr>
              <a:t>Unless consensus is reached, no support will exist to establish the infrastructure.  Until and unless, the infrastructure is in place, implementation will be flawed. </a:t>
            </a:r>
            <a:endParaRPr lang="en-US" sz="1200" dirty="0" smtClean="0">
              <a:cs typeface="+mn-cs"/>
            </a:endParaRPr>
          </a:p>
          <a:p>
            <a:pPr eaLnBrk="1" hangingPunct="1"/>
            <a:endParaRPr lang="en-US" sz="1200" dirty="0" smtClean="0">
              <a:cs typeface="+mn-cs"/>
            </a:endParaRPr>
          </a:p>
          <a:p>
            <a:pPr eaLnBrk="1" hangingPunct="1"/>
            <a:r>
              <a:rPr lang="en-US" sz="1200" dirty="0" smtClean="0">
                <a:cs typeface="+mn-cs"/>
              </a:rPr>
              <a:t>For this overview, we’ll start with the infrastructure development.  Know, however, that Consensus Building is</a:t>
            </a:r>
            <a:r>
              <a:rPr lang="en-US" sz="1200" baseline="0" dirty="0" smtClean="0">
                <a:cs typeface="+mn-cs"/>
              </a:rPr>
              <a:t> a key piece in development a successful RTI framework within a school building.  </a:t>
            </a:r>
            <a:endParaRPr lang="en-US" dirty="0"/>
          </a:p>
        </p:txBody>
      </p:sp>
    </p:spTree>
    <p:extLst>
      <p:ext uri="{BB962C8B-B14F-4D97-AF65-F5344CB8AC3E}">
        <p14:creationId xmlns:p14="http://schemas.microsoft.com/office/powerpoint/2010/main" val="99072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2D2BA11-4129-D147-8B63-DEE4B0CAC5D8}" type="slidenum">
              <a:rPr lang="en-US" altLang="en-US">
                <a:latin typeface="Tahoma" charset="0"/>
              </a:rPr>
              <a:pPr/>
              <a:t>11</a:t>
            </a:fld>
            <a:endParaRPr lang="en-US" altLang="en-US">
              <a:latin typeface="Tahoma" charset="0"/>
            </a:endParaRPr>
          </a:p>
        </p:txBody>
      </p:sp>
      <p:sp>
        <p:nvSpPr>
          <p:cNvPr id="68611" name="Rectangle 2"/>
          <p:cNvSpPr>
            <a:spLocks noChangeArrowheads="1" noTextEdit="1"/>
          </p:cNvSpPr>
          <p:nvPr>
            <p:ph type="sldImg"/>
          </p:nvPr>
        </p:nvSpPr>
        <p:spPr>
          <a:xfrm>
            <a:off x="1150938" y="684213"/>
            <a:ext cx="4556125" cy="3417887"/>
          </a:xfrm>
          <a:solidFill>
            <a:srgbClr val="FFFFFF"/>
          </a:solidFill>
          <a:ln/>
        </p:spPr>
      </p:sp>
      <p:sp>
        <p:nvSpPr>
          <p:cNvPr id="6" name="Notes Placeholder 5"/>
          <p:cNvSpPr>
            <a:spLocks noGrp="1"/>
          </p:cNvSpPr>
          <p:nvPr>
            <p:ph type="body" idx="1"/>
          </p:nvPr>
        </p:nvSpPr>
        <p:spPr/>
        <p:txBody>
          <a:bodyPr>
            <a:normAutofit/>
          </a:bodyPr>
          <a:lstStyle/>
          <a:p>
            <a:pPr marL="228600" indent="-228600">
              <a:defRPr/>
            </a:pPr>
            <a:r>
              <a:rPr kumimoji="1" lang="en-US" dirty="0" smtClean="0">
                <a:latin typeface="Times New Roman" pitchFamily="18" charset="0"/>
                <a:ea typeface="ＭＳ Ｐゴシック" pitchFamily="34" charset="-128"/>
              </a:rPr>
              <a:t>As illustrated, this is the simple view of RTI.  Within in are Three </a:t>
            </a:r>
            <a:r>
              <a:rPr kumimoji="1" lang="en-US" dirty="0" smtClean="0">
                <a:latin typeface="Times New Roman" pitchFamily="18" charset="0"/>
                <a:ea typeface="ＭＳ Ｐゴシック" pitchFamily="34" charset="-128"/>
              </a:rPr>
              <a:t>Main Elements of the RtI Framework:</a:t>
            </a:r>
          </a:p>
          <a:p>
            <a:pPr marL="228600" indent="-228600">
              <a:defRPr/>
            </a:pPr>
            <a:r>
              <a:rPr kumimoji="1" lang="en-US" b="1" dirty="0" smtClean="0">
                <a:latin typeface="Times New Roman" pitchFamily="18" charset="0"/>
                <a:ea typeface="ＭＳ Ｐゴシック" pitchFamily="34" charset="-128"/>
              </a:rPr>
              <a:t>First Assessment</a:t>
            </a:r>
            <a:r>
              <a:rPr kumimoji="1" lang="en-US" dirty="0" smtClean="0">
                <a:latin typeface="Times New Roman" pitchFamily="18" charset="0"/>
                <a:ea typeface="ＭＳ Ｐゴシック" pitchFamily="34" charset="-128"/>
              </a:rPr>
              <a:t> </a:t>
            </a:r>
            <a:r>
              <a:rPr kumimoji="1" lang="en-US" dirty="0" smtClean="0">
                <a:latin typeface="Times New Roman" pitchFamily="18" charset="0"/>
                <a:ea typeface="ＭＳ Ｐゴシック" pitchFamily="34" charset="-128"/>
              </a:rPr>
              <a:t>that accomplishes three purposes: </a:t>
            </a:r>
          </a:p>
          <a:p>
            <a:pPr marL="228600" indent="-228600">
              <a:buFontTx/>
              <a:buAutoNum type="arabicPeriod"/>
              <a:defRPr/>
            </a:pPr>
            <a:r>
              <a:rPr kumimoji="1" lang="en-US" dirty="0" smtClean="0">
                <a:latin typeface="Times New Roman" pitchFamily="18" charset="0"/>
                <a:ea typeface="ＭＳ Ｐゴシック" pitchFamily="34" charset="-128"/>
              </a:rPr>
              <a:t>Benchmark Assessment of all students 3x per year to identify students who are at-risk.</a:t>
            </a:r>
          </a:p>
          <a:p>
            <a:pPr marL="228600" indent="-228600">
              <a:buFontTx/>
              <a:buAutoNum type="arabicPeriod"/>
              <a:defRPr/>
            </a:pPr>
            <a:r>
              <a:rPr kumimoji="1" lang="en-US" dirty="0" smtClean="0">
                <a:latin typeface="Times New Roman" pitchFamily="18" charset="0"/>
                <a:ea typeface="ＭＳ Ｐゴシック" pitchFamily="34" charset="-128"/>
              </a:rPr>
              <a:t>Frequent progress monitoring (monthly, 2x month, weekly, etc.) for students who are below </a:t>
            </a:r>
            <a:r>
              <a:rPr kumimoji="1" lang="en-US" dirty="0" smtClean="0">
                <a:latin typeface="Times New Roman" pitchFamily="18" charset="0"/>
                <a:ea typeface="ＭＳ Ｐゴシック" pitchFamily="34" charset="-128"/>
              </a:rPr>
              <a:t>targets.</a:t>
            </a:r>
            <a:endParaRPr kumimoji="1" lang="en-US" dirty="0" smtClean="0">
              <a:latin typeface="Times New Roman" pitchFamily="18" charset="0"/>
              <a:ea typeface="ＭＳ Ｐゴシック" pitchFamily="34" charset="-128"/>
            </a:endParaRPr>
          </a:p>
          <a:p>
            <a:pPr marL="228600" indent="-228600">
              <a:buFontTx/>
              <a:buAutoNum type="arabicPeriod"/>
              <a:defRPr/>
            </a:pPr>
            <a:r>
              <a:rPr kumimoji="1" lang="en-US" dirty="0" smtClean="0">
                <a:latin typeface="Times New Roman" pitchFamily="18" charset="0"/>
                <a:ea typeface="ＭＳ Ｐゴシック" pitchFamily="34" charset="-128"/>
              </a:rPr>
              <a:t>Diagnostic Assessment to help identify what to teach.</a:t>
            </a:r>
          </a:p>
          <a:p>
            <a:pPr marL="228600" indent="-228600">
              <a:defRPr/>
            </a:pPr>
            <a:r>
              <a:rPr kumimoji="1" lang="en-US" b="1" dirty="0" smtClean="0">
                <a:latin typeface="Times New Roman" pitchFamily="18" charset="0"/>
                <a:ea typeface="ＭＳ Ｐゴシック" pitchFamily="34" charset="-128"/>
              </a:rPr>
              <a:t>Instruction:</a:t>
            </a:r>
            <a:endParaRPr kumimoji="1" lang="en-US" dirty="0" smtClean="0">
              <a:latin typeface="Times New Roman" pitchFamily="18" charset="0"/>
              <a:ea typeface="ＭＳ Ｐゴシック" pitchFamily="34" charset="-128"/>
            </a:endParaRPr>
          </a:p>
          <a:p>
            <a:pPr marL="228600" indent="-228600">
              <a:defRPr/>
            </a:pPr>
            <a:r>
              <a:rPr kumimoji="1" lang="en-US" dirty="0" smtClean="0">
                <a:latin typeface="Times New Roman" pitchFamily="18" charset="0"/>
                <a:ea typeface="ＭＳ Ｐゴシック" pitchFamily="34" charset="-128"/>
              </a:rPr>
              <a:t>We need to ensure that teachers are using research-based instructional procedures.  We need to ensure that districts are adopting curriculum that are research-based and well aligned to state standards.  </a:t>
            </a:r>
            <a:r>
              <a:rPr kumimoji="1" lang="en-US" dirty="0" smtClean="0">
                <a:latin typeface="Times New Roman" pitchFamily="18" charset="0"/>
                <a:ea typeface="ＭＳ Ｐゴシック" pitchFamily="34" charset="-128"/>
              </a:rPr>
              <a:t>We need </a:t>
            </a:r>
            <a:r>
              <a:rPr kumimoji="1" lang="en-US" dirty="0" smtClean="0">
                <a:latin typeface="Times New Roman" pitchFamily="18" charset="0"/>
                <a:ea typeface="ＭＳ Ｐゴシック" pitchFamily="34" charset="-128"/>
              </a:rPr>
              <a:t>schools </a:t>
            </a:r>
            <a:r>
              <a:rPr kumimoji="1" lang="en-US" dirty="0" smtClean="0">
                <a:latin typeface="Times New Roman" pitchFamily="18" charset="0"/>
                <a:ea typeface="ＭＳ Ｐゴシック" pitchFamily="34" charset="-128"/>
              </a:rPr>
              <a:t>to establish a multi-tiered service delivery model. </a:t>
            </a:r>
          </a:p>
          <a:p>
            <a:pPr marL="228600" indent="-228600">
              <a:defRPr/>
            </a:pPr>
            <a:r>
              <a:rPr kumimoji="1" lang="en-US" sz="1000" dirty="0" smtClean="0">
                <a:latin typeface="Times New Roman" pitchFamily="18" charset="0"/>
                <a:ea typeface="ＭＳ Ｐゴシック" pitchFamily="34" charset="-128"/>
              </a:rPr>
              <a:t>Tier 1 (General Education) : Put in place a core curriculum that is effective for all kids</a:t>
            </a:r>
          </a:p>
          <a:p>
            <a:pPr marL="228600" indent="-228600">
              <a:lnSpc>
                <a:spcPct val="90000"/>
              </a:lnSpc>
              <a:defRPr/>
            </a:pPr>
            <a:r>
              <a:rPr kumimoji="1" lang="en-US" sz="1000" dirty="0" smtClean="0">
                <a:latin typeface="Times New Roman" pitchFamily="18" charset="0"/>
                <a:ea typeface="ＭＳ Ｐゴシック" pitchFamily="34" charset="-128"/>
              </a:rPr>
              <a:t>Tier 2 (General Education) : Back up the core curriculum with supplemental instruction for those in need (10-15%)</a:t>
            </a:r>
          </a:p>
          <a:p>
            <a:pPr marL="228600" indent="-228600">
              <a:lnSpc>
                <a:spcPct val="90000"/>
              </a:lnSpc>
              <a:defRPr/>
            </a:pPr>
            <a:r>
              <a:rPr kumimoji="1" lang="en-US" sz="1000" dirty="0" smtClean="0">
                <a:latin typeface="Times New Roman" pitchFamily="18" charset="0"/>
                <a:ea typeface="ＭＳ Ｐゴシック" pitchFamily="34" charset="-128"/>
              </a:rPr>
              <a:t>Tier 3 (Special Education) : Use intensive interventions and/or special education for students who are still not being successful (5-10%). </a:t>
            </a:r>
          </a:p>
          <a:p>
            <a:pPr marL="228600" indent="-228600">
              <a:defRPr/>
            </a:pPr>
            <a:r>
              <a:rPr kumimoji="1" lang="en-US" b="1" dirty="0" smtClean="0">
                <a:latin typeface="Times New Roman" pitchFamily="18" charset="0"/>
                <a:ea typeface="ＭＳ Ｐゴシック" pitchFamily="34" charset="-128"/>
              </a:rPr>
              <a:t>Problem Solving and Organization:</a:t>
            </a:r>
            <a:endParaRPr kumimoji="1" lang="en-US" dirty="0" smtClean="0">
              <a:latin typeface="Times New Roman" pitchFamily="18" charset="0"/>
              <a:ea typeface="ＭＳ Ｐゴシック" pitchFamily="34" charset="-128"/>
            </a:endParaRPr>
          </a:p>
          <a:p>
            <a:pPr marL="228600" indent="-228600">
              <a:defRPr/>
            </a:pPr>
            <a:r>
              <a:rPr kumimoji="1" lang="en-US" dirty="0" smtClean="0">
                <a:latin typeface="Times New Roman" pitchFamily="18" charset="0"/>
                <a:ea typeface="ＭＳ Ｐゴシック" pitchFamily="34" charset="-128"/>
              </a:rPr>
              <a:t>Use a continual problem solving process using grade level data teams to problem solve for students who</a:t>
            </a:r>
            <a:r>
              <a:rPr kumimoji="1" lang="en-US" baseline="0" dirty="0" smtClean="0">
                <a:latin typeface="Times New Roman" pitchFamily="18" charset="0"/>
                <a:ea typeface="ＭＳ Ｐゴシック" pitchFamily="34" charset="-128"/>
              </a:rPr>
              <a:t> are not being successful with literacy instruction</a:t>
            </a:r>
            <a:endParaRPr kumimoji="1" lang="en-US" dirty="0" smtClean="0">
              <a:latin typeface="Comic Sans MS" pitchFamily="66" charset="0"/>
              <a:ea typeface="ＭＳ Ｐゴシック" pitchFamily="34" charset="-128"/>
            </a:endParaRPr>
          </a:p>
          <a:p>
            <a:pPr>
              <a:defRPr/>
            </a:pPr>
            <a:endParaRPr lang="en-US" dirty="0"/>
          </a:p>
        </p:txBody>
      </p:sp>
    </p:spTree>
    <p:extLst>
      <p:ext uri="{BB962C8B-B14F-4D97-AF65-F5344CB8AC3E}">
        <p14:creationId xmlns:p14="http://schemas.microsoft.com/office/powerpoint/2010/main" val="40809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F2777-C17F-4C44-AD51-27FB333BC568}" type="slidenum">
              <a:rPr lang="en-US" sz="1200"/>
              <a:pPr/>
              <a:t>12</a:t>
            </a:fld>
            <a:endParaRPr lang="en-US" sz="1200"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r>
              <a:rPr lang="en-US" dirty="0" smtClean="0"/>
              <a:t>To make</a:t>
            </a:r>
            <a:r>
              <a:rPr lang="en-US" baseline="0" dirty="0" smtClean="0"/>
              <a:t> these things happen, we need to develop an infrastructure that supports the process.  Let’s take a quick look at each one of these components.  </a:t>
            </a:r>
            <a:endParaRPr lang="en-US" dirty="0"/>
          </a:p>
        </p:txBody>
      </p:sp>
    </p:spTree>
    <p:extLst>
      <p:ext uri="{BB962C8B-B14F-4D97-AF65-F5344CB8AC3E}">
        <p14:creationId xmlns:p14="http://schemas.microsoft.com/office/powerpoint/2010/main" val="178704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3DC93-099C-824A-8D79-31F4F77B3F6D}" type="slidenum">
              <a:rPr lang="en-US" altLang="en-US"/>
              <a:pPr/>
              <a:t>13</a:t>
            </a:fld>
            <a:endParaRPr lang="en-US" altLang="en-US"/>
          </a:p>
        </p:txBody>
      </p:sp>
      <p:sp>
        <p:nvSpPr>
          <p:cNvPr id="1187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altLang="en-US" sz="2400" dirty="0" smtClean="0"/>
              <a:t>A key feature in an RtI model - we don’t wait for students to be referred.</a:t>
            </a:r>
            <a:r>
              <a:rPr lang="en-US" altLang="en-US" sz="2400" baseline="0" dirty="0" smtClean="0"/>
              <a:t>  </a:t>
            </a:r>
            <a:r>
              <a:rPr lang="en-US" altLang="en-US" sz="2400" dirty="0" smtClean="0"/>
              <a:t>Instead, the data tell us who is not on track for being proficient - this serves the screening purpose - much the same as height/weight charts serve as screening measure.</a:t>
            </a:r>
            <a:r>
              <a:rPr lang="en-US" altLang="en-US" sz="2400" baseline="0" dirty="0" smtClean="0"/>
              <a:t>  </a:t>
            </a:r>
            <a:r>
              <a:rPr lang="en-US" altLang="en-US" sz="2400" dirty="0" smtClean="0"/>
              <a:t>We use a measurement system that is reliable, valid, simple, quick, inexpensive, easily understood, can be given frequently, and is sensitive to growth. Project</a:t>
            </a:r>
            <a:r>
              <a:rPr lang="en-US" altLang="en-US" sz="2400" baseline="0" dirty="0" smtClean="0"/>
              <a:t> LIFT has a set of screening tools for students in all grade levels.  This happens three times per year</a:t>
            </a:r>
            <a:endParaRPr lang="en-US" altLang="en-US" sz="2400" dirty="0" smtClean="0"/>
          </a:p>
          <a:p>
            <a:endParaRPr lang="en-US" altLang="en-US" sz="2500" dirty="0" smtClean="0"/>
          </a:p>
          <a:p>
            <a:r>
              <a:rPr lang="en-US" altLang="en-US" sz="2800" dirty="0" smtClean="0"/>
              <a:t>Students who meet screening benchmarks don’t need to be monitored frequently - they are progressing as we would expect.</a:t>
            </a:r>
            <a:r>
              <a:rPr lang="en-US" altLang="en-US" sz="2800" baseline="0" dirty="0" smtClean="0"/>
              <a:t>  </a:t>
            </a:r>
            <a:r>
              <a:rPr lang="en-US" altLang="en-US" sz="2800" dirty="0" smtClean="0"/>
              <a:t>However, students not at benchmark, need their progress assessed frequently (such as weekly or every couple of weeks) to determine if the interventions we use are moving the student closer to the proficiency goal.</a:t>
            </a:r>
          </a:p>
          <a:p>
            <a:pPr>
              <a:buFontTx/>
              <a:buNone/>
            </a:pPr>
            <a:endParaRPr lang="en-US" altLang="en-US" sz="2400" dirty="0" smtClean="0"/>
          </a:p>
        </p:txBody>
      </p:sp>
    </p:spTree>
    <p:extLst>
      <p:ext uri="{BB962C8B-B14F-4D97-AF65-F5344CB8AC3E}">
        <p14:creationId xmlns:p14="http://schemas.microsoft.com/office/powerpoint/2010/main" val="18563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screening data has been collected, the process involves the RTI team meeting with different grade levels to determine which students are on track to meeting grade level goals, and who is in need of extra assistance in order to meet grade level goals.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14</a:t>
            </a:fld>
            <a:endParaRPr lang="en-US" dirty="0"/>
          </a:p>
        </p:txBody>
      </p:sp>
    </p:spTree>
    <p:extLst>
      <p:ext uri="{BB962C8B-B14F-4D97-AF65-F5344CB8AC3E}">
        <p14:creationId xmlns:p14="http://schemas.microsoft.com/office/powerpoint/2010/main" val="192509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CC5C5-4F4B-8044-A8F6-91DA5207D1EB}" type="slidenum">
              <a:rPr lang="en-US"/>
              <a:pPr/>
              <a:t>15</a:t>
            </a:fld>
            <a:endParaRPr lang="en-US" dirty="0"/>
          </a:p>
        </p:txBody>
      </p:sp>
      <p:sp>
        <p:nvSpPr>
          <p:cNvPr id="272386" name="Rectangle 2"/>
          <p:cNvSpPr>
            <a:spLocks noGrp="1" noRot="1" noChangeAspect="1" noChangeArrowheads="1" noTextEdit="1"/>
          </p:cNvSpPr>
          <p:nvPr>
            <p:ph type="sldImg"/>
          </p:nvPr>
        </p:nvSpPr>
        <p:spPr bwMode="auto">
          <a:xfrm>
            <a:off x="1136650" y="612775"/>
            <a:ext cx="4581525" cy="34369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bwMode="auto">
          <a:xfrm>
            <a:off x="228600" y="4116388"/>
            <a:ext cx="6477000" cy="4568825"/>
          </a:xfrm>
          <a:prstGeom prst="rect">
            <a:avLst/>
          </a:prstGeom>
          <a:solidFill>
            <a:srgbClr val="FFFFFF"/>
          </a:solidFill>
          <a:ln>
            <a:solidFill>
              <a:srgbClr val="000000"/>
            </a:solidFill>
            <a:miter lim="800000"/>
            <a:headEnd/>
            <a:tailEnd/>
          </a:ln>
        </p:spPr>
        <p:txBody>
          <a:bodyPr/>
          <a:lstStyle/>
          <a:p>
            <a:pPr lvl="1">
              <a:buFontTx/>
              <a:buNone/>
            </a:pPr>
            <a:r>
              <a:rPr lang="en-US" dirty="0" smtClean="0"/>
              <a:t>Project LIFT also uses other types of assessment that are build into the overall assessment plan.  These include progress monitoring measures for</a:t>
            </a:r>
            <a:r>
              <a:rPr lang="en-US" baseline="0" dirty="0" smtClean="0"/>
              <a:t> students performing below expectations in order to determine if instruction is effective for them.  Additionally, coaches and teachers are taught to use diagnostic information to determine the cause of student’s reading difficulties.  If we can determine why a student is underperforming, the chances are better that we can find an instructional intervention that matches the cause.  Finally, overall outcome measures are used to measure the school’s overall reading progress.  </a:t>
            </a:r>
            <a:endParaRPr lang="en-US" dirty="0"/>
          </a:p>
        </p:txBody>
      </p:sp>
    </p:spTree>
    <p:extLst>
      <p:ext uri="{BB962C8B-B14F-4D97-AF65-F5344CB8AC3E}">
        <p14:creationId xmlns:p14="http://schemas.microsoft.com/office/powerpoint/2010/main" val="185988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A6454-0EFD-5B4A-957F-06A4CF52A719}" type="slidenum">
              <a:rPr lang="en-US" altLang="en-US"/>
              <a:pPr/>
              <a:t>16</a:t>
            </a:fld>
            <a:endParaRPr lang="en-US" altLang="en-US"/>
          </a:p>
        </p:txBody>
      </p:sp>
      <p:sp>
        <p:nvSpPr>
          <p:cNvPr id="1495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5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smtClean="0"/>
              <a:t>High quality instruction that uses research as its basis is a centerpiece of Response to Intervention.  </a:t>
            </a:r>
            <a:endParaRPr lang="en-US" altLang="en-US" baseline="0" dirty="0" smtClean="0"/>
          </a:p>
          <a:p>
            <a:r>
              <a:rPr lang="en-US" altLang="en-US" baseline="0" dirty="0" smtClean="0"/>
              <a:t>So, what is high quality instruction?  </a:t>
            </a:r>
            <a:endParaRPr lang="en-US" altLang="en-US" dirty="0"/>
          </a:p>
        </p:txBody>
      </p:sp>
    </p:spTree>
    <p:extLst>
      <p:ext uri="{BB962C8B-B14F-4D97-AF65-F5344CB8AC3E}">
        <p14:creationId xmlns:p14="http://schemas.microsoft.com/office/powerpoint/2010/main" val="160840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DAB2BAA-E348-F64B-9312-A5D2BC9A6A69}" type="slidenum">
              <a:rPr lang="en-US" altLang="en-US" sz="1200"/>
              <a:pPr eaLnBrk="1" hangingPunct="1"/>
              <a:t>17</a:t>
            </a:fld>
            <a:endParaRPr lang="en-US" altLang="en-US" sz="1200"/>
          </a:p>
        </p:txBody>
      </p:sp>
      <p:sp>
        <p:nvSpPr>
          <p:cNvPr id="23554" name="Rectangle 2"/>
          <p:cNvSpPr>
            <a:spLocks noGrp="1" noRot="1" noChangeAspect="1" noChangeArrowheads="1" noTextEdit="1"/>
          </p:cNvSpPr>
          <p:nvPr>
            <p:ph type="sldImg"/>
          </p:nvPr>
        </p:nvSpPr>
        <p:spPr bwMode="auto">
          <a:xfrm>
            <a:off x="1149350" y="608013"/>
            <a:ext cx="4554538" cy="3416300"/>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152400" y="4098925"/>
            <a:ext cx="6481763" cy="4333875"/>
          </a:xfrm>
          <a:solidFill>
            <a:srgbClr val="FFFFFF"/>
          </a:solidFill>
          <a:ln>
            <a:solidFill>
              <a:srgbClr val="000000"/>
            </a:solidFill>
            <a:miter lim="800000"/>
            <a:headEnd/>
            <a:tailEnd/>
          </a:ln>
        </p:spPr>
        <p:txBody>
          <a:bodyPr wrap="square" lIns="91224" tIns="45612" rIns="91224" bIns="45612" numCol="1" anchor="t" anchorCtr="0" compatLnSpc="1">
            <a:prstTxWarp prst="textNoShape">
              <a:avLst/>
            </a:prstTxWarp>
          </a:bodyPr>
          <a:lstStyle/>
          <a:p>
            <a:pPr eaLnBrk="1" hangingPunct="1">
              <a:spcBef>
                <a:spcPct val="0"/>
              </a:spcBef>
            </a:pPr>
            <a:r>
              <a:rPr lang="en-US" altLang="en-US" dirty="0" smtClean="0"/>
              <a:t>To start,</a:t>
            </a:r>
            <a:r>
              <a:rPr lang="en-US" altLang="en-US" baseline="0" dirty="0" smtClean="0"/>
              <a:t> research-based instruction is instruction aligned with the essential components of reading as determine by research findings from an expert committee from the National Reading Panel Report.  These include:  Phonological Awareness, Phonics. Fluency, Vocabulary and Comprehension.  </a:t>
            </a:r>
            <a:endParaRPr lang="en-US" altLang="en-US" dirty="0"/>
          </a:p>
        </p:txBody>
      </p:sp>
    </p:spTree>
    <p:extLst>
      <p:ext uri="{BB962C8B-B14F-4D97-AF65-F5344CB8AC3E}">
        <p14:creationId xmlns:p14="http://schemas.microsoft.com/office/powerpoint/2010/main" val="76410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4384709-5187-BE49-A4F6-D12696B0D279}" type="slidenum">
              <a:rPr lang="en-US" altLang="en-US" sz="1200"/>
              <a:pPr eaLnBrk="1" hangingPunct="1"/>
              <a:t>18</a:t>
            </a:fld>
            <a:endParaRPr lang="en-US" altLang="en-US" sz="1200"/>
          </a:p>
        </p:txBody>
      </p:sp>
      <p:sp>
        <p:nvSpPr>
          <p:cNvPr id="25602" name="Rectangle 2"/>
          <p:cNvSpPr>
            <a:spLocks noGrp="1" noRot="1" noChangeAspect="1" noChangeArrowheads="1" noTextEdit="1"/>
          </p:cNvSpPr>
          <p:nvPr>
            <p:ph type="sldImg"/>
          </p:nvPr>
        </p:nvSpPr>
        <p:spPr bwMode="auto">
          <a:xfrm>
            <a:off x="1149350" y="608013"/>
            <a:ext cx="4554538" cy="3416300"/>
          </a:xfr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152400" y="4098925"/>
            <a:ext cx="6481763" cy="4333875"/>
          </a:xfrm>
          <a:solidFill>
            <a:srgbClr val="FFFFFF"/>
          </a:solidFill>
          <a:ln>
            <a:solidFill>
              <a:srgbClr val="000000"/>
            </a:solidFill>
            <a:miter lim="800000"/>
            <a:headEnd/>
            <a:tailEnd/>
          </a:ln>
        </p:spPr>
        <p:txBody>
          <a:bodyPr wrap="square" lIns="91224" tIns="45612" rIns="91224" bIns="45612" numCol="1" anchor="t" anchorCtr="0" compatLnSpc="1">
            <a:prstTxWarp prst="textNoShape">
              <a:avLst/>
            </a:prstTxWarp>
          </a:bodyPr>
          <a:lstStyle/>
          <a:p>
            <a:pPr eaLnBrk="1" hangingPunct="1">
              <a:spcBef>
                <a:spcPct val="0"/>
              </a:spcBef>
            </a:pPr>
            <a:r>
              <a:rPr lang="en-US" altLang="en-US" dirty="0" smtClean="0"/>
              <a:t>On the screening you will find a short definition of each of these essential components.  All are important to student outcomes, and the amount of emphasis on each of the components will differ</a:t>
            </a:r>
            <a:r>
              <a:rPr lang="en-US" altLang="en-US" baseline="0" dirty="0" smtClean="0"/>
              <a:t> by grade level.  </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185702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C08CBE-D533-7446-A4BE-B54EDE996C25}" type="slidenum">
              <a:rPr lang="en-US" altLang="en-US" sz="1200"/>
              <a:pPr eaLnBrk="1" hangingPunct="1"/>
              <a:t>19</a:t>
            </a:fld>
            <a:endParaRPr lang="en-US" altLang="en-US" sz="1200"/>
          </a:p>
        </p:txBody>
      </p:sp>
      <p:sp>
        <p:nvSpPr>
          <p:cNvPr id="27650" name="Rectangle 2"/>
          <p:cNvSpPr>
            <a:spLocks noGrp="1" noRot="1" noChangeAspect="1" noChangeArrowheads="1" noTextEdit="1"/>
          </p:cNvSpPr>
          <p:nvPr>
            <p:ph type="sldImg"/>
          </p:nvPr>
        </p:nvSpPr>
        <p:spPr bwMode="auto">
          <a:xfrm>
            <a:off x="1149350" y="608013"/>
            <a:ext cx="4554538" cy="3416300"/>
          </a:xfr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152400" y="4098925"/>
            <a:ext cx="6481763" cy="4333875"/>
          </a:xfrm>
          <a:solidFill>
            <a:srgbClr val="FFFFFF"/>
          </a:solidFill>
          <a:ln>
            <a:solidFill>
              <a:srgbClr val="000000"/>
            </a:solidFill>
            <a:miter lim="800000"/>
            <a:headEnd/>
            <a:tailEnd/>
          </a:ln>
        </p:spPr>
        <p:txBody>
          <a:bodyPr wrap="square" lIns="91224" tIns="45612" rIns="91224" bIns="45612" numCol="1" anchor="t" anchorCtr="0" compatLnSpc="1">
            <a:prstTxWarp prst="textNoShape">
              <a:avLst/>
            </a:prstTxWarp>
          </a:bodyPr>
          <a:lstStyle/>
          <a:p>
            <a:pPr eaLnBrk="1" hangingPunct="1">
              <a:spcBef>
                <a:spcPct val="0"/>
              </a:spcBef>
            </a:pPr>
            <a:r>
              <a:rPr lang="en-US" altLang="en-US" dirty="0" smtClean="0"/>
              <a:t>Although not one of the five essential components</a:t>
            </a:r>
            <a:r>
              <a:rPr lang="en-US" altLang="en-US" baseline="0" dirty="0" smtClean="0"/>
              <a:t> listed by the National Reading Panel, there is a tremendous amount of research supporting the importance of oral language development to reading and writing.  As a result, there is a strong emphasis in Project LIFT on the development of oral language development.  </a:t>
            </a:r>
            <a:endParaRPr lang="en-US" altLang="en-US" dirty="0"/>
          </a:p>
        </p:txBody>
      </p:sp>
    </p:spTree>
    <p:extLst>
      <p:ext uri="{BB962C8B-B14F-4D97-AF65-F5344CB8AC3E}">
        <p14:creationId xmlns:p14="http://schemas.microsoft.com/office/powerpoint/2010/main" val="10616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purposes of this training</a:t>
            </a:r>
            <a:r>
              <a:rPr lang="en-US" baseline="0" dirty="0" smtClean="0"/>
              <a:t> module are as follows:  </a:t>
            </a:r>
          </a:p>
          <a:p>
            <a:endParaRPr lang="en-US" baseline="0" dirty="0" smtClean="0"/>
          </a:p>
          <a:p>
            <a:r>
              <a:rPr lang="en-US" baseline="0" dirty="0" smtClean="0"/>
              <a:t>First, provide a definition for and a description of Response to Intervention (also called RtI).  This is the literacy framework used with Project LIFT.  </a:t>
            </a:r>
          </a:p>
          <a:p>
            <a:endParaRPr lang="en-US" baseline="0" dirty="0" smtClean="0"/>
          </a:p>
          <a:p>
            <a:r>
              <a:rPr lang="en-US" baseline="0" dirty="0" smtClean="0"/>
              <a:t>Second, describe the major components of an RTI system.  These are the components we are trying to put in place in Project LIFT schools.  </a:t>
            </a:r>
          </a:p>
          <a:p>
            <a:endParaRPr lang="en-US" baseline="0" dirty="0" smtClean="0"/>
          </a:p>
          <a:p>
            <a:r>
              <a:rPr lang="en-US" baseline="0" dirty="0" smtClean="0"/>
              <a:t>Third, briefly discuss the roles and responsibilities of principals related to RtI within Project LIFT schools.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a:t>
            </a:fld>
            <a:endParaRPr lang="en-US" dirty="0"/>
          </a:p>
        </p:txBody>
      </p:sp>
    </p:spTree>
    <p:extLst>
      <p:ext uri="{BB962C8B-B14F-4D97-AF65-F5344CB8AC3E}">
        <p14:creationId xmlns:p14="http://schemas.microsoft.com/office/powerpoint/2010/main" val="175181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20</a:t>
            </a:fld>
            <a:endParaRPr lang="en-US" dirty="0"/>
          </a:p>
        </p:txBody>
      </p:sp>
    </p:spTree>
    <p:extLst>
      <p:ext uri="{BB962C8B-B14F-4D97-AF65-F5344CB8AC3E}">
        <p14:creationId xmlns:p14="http://schemas.microsoft.com/office/powerpoint/2010/main" val="33302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3F7759-CCCC-4240-B3D0-23CEDC681B80}" type="slidenum">
              <a:rPr lang="en-US" sz="1200"/>
              <a:pPr/>
              <a:t>21</a:t>
            </a:fld>
            <a:endParaRPr lang="en-US" sz="1200" dirty="0"/>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Additionally, providing extra</a:t>
            </a:r>
            <a:r>
              <a:rPr lang="en-US" altLang="en-US" baseline="0" dirty="0" smtClean="0"/>
              <a:t> instructional time for students who are behind is another large piece of response to intervention.  This extra instruction is geared at improving the skills to are missing. </a:t>
            </a:r>
            <a:r>
              <a:rPr lang="en-US" sz="1200" b="0" i="0" kern="1200" dirty="0" smtClean="0">
                <a:solidFill>
                  <a:schemeClr val="tx1"/>
                </a:solidFill>
                <a:effectLst/>
                <a:latin typeface="+mn-lt"/>
                <a:ea typeface="+mn-ea"/>
                <a:cs typeface="+mn-cs"/>
              </a:rPr>
              <a:t>Instruction in the project will also focus on development of differentiated instruction based upon student need. Teachers will deliver 20-30 minutes of daily Tier 2 and Tier 3 instruction, in addition to core reading instruction, for those students who are not meeting grade level standards. This extra time must be built into the school’s daily schedule.  </a:t>
            </a:r>
            <a:endParaRPr lang="en-US" altLang="en-US" baseline="0" dirty="0" smtClean="0"/>
          </a:p>
          <a:p>
            <a:pPr eaLnBrk="1" hangingPunct="1"/>
            <a:endParaRPr lang="en-US" dirty="0"/>
          </a:p>
        </p:txBody>
      </p:sp>
    </p:spTree>
    <p:extLst>
      <p:ext uri="{BB962C8B-B14F-4D97-AF65-F5344CB8AC3E}">
        <p14:creationId xmlns:p14="http://schemas.microsoft.com/office/powerpoint/2010/main" val="183170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3F7759-CCCC-4240-B3D0-23CEDC681B80}" type="slidenum">
              <a:rPr lang="en-US" sz="1200"/>
              <a:pPr/>
              <a:t>22</a:t>
            </a:fld>
            <a:endParaRPr lang="en-US" sz="1200" dirty="0"/>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mn-lt"/>
                <a:ea typeface="+mn-ea"/>
                <a:cs typeface="+mn-cs"/>
              </a:rPr>
              <a:t>Finally, Project LIFT also emphasizes effective delivery of instruction.  This includes providing explicit instruction with teacher modeling of new skills, providing multiple opportunities for students to practice newly-taught skills, actively engaging students in the classroom, effective classroom management and providing meaningful feedback to students</a:t>
            </a:r>
            <a:r>
              <a:rPr lang="en-US" sz="1200" b="1" i="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18151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F2777-C17F-4C44-AD51-27FB333BC568}" type="slidenum">
              <a:rPr lang="en-US" sz="1200"/>
              <a:pPr/>
              <a:t>23</a:t>
            </a:fld>
            <a:endParaRPr lang="en-US" sz="1200"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mn-lt"/>
                <a:ea typeface="+mn-ea"/>
                <a:cs typeface="+mn-cs"/>
              </a:rPr>
              <a:t>Literacy coaches are assigned to all Project LIFT schools.  The primary functions of the coaches will be to:  (a) lead grade-level teams in conducting literacy assessments and using student reading data to make decisions about reading instruction for all students; (b) provide professional development and work with teachers inside classrooms to model research-based reading instruction as well as provide feedback and support to teachers; and (c) work with the building principals in identifying professional development needs for individual teachers based upon classroom observations and student data.  The primary role of the coach is not as an evaluator or supervisor, but rather an instructor and mentor. </a:t>
            </a:r>
            <a:endParaRPr lang="en-US" dirty="0"/>
          </a:p>
        </p:txBody>
      </p:sp>
    </p:spTree>
    <p:extLst>
      <p:ext uri="{BB962C8B-B14F-4D97-AF65-F5344CB8AC3E}">
        <p14:creationId xmlns:p14="http://schemas.microsoft.com/office/powerpoint/2010/main" val="767665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Schools that are successful using a Response to Intervention framework for literacy instruction have strong instructional</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leadership. School principals are seen as instructional leaders, and not just simply instructional managers of the school.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charset="0"/>
              <a:cs typeface="ＭＳ Ｐゴシック"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dirty="0" smtClean="0"/>
              <a:t>School principals and coaches ensures that high quality instruction is happening in all classrooms.  If not, she or he develops a plan for the teacher to become more effective rather than simply conduct business as usual.  They are strong communicators who not only maintain positive</a:t>
            </a:r>
            <a:r>
              <a:rPr lang="en-US" altLang="en-US" baseline="0" dirty="0" smtClean="0"/>
              <a:t> communication with their teaching staff, but communicate reading progress to parents and the community as a whole.  They are also knowledgeable about organizing the school and its resources to make the most out of the resources that are available.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dirty="0" smtClean="0"/>
              <a:t>become knowledgeable about reading standards, strategies, assessment measures and practices, and instructional programs and materials used within the school by</a:t>
            </a:r>
            <a:r>
              <a:rPr lang="en-US" altLang="en-US" baseline="0" dirty="0" smtClean="0"/>
              <a:t> attending and taking part in all professional development activities.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24</a:t>
            </a:fld>
            <a:endParaRPr lang="en-US" dirty="0"/>
          </a:p>
        </p:txBody>
      </p:sp>
    </p:spTree>
    <p:extLst>
      <p:ext uri="{BB962C8B-B14F-4D97-AF65-F5344CB8AC3E}">
        <p14:creationId xmlns:p14="http://schemas.microsoft.com/office/powerpoint/2010/main" val="179056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i</a:t>
            </a:r>
            <a:r>
              <a:rPr lang="en-US" dirty="0" smtClean="0"/>
              <a:t>nstructional leaders visit classrooms on a daily basis.  They observe and provide feedback to teachers</a:t>
            </a:r>
            <a:r>
              <a:rPr lang="en-US" baseline="0" dirty="0" smtClean="0"/>
              <a:t> on reading instruction around a variety of topics.  Because this is such an important component of leadership within an RTI reading framework, a separate training module has been developed for this topic.  It provides a variety of helpful information and resources for principals and coaches when conducting ”walk-through” observations during reading instruction.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26</a:t>
            </a:fld>
            <a:endParaRPr lang="en-US" dirty="0"/>
          </a:p>
        </p:txBody>
      </p:sp>
    </p:spTree>
    <p:extLst>
      <p:ext uri="{BB962C8B-B14F-4D97-AF65-F5344CB8AC3E}">
        <p14:creationId xmlns:p14="http://schemas.microsoft.com/office/powerpoint/2010/main" val="19085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F2777-C17F-4C44-AD51-27FB333BC568}" type="slidenum">
              <a:rPr lang="en-US" sz="1200"/>
              <a:pPr/>
              <a:t>27</a:t>
            </a:fld>
            <a:endParaRPr lang="en-US" sz="1200"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mn-lt"/>
                <a:ea typeface="+mn-ea"/>
                <a:cs typeface="+mn-cs"/>
              </a:rPr>
              <a:t>Improving reading instruction is a major goal of the project.  As such, professional development will be a an important component of developing</a:t>
            </a:r>
            <a:r>
              <a:rPr lang="en-US" sz="1200" b="0" i="0" kern="1200" baseline="0" dirty="0" smtClean="0">
                <a:solidFill>
                  <a:schemeClr val="tx1"/>
                </a:solidFill>
                <a:effectLst/>
                <a:latin typeface="+mn-lt"/>
                <a:ea typeface="+mn-ea"/>
                <a:cs typeface="+mn-cs"/>
              </a:rPr>
              <a:t> the framework for RTI – particularly within the first few years of implementation. </a:t>
            </a:r>
          </a:p>
          <a:p>
            <a:pPr eaLnBrk="1" hangingPunct="1"/>
            <a:endParaRPr lang="en-US" sz="1200" b="0" i="0" kern="1200" baseline="0" dirty="0" smtClean="0">
              <a:solidFill>
                <a:schemeClr val="tx1"/>
              </a:solidFill>
              <a:effectLst/>
              <a:latin typeface="+mn-lt"/>
              <a:ea typeface="+mn-ea"/>
              <a:cs typeface="+mn-cs"/>
            </a:endParaRPr>
          </a:p>
          <a:p>
            <a:pPr eaLnBrk="1" hangingPunct="1"/>
            <a:r>
              <a:rPr lang="en-US" sz="1200" b="0" i="0" kern="1200" baseline="0" dirty="0" smtClean="0">
                <a:solidFill>
                  <a:schemeClr val="tx1"/>
                </a:solidFill>
                <a:effectLst/>
                <a:latin typeface="+mn-lt"/>
                <a:ea typeface="+mn-ea"/>
                <a:cs typeface="+mn-cs"/>
              </a:rPr>
              <a:t>Time must be prioritized to allow needed professional development activities which currently are provided both onsite and remotely.  A website has been developed which houses professional development and other activities.  </a:t>
            </a:r>
          </a:p>
          <a:p>
            <a:pPr eaLnBrk="1" hangingPunct="1"/>
            <a:endParaRPr lang="en-US" sz="1200" b="0" i="0" kern="1200" baseline="0" dirty="0" smtClean="0">
              <a:solidFill>
                <a:schemeClr val="tx1"/>
              </a:solidFill>
              <a:effectLst/>
              <a:latin typeface="+mn-lt"/>
              <a:ea typeface="+mn-ea"/>
              <a:cs typeface="+mn-cs"/>
            </a:endParaRPr>
          </a:p>
          <a:p>
            <a:pPr eaLnBrk="1" hangingPunct="1"/>
            <a:r>
              <a:rPr lang="en-US" sz="1200" b="0" i="0" kern="1200" dirty="0" smtClean="0">
                <a:solidFill>
                  <a:schemeClr val="tx1"/>
                </a:solidFill>
                <a:effectLst/>
                <a:latin typeface="+mn-lt"/>
                <a:ea typeface="+mn-ea"/>
                <a:cs typeface="+mn-cs"/>
              </a:rPr>
              <a:t>Topics will focus on research-based practices on the topics discussed above as well as issues needing to be addressed based upon student data and classroom observations from coaches and building principals.  </a:t>
            </a:r>
            <a:r>
              <a:rPr lang="en-US" dirty="0" smtClean="0"/>
              <a:t/>
            </a:r>
            <a:br>
              <a:rPr lang="en-US" dirty="0" smtClean="0"/>
            </a:br>
            <a:endParaRPr lang="en-US" dirty="0"/>
          </a:p>
        </p:txBody>
      </p:sp>
    </p:spTree>
    <p:extLst>
      <p:ext uri="{BB962C8B-B14F-4D97-AF65-F5344CB8AC3E}">
        <p14:creationId xmlns:p14="http://schemas.microsoft.com/office/powerpoint/2010/main" val="1078405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F2777-C17F-4C44-AD51-27FB333BC568}" type="slidenum">
              <a:rPr lang="en-US" sz="1200"/>
              <a:pPr/>
              <a:t>28</a:t>
            </a:fld>
            <a:endParaRPr lang="en-US" sz="1200"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r>
              <a:rPr lang="en-US" dirty="0" smtClean="0"/>
              <a:t>The final component of Response</a:t>
            </a:r>
            <a:r>
              <a:rPr lang="en-US" baseline="0" dirty="0" smtClean="0"/>
              <a:t> to Intervention is gaining a commitment by all of those involved, including leadership and teaching personnel, to achieving the school’s new literacy goals.  This may likely involves making changes to the way the school and teaching staff have traditionally functioned.  It means commitment to learning new ways to teach, new ways to assess students, and increased time commitments.  </a:t>
            </a:r>
            <a:endParaRPr lang="en-US" dirty="0"/>
          </a:p>
        </p:txBody>
      </p:sp>
    </p:spTree>
    <p:extLst>
      <p:ext uri="{BB962C8B-B14F-4D97-AF65-F5344CB8AC3E}">
        <p14:creationId xmlns:p14="http://schemas.microsoft.com/office/powerpoint/2010/main" val="1455332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F2777-C17F-4C44-AD51-27FB333BC568}" type="slidenum">
              <a:rPr lang="en-US" sz="1200"/>
              <a:pPr/>
              <a:t>29</a:t>
            </a:fld>
            <a:endParaRPr lang="en-US" sz="1200"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mn-lt"/>
                <a:ea typeface="+mn-ea"/>
                <a:cs typeface="+mn-cs"/>
              </a:rPr>
              <a:t>The building and implementation of a Response to Intervention</a:t>
            </a:r>
            <a:r>
              <a:rPr lang="en-US" sz="1200" b="0" i="0" kern="1200" baseline="0" dirty="0" smtClean="0">
                <a:solidFill>
                  <a:schemeClr val="tx1"/>
                </a:solidFill>
                <a:effectLst/>
                <a:latin typeface="+mn-lt"/>
                <a:ea typeface="+mn-ea"/>
                <a:cs typeface="+mn-cs"/>
              </a:rPr>
              <a:t> framework also requires other commitments.  These include:  </a:t>
            </a:r>
          </a:p>
          <a:p>
            <a:pPr eaLnBrk="1" hangingPunct="1"/>
            <a:endParaRPr lang="en-US" sz="1200" b="0" i="0" kern="1200" baseline="0" dirty="0" smtClean="0">
              <a:solidFill>
                <a:schemeClr val="tx1"/>
              </a:solidFill>
              <a:effectLst/>
              <a:latin typeface="+mn-lt"/>
              <a:ea typeface="+mn-ea"/>
              <a:cs typeface="+mn-cs"/>
            </a:endParaRPr>
          </a:p>
          <a:p>
            <a:pPr marL="596900" indent="-514350">
              <a:buClr>
                <a:schemeClr val="accent2">
                  <a:lumMod val="75000"/>
                </a:schemeClr>
              </a:buClr>
              <a:buSzPct val="90000"/>
              <a:buFont typeface="Wingdings" charset="2"/>
              <a:buChar char="Ø"/>
            </a:pPr>
            <a:r>
              <a:rPr lang="en-US" altLang="en-US" sz="1200" dirty="0" smtClean="0"/>
              <a:t>Commitment from State DOE staff to support the school’s implementation of RTI</a:t>
            </a:r>
          </a:p>
          <a:p>
            <a:pPr marL="596900" indent="-514350">
              <a:buClr>
                <a:schemeClr val="accent2">
                  <a:lumMod val="75000"/>
                </a:schemeClr>
              </a:buClr>
              <a:buSzPct val="90000"/>
              <a:buFont typeface="Wingdings" charset="2"/>
              <a:buChar char="Ø"/>
            </a:pPr>
            <a:r>
              <a:rPr lang="en-US" altLang="en-US" sz="1200" dirty="0" smtClean="0"/>
              <a:t>Commitment to a shared responsibility for student achievement by general education and special education </a:t>
            </a:r>
          </a:p>
          <a:p>
            <a:pPr marL="596900" indent="-514350">
              <a:buClr>
                <a:schemeClr val="accent2">
                  <a:lumMod val="75000"/>
                </a:schemeClr>
              </a:buClr>
              <a:buSzPct val="90000"/>
              <a:buFont typeface="Wingdings" charset="2"/>
              <a:buChar char="Ø"/>
            </a:pPr>
            <a:r>
              <a:rPr lang="en-US" altLang="en-US" sz="1200" dirty="0" smtClean="0"/>
              <a:t>Commitment to the key principles of RTI as discussed earlier in this module</a:t>
            </a:r>
          </a:p>
          <a:p>
            <a:pPr marL="596900" indent="-514350">
              <a:buClr>
                <a:schemeClr val="accent2">
                  <a:lumMod val="75000"/>
                </a:schemeClr>
              </a:buClr>
              <a:buSzPct val="90000"/>
              <a:buFont typeface="Wingdings" charset="2"/>
              <a:buChar char="Ø"/>
            </a:pPr>
            <a:r>
              <a:rPr lang="en-US" altLang="en-US" sz="1200" dirty="0" smtClean="0"/>
              <a:t>Commitment by all staff to do whatever it takes to improve the literacy outcomes of the students and families they serve</a:t>
            </a:r>
          </a:p>
          <a:p>
            <a:pPr eaLnBrk="1" hangingPunct="1"/>
            <a:endParaRPr lang="en-US" sz="1200" b="0" i="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43995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BD5940-01FC-7043-8BE2-D0AF837DB0D8}" type="slidenum">
              <a:rPr lang="en-US" sz="1200"/>
              <a:pPr/>
              <a:t>30</a:t>
            </a:fld>
            <a:endParaRPr lang="en-US" sz="1200" dirty="0"/>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a:noFill/>
        </p:spPr>
        <p:txBody>
          <a:bodyPr/>
          <a:lstStyle/>
          <a:p>
            <a:pPr eaLnBrk="1" hangingPunct="1"/>
            <a:r>
              <a:rPr lang="en-US" dirty="0" smtClean="0"/>
              <a:t>This has been just an overview of the components of Response to Intervention as used with Project LIFT.  More training and information is available on all of these topics.  </a:t>
            </a:r>
            <a:endParaRPr lang="en-US" dirty="0"/>
          </a:p>
        </p:txBody>
      </p:sp>
    </p:spTree>
    <p:extLst>
      <p:ext uri="{BB962C8B-B14F-4D97-AF65-F5344CB8AC3E}">
        <p14:creationId xmlns:p14="http://schemas.microsoft.com/office/powerpoint/2010/main" val="61004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BBB8C8-9B1E-354B-A17B-63B4299748B3}" type="slidenum">
              <a:rPr lang="en-US" sz="1200"/>
              <a:pPr/>
              <a:t>3</a:t>
            </a:fld>
            <a:endParaRPr lang="en-US" sz="1200" dirty="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noFill/>
        </p:spPr>
        <p:txBody>
          <a:bodyPr/>
          <a:lstStyle/>
          <a:p>
            <a:pPr eaLnBrk="1" hangingPunct="1"/>
            <a:r>
              <a:rPr lang="en-US" dirty="0" smtClean="0"/>
              <a:t>There are many components to implementing a Response</a:t>
            </a:r>
            <a:r>
              <a:rPr lang="en-US" baseline="0" dirty="0" smtClean="0"/>
              <a:t> to Intervention literacy model.  We will discuss these later in the module.  In short, RTI involves the following:  </a:t>
            </a:r>
          </a:p>
          <a:p>
            <a:pPr eaLnBrk="1" hangingPunct="1"/>
            <a:endParaRPr lang="en-US" sz="3200" baseline="0" dirty="0" smtClean="0"/>
          </a:p>
          <a:p>
            <a:pPr eaLnBrk="1" hangingPunct="1"/>
            <a:r>
              <a:rPr lang="en-US" sz="3200" baseline="0" dirty="0" smtClean="0"/>
              <a:t>First, r</a:t>
            </a:r>
            <a:r>
              <a:rPr lang="en-US" sz="3200" dirty="0" smtClean="0"/>
              <a:t>egularly </a:t>
            </a:r>
            <a:r>
              <a:rPr lang="en-US" sz="3200" b="1" dirty="0" smtClean="0"/>
              <a:t>assessing </a:t>
            </a:r>
            <a:r>
              <a:rPr lang="en-US" sz="3200" dirty="0" smtClean="0"/>
              <a:t>proficiency in a skill, in this case reading and oral language skills within Project LIFT schools; </a:t>
            </a:r>
          </a:p>
          <a:p>
            <a:pPr eaLnBrk="1" hangingPunct="1"/>
            <a:endParaRPr lang="en-US" sz="3200" dirty="0" smtClean="0"/>
          </a:p>
          <a:p>
            <a:pPr eaLnBrk="1" hangingPunct="1"/>
            <a:r>
              <a:rPr lang="en-US" sz="3200" dirty="0" smtClean="0"/>
              <a:t>Second,</a:t>
            </a:r>
            <a:r>
              <a:rPr lang="en-US" sz="3200" baseline="0" dirty="0" smtClean="0"/>
              <a:t> from this assessment, d</a:t>
            </a:r>
            <a:r>
              <a:rPr lang="en-US" sz="3200" dirty="0" smtClean="0"/>
              <a:t>etermining which </a:t>
            </a:r>
            <a:r>
              <a:rPr lang="en-US" sz="3200" b="1" dirty="0" smtClean="0"/>
              <a:t>students are behind </a:t>
            </a:r>
            <a:r>
              <a:rPr lang="en-US" sz="3200" b="0" dirty="0" smtClean="0"/>
              <a:t>expectations</a:t>
            </a:r>
            <a:r>
              <a:rPr lang="en-US" sz="3200" b="0" baseline="0" dirty="0" smtClean="0"/>
              <a:t> and benchmarks we have set for students in each grade level; </a:t>
            </a:r>
          </a:p>
          <a:p>
            <a:pPr eaLnBrk="1" hangingPunct="1"/>
            <a:endParaRPr lang="en-US" sz="3200" b="0" baseline="0" dirty="0" smtClean="0"/>
          </a:p>
          <a:p>
            <a:pPr eaLnBrk="1" hangingPunct="1"/>
            <a:r>
              <a:rPr lang="en-US" sz="3200" b="0" baseline="0" dirty="0" smtClean="0"/>
              <a:t>Next, p</a:t>
            </a:r>
            <a:r>
              <a:rPr lang="en-US" sz="3200" dirty="0" smtClean="0"/>
              <a:t>roviding </a:t>
            </a:r>
            <a:r>
              <a:rPr lang="en-US" sz="3200" b="1" dirty="0" smtClean="0"/>
              <a:t>help in small groups </a:t>
            </a:r>
            <a:r>
              <a:rPr lang="en-US" sz="3200" dirty="0" smtClean="0"/>
              <a:t>for those students performing below benchmark;</a:t>
            </a:r>
            <a:r>
              <a:rPr lang="en-US" sz="3200" baseline="0" dirty="0" smtClean="0"/>
              <a:t> </a:t>
            </a:r>
          </a:p>
          <a:p>
            <a:pPr eaLnBrk="1" hangingPunct="1"/>
            <a:endParaRPr lang="en-US" sz="3200" b="1" baseline="0" dirty="0" smtClean="0"/>
          </a:p>
          <a:p>
            <a:pPr eaLnBrk="1" hangingPunct="1"/>
            <a:r>
              <a:rPr lang="en-US" sz="3200" b="0" baseline="0" dirty="0" smtClean="0"/>
              <a:t>Then, continuing to </a:t>
            </a:r>
            <a:r>
              <a:rPr lang="en-US" sz="3200" dirty="0" smtClean="0"/>
              <a:t>monitor progress of these students, and</a:t>
            </a:r>
            <a:r>
              <a:rPr lang="en-US" sz="3200" baseline="0" dirty="0" smtClean="0"/>
              <a:t> i</a:t>
            </a:r>
            <a:r>
              <a:rPr lang="en-US" sz="3200" dirty="0" smtClean="0"/>
              <a:t>ntensifying instruction for students whose progress is insufficient. </a:t>
            </a:r>
          </a:p>
          <a:p>
            <a:pPr eaLnBrk="1" hangingPunct="1"/>
            <a:endParaRPr lang="en-US" dirty="0"/>
          </a:p>
        </p:txBody>
      </p:sp>
    </p:spTree>
    <p:extLst>
      <p:ext uri="{BB962C8B-B14F-4D97-AF65-F5344CB8AC3E}">
        <p14:creationId xmlns:p14="http://schemas.microsoft.com/office/powerpoint/2010/main" val="185010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E6440-8D06-7D43-BBA1-FA4A13A082FA}" type="slidenum">
              <a:rPr lang="en-US" smtClean="0"/>
              <a:t>31</a:t>
            </a:fld>
            <a:endParaRPr lang="en-US" dirty="0"/>
          </a:p>
        </p:txBody>
      </p:sp>
    </p:spTree>
    <p:extLst>
      <p:ext uri="{BB962C8B-B14F-4D97-AF65-F5344CB8AC3E}">
        <p14:creationId xmlns:p14="http://schemas.microsoft.com/office/powerpoint/2010/main" val="207480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B0A3C9-3C41-9243-8B4C-8A58869D78C0}" type="slidenum">
              <a:rPr lang="en-US" sz="1200"/>
              <a:pPr/>
              <a:t>4</a:t>
            </a:fld>
            <a:endParaRPr lang="en-US" sz="1200" dirty="0"/>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eaLnBrk="1" hangingPunct="1"/>
            <a:r>
              <a:rPr lang="en-US" dirty="0" smtClean="0"/>
              <a:t>The major</a:t>
            </a:r>
            <a:r>
              <a:rPr lang="en-US" baseline="0" dirty="0" smtClean="0"/>
              <a:t> components of a strong RtI system are found on this slide.  These are the components of the literacy framework we are trying to put into place in Project LIFT schools.  </a:t>
            </a:r>
          </a:p>
          <a:p>
            <a:pPr eaLnBrk="1" hangingPunct="1"/>
            <a:endParaRPr lang="en-US" baseline="0" dirty="0" smtClean="0"/>
          </a:p>
          <a:p>
            <a:pPr eaLnBrk="1" hangingPunct="1"/>
            <a:r>
              <a:rPr lang="en-US" baseline="0" dirty="0" smtClean="0"/>
              <a:t>We want all teachers within schools using instruction that is high-quality and research-based.  When we say research-based, we mean instruction that research has shown to be effective in building students’ literacy skills.  For students who are already behind, we want to ensure that we have a system with extra instructional time built into the schedule for students who are performing below expectations to received research-based interventions in additional to the regular core reading instruction.  </a:t>
            </a:r>
          </a:p>
          <a:p>
            <a:pPr eaLnBrk="1" hangingPunct="1"/>
            <a:endParaRPr lang="en-US" baseline="0" dirty="0" smtClean="0"/>
          </a:p>
          <a:p>
            <a:pPr eaLnBrk="1" hangingPunct="1"/>
            <a:r>
              <a:rPr lang="en-US" baseline="0" dirty="0" smtClean="0"/>
              <a:t>Another major component of RTI systems is continual assessment to determine is meeting students’ needs.  We need screening assessments to determine who may need extra instruction.  We need diagnostic assessments to help determine why the student(s) are behind.  We need progress monitoring assessments to help determine if our interventions are being effective, and we need outcome assessments to determine how well our system is performing.  </a:t>
            </a:r>
          </a:p>
          <a:p>
            <a:pPr eaLnBrk="1" hangingPunct="1"/>
            <a:endParaRPr lang="en-US" baseline="0" dirty="0" smtClean="0"/>
          </a:p>
          <a:p>
            <a:pPr eaLnBrk="1" hangingPunct="1"/>
            <a:r>
              <a:rPr lang="en-US" baseline="0" dirty="0" smtClean="0"/>
              <a:t>Finally we need collaboration between special education and general education by forming problem solving teams to analyze data and help determine a plan to help improve instruction for individual students as well as groups of students across various grade levels.  </a:t>
            </a:r>
          </a:p>
        </p:txBody>
      </p:sp>
    </p:spTree>
    <p:extLst>
      <p:ext uri="{BB962C8B-B14F-4D97-AF65-F5344CB8AC3E}">
        <p14:creationId xmlns:p14="http://schemas.microsoft.com/office/powerpoint/2010/main" val="153474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5AA11E-42EF-074B-AA3E-448BFD489974}" type="slidenum">
              <a:rPr lang="en-US" sz="1200"/>
              <a:pPr/>
              <a:t>5</a:t>
            </a:fld>
            <a:endParaRPr lang="en-US" sz="1200" dirty="0"/>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pPr eaLnBrk="1" hangingPunct="1"/>
            <a:r>
              <a:rPr lang="en-US" dirty="0" smtClean="0"/>
              <a:t>So – a question you may be asking yourself is why do this?  What is the purpose of putting an RTI system in place?  First, the RTI framework</a:t>
            </a:r>
            <a:r>
              <a:rPr lang="en-US" baseline="0" dirty="0" smtClean="0"/>
              <a:t> goal is to improve literacy outcomes for all students across the FSM.  Second, through the ongoing collection of data, another outcome may be the identification of students who have a learning disability.  </a:t>
            </a:r>
            <a:endParaRPr lang="en-US" dirty="0"/>
          </a:p>
        </p:txBody>
      </p:sp>
    </p:spTree>
    <p:extLst>
      <p:ext uri="{BB962C8B-B14F-4D97-AF65-F5344CB8AC3E}">
        <p14:creationId xmlns:p14="http://schemas.microsoft.com/office/powerpoint/2010/main" val="10310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F97D72-B077-6F49-9CFB-E89D85CEABD0}" type="slidenum">
              <a:rPr lang="en-US" sz="1200"/>
              <a:pPr/>
              <a:t>6</a:t>
            </a:fld>
            <a:endParaRPr lang="en-US" sz="1200" dirty="0"/>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r>
              <a:rPr lang="en-US" dirty="0" smtClean="0"/>
              <a:t>So,</a:t>
            </a:r>
            <a:r>
              <a:rPr lang="en-US" baseline="0" dirty="0" smtClean="0"/>
              <a:t> why do RTI?  What is the purpose of building an RTI Framework?  (see bullet points)</a:t>
            </a:r>
            <a:endParaRPr lang="en-US" dirty="0"/>
          </a:p>
        </p:txBody>
      </p:sp>
    </p:spTree>
    <p:extLst>
      <p:ext uri="{BB962C8B-B14F-4D97-AF65-F5344CB8AC3E}">
        <p14:creationId xmlns:p14="http://schemas.microsoft.com/office/powerpoint/2010/main" val="9587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8E5C9C-31EB-3A4F-8190-A958E6B3459E}" type="slidenum">
              <a:rPr lang="en-US" sz="1200"/>
              <a:pPr/>
              <a:t>7</a:t>
            </a:fld>
            <a:endParaRPr lang="en-US" sz="1200" dirty="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eaLnBrk="1" hangingPunct="1"/>
            <a:r>
              <a:rPr lang="en-US" dirty="0" smtClean="0"/>
              <a:t>RtI</a:t>
            </a:r>
            <a:r>
              <a:rPr lang="en-US" baseline="0" dirty="0" smtClean="0"/>
              <a:t> is not just about the procedures, it is also about a philosophy of teaching and learning.  In order for RtI to work, the staff and administration need to have the following guiding sets of beliefs:  </a:t>
            </a:r>
          </a:p>
          <a:p>
            <a:pPr eaLnBrk="1" hangingPunct="1"/>
            <a:endParaRPr lang="en-US" baseline="0" dirty="0" smtClean="0"/>
          </a:p>
          <a:p>
            <a:pPr eaLnBrk="1" hangingPunct="1">
              <a:buClr>
                <a:schemeClr val="accent4"/>
              </a:buClr>
              <a:defRPr/>
            </a:pPr>
            <a:r>
              <a:rPr lang="en-US" sz="1200" dirty="0" smtClean="0">
                <a:cs typeface="+mn-cs"/>
              </a:rPr>
              <a:t>First, we can effectively teach </a:t>
            </a:r>
            <a:r>
              <a:rPr lang="en-US" sz="1200" b="1" dirty="0" smtClean="0">
                <a:cs typeface="+mn-cs"/>
              </a:rPr>
              <a:t>all</a:t>
            </a:r>
            <a:r>
              <a:rPr lang="en-US" sz="1200" dirty="0" smtClean="0">
                <a:cs typeface="+mn-cs"/>
              </a:rPr>
              <a:t> children.  Even if a student has a disability or less</a:t>
            </a:r>
            <a:r>
              <a:rPr lang="en-US" sz="1200" baseline="0" dirty="0" smtClean="0">
                <a:cs typeface="+mn-cs"/>
              </a:rPr>
              <a:t> than needed support from home, your staff needs to believe that all children can improve upon their current skills.  </a:t>
            </a:r>
          </a:p>
          <a:p>
            <a:pPr eaLnBrk="1" hangingPunct="1">
              <a:buClr>
                <a:schemeClr val="accent4"/>
              </a:buClr>
              <a:defRPr/>
            </a:pPr>
            <a:endParaRPr lang="en-US" sz="1200" dirty="0" smtClean="0">
              <a:cs typeface="+mn-cs"/>
            </a:endParaRPr>
          </a:p>
          <a:p>
            <a:pPr eaLnBrk="1" hangingPunct="1">
              <a:buClr>
                <a:schemeClr val="accent4"/>
              </a:buClr>
              <a:defRPr/>
            </a:pPr>
            <a:r>
              <a:rPr lang="en-US" sz="1200" dirty="0" smtClean="0">
                <a:cs typeface="+mn-cs"/>
              </a:rPr>
              <a:t>Second, RTI systems</a:t>
            </a:r>
            <a:r>
              <a:rPr lang="en-US" sz="1200" baseline="0" dirty="0" smtClean="0">
                <a:cs typeface="+mn-cs"/>
              </a:rPr>
              <a:t> </a:t>
            </a:r>
            <a:r>
              <a:rPr lang="en-US" sz="1200" dirty="0" smtClean="0">
                <a:cs typeface="+mn-cs"/>
              </a:rPr>
              <a:t>Intervene </a:t>
            </a:r>
            <a:r>
              <a:rPr lang="en-US" sz="1200" b="1" dirty="0" smtClean="0">
                <a:cs typeface="+mn-cs"/>
              </a:rPr>
              <a:t>early</a:t>
            </a:r>
            <a:r>
              <a:rPr lang="en-US" sz="1200" dirty="0" smtClean="0">
                <a:cs typeface="+mn-cs"/>
              </a:rPr>
              <a:t>.  They don’t wait for students to fail.  Rather, effective schools assess students beginning in ECE and find students who are already behind expectations and work to move them up to grade level performance.  </a:t>
            </a:r>
          </a:p>
          <a:p>
            <a:pPr eaLnBrk="1" hangingPunct="1">
              <a:buClr>
                <a:schemeClr val="accent4"/>
              </a:buClr>
              <a:defRPr/>
            </a:pPr>
            <a:endParaRPr lang="en-US" sz="1200" dirty="0" smtClean="0">
              <a:cs typeface="+mn-cs"/>
            </a:endParaRPr>
          </a:p>
          <a:p>
            <a:pPr eaLnBrk="1" hangingPunct="1">
              <a:buClr>
                <a:schemeClr val="accent4"/>
              </a:buClr>
              <a:defRPr/>
            </a:pPr>
            <a:r>
              <a:rPr lang="en-US" sz="1200" dirty="0" smtClean="0">
                <a:cs typeface="+mn-cs"/>
              </a:rPr>
              <a:t>Schools using RTI use a schoolwide, </a:t>
            </a:r>
            <a:r>
              <a:rPr lang="en-US" sz="1200" b="1" dirty="0" smtClean="0">
                <a:cs typeface="+mn-cs"/>
              </a:rPr>
              <a:t>multi-tier model </a:t>
            </a:r>
            <a:r>
              <a:rPr lang="en-US" sz="1200" dirty="0" smtClean="0">
                <a:cs typeface="+mn-cs"/>
              </a:rPr>
              <a:t>of service delivery.  That is, the provide extra and targeted instruction for those performing</a:t>
            </a:r>
            <a:r>
              <a:rPr lang="en-US" sz="1200" baseline="0" dirty="0" smtClean="0">
                <a:cs typeface="+mn-cs"/>
              </a:rPr>
              <a:t> below expectations.  They also use collaborative problem solving teams to make decisions within a multi-tiered instructional model.  </a:t>
            </a:r>
            <a:endParaRPr lang="en-US" sz="1200" dirty="0" smtClean="0">
              <a:cs typeface="+mn-cs"/>
            </a:endParaRPr>
          </a:p>
          <a:p>
            <a:pPr eaLnBrk="1" hangingPunct="1">
              <a:buClr>
                <a:schemeClr val="accent4"/>
              </a:buClr>
              <a:defRPr/>
            </a:pPr>
            <a:endParaRPr lang="en-US" sz="1200" dirty="0" smtClean="0">
              <a:cs typeface="+mn-cs"/>
            </a:endParaRPr>
          </a:p>
          <a:p>
            <a:pPr eaLnBrk="1" hangingPunct="1">
              <a:buClr>
                <a:schemeClr val="accent4"/>
              </a:buClr>
              <a:defRPr/>
            </a:pPr>
            <a:r>
              <a:rPr lang="en-US" sz="1200" dirty="0" smtClean="0">
                <a:cs typeface="+mn-cs"/>
              </a:rPr>
              <a:t>Teachers within RTI schools use research-based, </a:t>
            </a:r>
            <a:r>
              <a:rPr lang="en-US" sz="1200" b="1" dirty="0" smtClean="0">
                <a:cs typeface="+mn-cs"/>
              </a:rPr>
              <a:t>scientifically validated instruction</a:t>
            </a:r>
            <a:r>
              <a:rPr lang="en-US" sz="1200" dirty="0" smtClean="0">
                <a:cs typeface="+mn-cs"/>
              </a:rPr>
              <a:t> and </a:t>
            </a:r>
            <a:r>
              <a:rPr lang="en-US" sz="1200" b="1" dirty="0" smtClean="0">
                <a:cs typeface="+mn-cs"/>
              </a:rPr>
              <a:t>interventions</a:t>
            </a:r>
            <a:r>
              <a:rPr lang="en-US" sz="1200" b="0" dirty="0" smtClean="0">
                <a:cs typeface="+mn-cs"/>
              </a:rPr>
              <a:t>.</a:t>
            </a:r>
            <a:r>
              <a:rPr lang="en-US" sz="1200" b="0" baseline="0" dirty="0" smtClean="0">
                <a:cs typeface="+mn-cs"/>
              </a:rPr>
              <a:t>  They attend professional development and in place new strategies and instruction that has shown to be effective.  </a:t>
            </a:r>
          </a:p>
          <a:p>
            <a:pPr eaLnBrk="1" hangingPunct="1">
              <a:buClr>
                <a:schemeClr val="accent4"/>
              </a:buClr>
              <a:defRPr/>
            </a:pPr>
            <a:endParaRPr lang="en-US" sz="1200" dirty="0" smtClean="0">
              <a:cs typeface="+mn-cs"/>
            </a:endParaRPr>
          </a:p>
          <a:p>
            <a:pPr eaLnBrk="1" hangingPunct="1">
              <a:buClr>
                <a:schemeClr val="accent4"/>
              </a:buClr>
              <a:defRPr/>
            </a:pPr>
            <a:r>
              <a:rPr lang="en-US" sz="1200" b="1" dirty="0" smtClean="0">
                <a:cs typeface="+mn-cs"/>
              </a:rPr>
              <a:t>Finally, </a:t>
            </a:r>
            <a:r>
              <a:rPr lang="en-US" sz="1200" b="0" dirty="0" smtClean="0">
                <a:cs typeface="+mn-cs"/>
              </a:rPr>
              <a:t>guidelines</a:t>
            </a:r>
            <a:r>
              <a:rPr lang="en-US" sz="1200" b="0" baseline="0" dirty="0" smtClean="0">
                <a:cs typeface="+mn-cs"/>
              </a:rPr>
              <a:t> principles of RTI include the use of progress monitoring over time in order to determine if students are making the type of progress they desire.  They use this by collecting data and using this data to make instructional decisions.  </a:t>
            </a:r>
            <a:endParaRPr lang="en-US" sz="1200" dirty="0" smtClean="0">
              <a:cs typeface="+mn-cs"/>
            </a:endParaRPr>
          </a:p>
          <a:p>
            <a:pPr eaLnBrk="1" hangingPunct="1"/>
            <a:endParaRPr lang="en-US" dirty="0"/>
          </a:p>
        </p:txBody>
      </p:sp>
    </p:spTree>
    <p:extLst>
      <p:ext uri="{BB962C8B-B14F-4D97-AF65-F5344CB8AC3E}">
        <p14:creationId xmlns:p14="http://schemas.microsoft.com/office/powerpoint/2010/main" val="138146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00D306-77EB-D440-9304-3EF0F546D145}" type="slidenum">
              <a:rPr lang="en-US" sz="1200"/>
              <a:pPr/>
              <a:t>8</a:t>
            </a:fld>
            <a:endParaRPr lang="en-US" sz="1200" dirty="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76554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8B45B7-9792-9140-9D93-CD90C49D1547}" type="slidenum">
              <a:rPr lang="en-US" sz="1200"/>
              <a:pPr/>
              <a:t>9</a:t>
            </a:fld>
            <a:endParaRPr lang="en-US" sz="1200" dirty="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96692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E5B34E-3816-A84C-9C14-D202D4DB37BB}" type="datetime1">
              <a:rPr lang="en-US" smtClean="0"/>
              <a:t>9/19/16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9F5BA-459F-7646-95B2-25CCED0044BE}" type="datetime1">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36C3C-DF2F-5C47-A25C-7F85E83F8C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1C3032-9E41-7B4B-B7F9-F755E2216072}" type="datetime1">
              <a:rPr lang="en-US" smtClean="0"/>
              <a:t>9/19/16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5D36C3C-DF2F-5C47-A25C-7F85E83F8C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5E5FB5-9F95-3C4E-961C-BE40D1A4386B}" type="datetime1">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F4F598-80FC-BA4C-BC7A-26B599D39D81}" type="datetime1">
              <a:rPr lang="en-US" smtClean="0"/>
              <a:t>9/19/16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4AF374-D3C8-D94F-8C1A-3BAA8751ED87}" type="datetime1">
              <a:rPr lang="en-US" smtClean="0"/>
              <a:t>9/19/16</a:t>
            </a:fld>
            <a:endParaRPr lang="en-US" dirty="0"/>
          </a:p>
        </p:txBody>
      </p:sp>
      <p:sp>
        <p:nvSpPr>
          <p:cNvPr id="10" name="Slide Number Placeholder 9"/>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71548D2-7318-F04F-B018-3BF48500E138}" type="datetime1">
              <a:rPr lang="en-US" smtClean="0"/>
              <a:t>9/19/16</a:t>
            </a:fld>
            <a:endParaRPr lang="en-US" dirty="0"/>
          </a:p>
        </p:txBody>
      </p:sp>
      <p:sp>
        <p:nvSpPr>
          <p:cNvPr id="12" name="Slide Number Placeholder 11"/>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73F2CC-E40E-1749-89D6-E9F62D8F25F8}" type="datetime1">
              <a:rPr lang="en-US" smtClean="0"/>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3CA8B-B89A-0E40-A32B-B619AE2558AC}" type="datetime1">
              <a:rPr lang="en-US" smtClean="0"/>
              <a:t>9/19/16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CBB84D-B4FC-7D41-B153-ACA457866B54}" type="datetime1">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5A49F5B-33D6-5344-A773-D8273C8D67C4}" type="datetime1">
              <a:rPr lang="en-US" smtClean="0"/>
              <a:t>9/19/16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79244E-B09A-AA41-890F-7AEFBC2A7C7A}" type="datetime1">
              <a:rPr lang="en-US" smtClean="0"/>
              <a:t>9/19/16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5D36C3C-DF2F-5C47-A25C-7F85E83F8C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239000" cy="2514600"/>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5400" dirty="0" smtClean="0">
                <a:solidFill>
                  <a:schemeClr val="accent2">
                    <a:lumMod val="75000"/>
                  </a:schemeClr>
                </a:solidFill>
                <a:effectLst>
                  <a:outerShdw blurRad="50800" dist="38100" dir="2700000" algn="tl" rotWithShape="0">
                    <a:srgbClr val="000000">
                      <a:alpha val="43000"/>
                    </a:srgbClr>
                  </a:outerShdw>
                </a:effectLst>
              </a:rPr>
              <a:t>Principal’s Role in Response to Intervention</a:t>
            </a:r>
            <a:endParaRPr lang="en-US" sz="5400" b="1" dirty="0">
              <a:solidFill>
                <a:schemeClr val="accent2">
                  <a:lumMod val="75000"/>
                </a:schemeClr>
              </a:solidFill>
            </a:endParaRPr>
          </a:p>
        </p:txBody>
      </p:sp>
      <p:sp>
        <p:nvSpPr>
          <p:cNvPr id="3" name="Subtitle 2"/>
          <p:cNvSpPr>
            <a:spLocks noGrp="1"/>
          </p:cNvSpPr>
          <p:nvPr>
            <p:ph type="subTitle" idx="1"/>
          </p:nvPr>
        </p:nvSpPr>
        <p:spPr>
          <a:xfrm>
            <a:off x="1333500" y="4572000"/>
            <a:ext cx="6705600" cy="685800"/>
          </a:xfrm>
        </p:spPr>
        <p:txBody>
          <a:bodyPr>
            <a:normAutofit/>
          </a:bodyPr>
          <a:lstStyle/>
          <a:p>
            <a:pPr algn="ctr"/>
            <a:r>
              <a:rPr lang="en-US" sz="3600" dirty="0" smtClean="0">
                <a:solidFill>
                  <a:srgbClr val="C00000"/>
                </a:solidFill>
              </a:rPr>
              <a:t>A Project LIFT Training Module</a:t>
            </a:r>
            <a:endParaRPr lang="en-US" sz="3600" dirty="0">
              <a:solidFill>
                <a:srgbClr val="C00000"/>
              </a:solidFill>
            </a:endParaRPr>
          </a:p>
        </p:txBody>
      </p:sp>
      <p:sp>
        <p:nvSpPr>
          <p:cNvPr id="6" name="Slide Number Placeholder 5"/>
          <p:cNvSpPr>
            <a:spLocks noGrp="1"/>
          </p:cNvSpPr>
          <p:nvPr>
            <p:ph type="sldNum" sz="quarter" idx="12"/>
          </p:nvPr>
        </p:nvSpPr>
        <p:spPr>
          <a:prstGeom prst="rect">
            <a:avLst/>
          </a:prstGeom>
        </p:spPr>
        <p:txBody>
          <a:bodyPr/>
          <a:lstStyle/>
          <a:p>
            <a:fld id="{36FC6286-5422-7F40-B0A8-6FED06B50FE3}" type="slidenum">
              <a:rPr lang="en-US" smtClean="0"/>
              <a:pPr/>
              <a:t>1</a:t>
            </a:fld>
            <a:endParaRPr lang="en-US" dirty="0"/>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839689"/>
            <a:chOff x="4876800" y="152400"/>
            <a:chExt cx="4038600" cy="839689"/>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684312"/>
              <a:ext cx="3962400" cy="307777"/>
            </a:xfrm>
            <a:prstGeom prst="rect">
              <a:avLst/>
            </a:prstGeom>
            <a:noFill/>
          </p:spPr>
          <p:txBody>
            <a:bodyPr wrap="square" rtlCol="0">
              <a:spAutoFit/>
            </a:bodyPr>
            <a:lstStyle/>
            <a:p>
              <a:pPr algn="r"/>
              <a:r>
                <a:rPr lang="en-US" sz="1400" b="1" dirty="0" smtClean="0">
                  <a:solidFill>
                    <a:srgbClr val="017B37"/>
                  </a:solidFill>
                </a:rPr>
                <a:t>College of Education</a:t>
              </a:r>
              <a:endParaRPr lang="en-US" sz="1400" b="1" dirty="0">
                <a:solidFill>
                  <a:srgbClr val="017B37"/>
                </a:solidFill>
              </a:endParaRPr>
            </a:p>
          </p:txBody>
        </p:sp>
      </p:grpSp>
      <p:sp>
        <p:nvSpPr>
          <p:cNvPr id="12" name="Subtitle 2"/>
          <p:cNvSpPr txBox="1">
            <a:spLocks/>
          </p:cNvSpPr>
          <p:nvPr/>
        </p:nvSpPr>
        <p:spPr>
          <a:xfrm>
            <a:off x="2362200"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tx1"/>
                </a:solidFill>
              </a:rPr>
              <a:t>Principal’s Role in RTI Module, Part 1</a:t>
            </a:r>
            <a:endParaRPr lang="en-US" dirty="0">
              <a:solidFill>
                <a:schemeClr val="tx1"/>
              </a:solidFill>
            </a:endParaRPr>
          </a:p>
        </p:txBody>
      </p:sp>
    </p:spTree>
    <p:extLst>
      <p:ext uri="{BB962C8B-B14F-4D97-AF65-F5344CB8AC3E}">
        <p14:creationId xmlns:p14="http://schemas.microsoft.com/office/powerpoint/2010/main" val="1442158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buSzPct val="90000"/>
              <a:buFont typeface="Wingdings" charset="2"/>
              <a:buChar char="q"/>
              <a:defRPr/>
            </a:pPr>
            <a:r>
              <a:rPr lang="en-US" sz="3600" b="1" dirty="0" smtClean="0">
                <a:cs typeface="+mn-cs"/>
              </a:rPr>
              <a:t> What it takes:</a:t>
            </a:r>
          </a:p>
          <a:p>
            <a:pPr marL="1028700" lvl="1" indent="-571500" eaLnBrk="1" hangingPunct="1">
              <a:buSzPct val="90000"/>
              <a:buFont typeface="Wingdings" charset="2"/>
              <a:buChar char="§"/>
              <a:defRPr/>
            </a:pPr>
            <a:r>
              <a:rPr lang="en-US" sz="3600" dirty="0" smtClean="0"/>
              <a:t>Consensus Building</a:t>
            </a:r>
          </a:p>
          <a:p>
            <a:pPr marL="1028700" lvl="1" indent="-571500" eaLnBrk="1" hangingPunct="1">
              <a:buSzPct val="90000"/>
              <a:buFont typeface="Wingdings" charset="2"/>
              <a:buChar char="§"/>
              <a:defRPr/>
            </a:pPr>
            <a:r>
              <a:rPr lang="en-US" sz="3600" dirty="0" smtClean="0"/>
              <a:t>Infrastructure Development</a:t>
            </a:r>
          </a:p>
          <a:p>
            <a:pPr marL="1028700" lvl="1" indent="-571500" eaLnBrk="1" hangingPunct="1">
              <a:buSzPct val="90000"/>
              <a:buFont typeface="Wingdings" charset="2"/>
              <a:buChar char="§"/>
              <a:defRPr/>
            </a:pPr>
            <a:r>
              <a:rPr lang="en-US" sz="3600" dirty="0" smtClean="0"/>
              <a:t>Implementation</a:t>
            </a:r>
          </a:p>
        </p:txBody>
      </p:sp>
      <p:sp>
        <p:nvSpPr>
          <p:cNvPr id="7" name="Slide Number Placeholder 5"/>
          <p:cNvSpPr>
            <a:spLocks noGrp="1"/>
          </p:cNvSpPr>
          <p:nvPr>
            <p:ph type="sldNum" sz="quarter" idx="12"/>
          </p:nvPr>
        </p:nvSpPr>
        <p:spPr/>
        <p:txBody>
          <a:bodyPr>
            <a:normAutofit fontScale="85000" lnSpcReduction="20000"/>
          </a:bodyPr>
          <a:lstStyle/>
          <a:p>
            <a:pPr>
              <a:defRPr/>
            </a:pPr>
            <a:fld id="{093000F2-D620-5E45-BEF4-E2D1A06C8EF8}" type="slidenum">
              <a:rPr lang="en-US"/>
              <a:pPr>
                <a:defRPr/>
              </a:pPr>
              <a:t>10</a:t>
            </a:fld>
            <a:endParaRPr lang="en-US" dirty="0"/>
          </a:p>
        </p:txBody>
      </p:sp>
      <p:sp>
        <p:nvSpPr>
          <p:cNvPr id="57347" name="Text Box 4"/>
          <p:cNvSpPr txBox="1">
            <a:spLocks noChangeArrowheads="1"/>
          </p:cNvSpPr>
          <p:nvPr/>
        </p:nvSpPr>
        <p:spPr bwMode="auto">
          <a:xfrm>
            <a:off x="533400" y="321567"/>
            <a:ext cx="8225028" cy="769441"/>
          </a:xfrm>
          <a:prstGeom prst="rect">
            <a:avLst/>
          </a:prstGeom>
          <a:solidFill>
            <a:schemeClr val="bg1"/>
          </a:solidFill>
          <a:ln w="12700">
            <a:no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4400" dirty="0"/>
              <a:t>Putting an RTI System in Place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508" y="4541520"/>
            <a:ext cx="2001200" cy="2316480"/>
          </a:xfrm>
          <a:prstGeom prst="rect">
            <a:avLst/>
          </a:prstGeom>
        </p:spPr>
      </p:pic>
    </p:spTree>
    <p:extLst>
      <p:ext uri="{BB962C8B-B14F-4D97-AF65-F5344CB8AC3E}">
        <p14:creationId xmlns:p14="http://schemas.microsoft.com/office/powerpoint/2010/main" val="738204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1295400" y="1493520"/>
            <a:ext cx="6781800" cy="4648200"/>
          </a:xfrm>
          <a:prstGeom prst="triangle">
            <a:avLst>
              <a:gd name="adj" fmla="val 50000"/>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endParaRPr lang="en-US" altLang="en-US" sz="2400">
              <a:solidFill>
                <a:srgbClr val="66FF66"/>
              </a:solidFill>
            </a:endParaRPr>
          </a:p>
        </p:txBody>
      </p:sp>
      <p:sp>
        <p:nvSpPr>
          <p:cNvPr id="12291" name="Text Box 3"/>
          <p:cNvSpPr txBox="1">
            <a:spLocks noChangeArrowheads="1"/>
          </p:cNvSpPr>
          <p:nvPr/>
        </p:nvSpPr>
        <p:spPr bwMode="auto">
          <a:xfrm>
            <a:off x="2763837" y="6127849"/>
            <a:ext cx="3570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3600" smtClean="0">
                <a:solidFill>
                  <a:schemeClr val="accent2">
                    <a:lumMod val="75000"/>
                  </a:schemeClr>
                </a:solidFill>
              </a:rPr>
              <a:t>Problem-Solving</a:t>
            </a:r>
            <a:endParaRPr lang="en-US" altLang="en-US" sz="3600" dirty="0">
              <a:solidFill>
                <a:schemeClr val="accent2">
                  <a:lumMod val="75000"/>
                </a:schemeClr>
              </a:solidFill>
            </a:endParaRPr>
          </a:p>
        </p:txBody>
      </p:sp>
      <p:sp>
        <p:nvSpPr>
          <p:cNvPr id="12292" name="Rectangle 4"/>
          <p:cNvSpPr>
            <a:spLocks noChangeArrowheads="1"/>
          </p:cNvSpPr>
          <p:nvPr/>
        </p:nvSpPr>
        <p:spPr bwMode="auto">
          <a:xfrm rot="-3182731">
            <a:off x="1053306" y="3062447"/>
            <a:ext cx="3421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3600">
                <a:solidFill>
                  <a:schemeClr val="accent2">
                    <a:lumMod val="75000"/>
                  </a:schemeClr>
                </a:solidFill>
              </a:rPr>
              <a:t>Assessment</a:t>
            </a:r>
          </a:p>
        </p:txBody>
      </p:sp>
      <p:sp>
        <p:nvSpPr>
          <p:cNvPr id="12293" name="Text Box 5"/>
          <p:cNvSpPr txBox="1">
            <a:spLocks noChangeArrowheads="1"/>
          </p:cNvSpPr>
          <p:nvPr/>
        </p:nvSpPr>
        <p:spPr bwMode="auto">
          <a:xfrm rot="3240000">
            <a:off x="5495131" y="3151347"/>
            <a:ext cx="2293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3600">
                <a:solidFill>
                  <a:schemeClr val="accent2">
                    <a:lumMod val="75000"/>
                  </a:schemeClr>
                </a:solidFill>
              </a:rPr>
              <a:t>Instruction</a:t>
            </a:r>
          </a:p>
        </p:txBody>
      </p:sp>
      <p:sp>
        <p:nvSpPr>
          <p:cNvPr id="120838" name="Rectangle 6"/>
          <p:cNvSpPr>
            <a:spLocks noGrp="1" noChangeArrowheads="1"/>
          </p:cNvSpPr>
          <p:nvPr>
            <p:ph type="title"/>
          </p:nvPr>
        </p:nvSpPr>
        <p:spPr>
          <a:xfrm>
            <a:off x="228600" y="152400"/>
            <a:ext cx="8534400" cy="1143000"/>
          </a:xfrm>
        </p:spPr>
        <p:txBody>
          <a:bodyPr rtlCol="0">
            <a:normAutofit/>
          </a:bodyPr>
          <a:lstStyle/>
          <a:p>
            <a:pPr algn="ctr" eaLnBrk="1" fontAlgn="auto" hangingPunct="1">
              <a:spcAft>
                <a:spcPts val="0"/>
              </a:spcAft>
              <a:defRPr/>
            </a:pPr>
            <a:r>
              <a:rPr lang="en-US" sz="4000" b="1" dirty="0" smtClean="0">
                <a:solidFill>
                  <a:schemeClr val="accent2">
                    <a:lumMod val="75000"/>
                  </a:schemeClr>
                </a:solidFill>
                <a:latin typeface="Arial" pitchFamily="34" charset="0"/>
                <a:cs typeface="Arial" pitchFamily="34" charset="0"/>
              </a:rPr>
              <a:t>Main Idea of the RTI Model</a:t>
            </a:r>
            <a:endParaRPr lang="en-US" sz="4000" b="1" dirty="0" smtClean="0">
              <a:solidFill>
                <a:schemeClr val="accent2">
                  <a:lumMod val="75000"/>
                </a:schemeClr>
              </a:solidFill>
            </a:endParaRPr>
          </a:p>
        </p:txBody>
      </p:sp>
      <p:sp>
        <p:nvSpPr>
          <p:cNvPr id="12295" name="AutoShape 7"/>
          <p:cNvSpPr>
            <a:spLocks noChangeArrowheads="1"/>
          </p:cNvSpPr>
          <p:nvPr/>
        </p:nvSpPr>
        <p:spPr bwMode="auto">
          <a:xfrm>
            <a:off x="3276600" y="1493520"/>
            <a:ext cx="2819400" cy="1905000"/>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endParaRPr lang="en-US" altLang="en-US" sz="2400">
              <a:solidFill>
                <a:srgbClr val="FFFF00"/>
              </a:solidFill>
            </a:endParaRPr>
          </a:p>
        </p:txBody>
      </p:sp>
      <p:sp>
        <p:nvSpPr>
          <p:cNvPr id="12296" name="AutoShape 8"/>
          <p:cNvSpPr>
            <a:spLocks noChangeArrowheads="1"/>
          </p:cNvSpPr>
          <p:nvPr/>
        </p:nvSpPr>
        <p:spPr bwMode="auto">
          <a:xfrm>
            <a:off x="4038600" y="1493520"/>
            <a:ext cx="1295400" cy="838200"/>
          </a:xfrm>
          <a:prstGeom prst="triangle">
            <a:avLst>
              <a:gd name="adj" fmla="val 50926"/>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12297" name="Text Box 9"/>
          <p:cNvSpPr txBox="1">
            <a:spLocks noChangeArrowheads="1"/>
          </p:cNvSpPr>
          <p:nvPr/>
        </p:nvSpPr>
        <p:spPr bwMode="auto">
          <a:xfrm>
            <a:off x="2763837" y="4968240"/>
            <a:ext cx="390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400" b="1" dirty="0"/>
              <a:t>Tier  </a:t>
            </a:r>
            <a:r>
              <a:rPr lang="en-US" altLang="en-US" sz="2400" b="1" dirty="0" smtClean="0"/>
              <a:t>1 - Core Instruction</a:t>
            </a:r>
            <a:endParaRPr lang="en-US" altLang="en-US" sz="2400" b="1" dirty="0"/>
          </a:p>
          <a:p>
            <a:pPr algn="ctr"/>
            <a:r>
              <a:rPr lang="en-US" altLang="en-US" sz="2400" b="1" dirty="0" smtClean="0"/>
              <a:t>Goal:  75-80</a:t>
            </a:r>
            <a:r>
              <a:rPr lang="en-US" altLang="en-US" sz="2400" b="1" dirty="0"/>
              <a:t>%</a:t>
            </a:r>
            <a:r>
              <a:rPr lang="en-US" altLang="en-US" sz="2400" dirty="0"/>
              <a:t> </a:t>
            </a:r>
          </a:p>
        </p:txBody>
      </p:sp>
      <p:sp>
        <p:nvSpPr>
          <p:cNvPr id="12298" name="Text Box 10"/>
          <p:cNvSpPr txBox="1">
            <a:spLocks noChangeArrowheads="1"/>
          </p:cNvSpPr>
          <p:nvPr/>
        </p:nvSpPr>
        <p:spPr bwMode="auto">
          <a:xfrm>
            <a:off x="3680460" y="2604852"/>
            <a:ext cx="2011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spcBef>
                <a:spcPct val="50000"/>
              </a:spcBef>
            </a:pPr>
            <a:r>
              <a:rPr lang="en-US" altLang="en-US" sz="1600" b="1" dirty="0"/>
              <a:t>Tier </a:t>
            </a:r>
            <a:r>
              <a:rPr lang="en-US" altLang="en-US" sz="1600" b="1" dirty="0" smtClean="0"/>
              <a:t>2 - </a:t>
            </a:r>
            <a:r>
              <a:rPr lang="en-US" altLang="en-US" sz="1600" b="1" dirty="0"/>
              <a:t>Strategic      </a:t>
            </a:r>
            <a:r>
              <a:rPr lang="en-US" altLang="en-US" sz="1600" b="1" dirty="0" smtClean="0"/>
              <a:t>Goal: 15-20</a:t>
            </a:r>
            <a:r>
              <a:rPr lang="en-US" altLang="en-US" sz="1600" b="1" dirty="0"/>
              <a:t>%</a:t>
            </a:r>
            <a:endParaRPr lang="en-US" altLang="en-US" sz="2400" dirty="0"/>
          </a:p>
        </p:txBody>
      </p:sp>
      <p:sp>
        <p:nvSpPr>
          <p:cNvPr id="12299" name="Text Box 11"/>
          <p:cNvSpPr txBox="1">
            <a:spLocks noChangeArrowheads="1"/>
          </p:cNvSpPr>
          <p:nvPr/>
        </p:nvSpPr>
        <p:spPr bwMode="auto">
          <a:xfrm>
            <a:off x="2280885" y="1548824"/>
            <a:ext cx="2222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b="1" dirty="0">
                <a:solidFill>
                  <a:srgbClr val="191919"/>
                </a:solidFill>
              </a:rPr>
              <a:t>Tier </a:t>
            </a:r>
            <a:r>
              <a:rPr lang="en-US" altLang="en-US" sz="1600" b="1" dirty="0" smtClean="0">
                <a:solidFill>
                  <a:srgbClr val="191919"/>
                </a:solidFill>
              </a:rPr>
              <a:t>3 -  </a:t>
            </a:r>
            <a:r>
              <a:rPr lang="en-US" altLang="en-US" sz="1600" b="1" dirty="0">
                <a:solidFill>
                  <a:srgbClr val="191919"/>
                </a:solidFill>
              </a:rPr>
              <a:t>Intensive </a:t>
            </a:r>
            <a:endParaRPr lang="en-US" altLang="en-US" sz="1600" b="1" dirty="0" smtClean="0">
              <a:solidFill>
                <a:srgbClr val="191919"/>
              </a:solidFill>
            </a:endParaRPr>
          </a:p>
          <a:p>
            <a:pPr algn="ctr"/>
            <a:r>
              <a:rPr lang="en-US" altLang="en-US" sz="1600" b="1" dirty="0" smtClean="0">
                <a:solidFill>
                  <a:srgbClr val="191919"/>
                </a:solidFill>
              </a:rPr>
              <a:t>Goal:  5-10</a:t>
            </a:r>
            <a:r>
              <a:rPr lang="en-US" altLang="en-US" sz="1600" b="1" dirty="0">
                <a:solidFill>
                  <a:srgbClr val="191919"/>
                </a:solidFill>
              </a:rPr>
              <a:t>%</a:t>
            </a:r>
            <a:endParaRPr lang="en-US" altLang="en-US" sz="2400" dirty="0"/>
          </a:p>
        </p:txBody>
      </p:sp>
    </p:spTree>
    <p:extLst>
      <p:ext uri="{BB962C8B-B14F-4D97-AF65-F5344CB8AC3E}">
        <p14:creationId xmlns:p14="http://schemas.microsoft.com/office/powerpoint/2010/main" val="287386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876300" y="289560"/>
            <a:ext cx="7467600" cy="609600"/>
          </a:xfrm>
          <a:solidFill>
            <a:schemeClr val="bg1"/>
          </a:solidFill>
          <a:ln w="28575">
            <a:noFill/>
            <a:miter lim="800000"/>
            <a:headEnd/>
            <a:tailEnd/>
          </a:ln>
        </p:spPr>
        <p:txBody>
          <a:bodyPr>
            <a:noAutofit/>
          </a:bodyPr>
          <a:lstStyle/>
          <a:p>
            <a:pPr algn="ctr" eaLnBrk="1" hangingPunct="1">
              <a:defRPr/>
            </a:pPr>
            <a:r>
              <a:rPr lang="en-US" b="1" dirty="0" smtClean="0">
                <a:solidFill>
                  <a:schemeClr val="accent2">
                    <a:lumMod val="75000"/>
                  </a:schemeClr>
                </a:solidFill>
                <a:cs typeface="+mj-cs"/>
              </a:rPr>
              <a:t>Developing the Infrastructure</a:t>
            </a:r>
            <a:endParaRPr lang="en-US" dirty="0" smtClean="0">
              <a:solidFill>
                <a:schemeClr val="accent2">
                  <a:lumMod val="75000"/>
                </a:schemeClr>
              </a:solidFill>
              <a:cs typeface="+mj-cs"/>
            </a:endParaRPr>
          </a:p>
        </p:txBody>
      </p:sp>
      <p:sp>
        <p:nvSpPr>
          <p:cNvPr id="83971" name="Rectangle 3"/>
          <p:cNvSpPr>
            <a:spLocks noGrp="1" noChangeArrowheads="1"/>
          </p:cNvSpPr>
          <p:nvPr>
            <p:ph idx="1"/>
          </p:nvPr>
        </p:nvSpPr>
        <p:spPr>
          <a:xfrm>
            <a:off x="533400" y="1905000"/>
            <a:ext cx="8153400" cy="4815840"/>
          </a:xfrm>
        </p:spPr>
        <p:txBody>
          <a:bodyPr>
            <a:normAutofit/>
          </a:bodyPr>
          <a:lstStyle/>
          <a:p>
            <a:pPr marL="0" indent="0" eaLnBrk="1" hangingPunct="1">
              <a:lnSpc>
                <a:spcPct val="90000"/>
              </a:lnSpc>
              <a:buNone/>
              <a:defRPr/>
            </a:pPr>
            <a:r>
              <a:rPr lang="en-US" sz="3600" b="1" dirty="0"/>
              <a:t>T</a:t>
            </a:r>
            <a:r>
              <a:rPr lang="en-US" sz="3600" b="1" dirty="0" smtClean="0"/>
              <a:t>he basic framework for RTI generally includes:</a:t>
            </a:r>
          </a:p>
          <a:p>
            <a:pPr marL="609600" indent="-609600" eaLnBrk="1" hangingPunct="1">
              <a:buClr>
                <a:schemeClr val="accent2">
                  <a:lumMod val="50000"/>
                </a:schemeClr>
              </a:buClr>
              <a:buSzPct val="90000"/>
              <a:buFont typeface="+mj-lt"/>
              <a:buAutoNum type="arabicPeriod"/>
              <a:defRPr/>
            </a:pPr>
            <a:r>
              <a:rPr lang="en-US" sz="2800" b="1" dirty="0" smtClean="0">
                <a:solidFill>
                  <a:schemeClr val="accent2">
                    <a:lumMod val="50000"/>
                  </a:schemeClr>
                </a:solidFill>
              </a:rPr>
              <a:t>Assessment and Data Analysis</a:t>
            </a:r>
            <a:endParaRPr lang="en-US" sz="2800" b="1" dirty="0" smtClean="0">
              <a:solidFill>
                <a:schemeClr val="accent2">
                  <a:lumMod val="50000"/>
                </a:schemeClr>
              </a:solidFill>
            </a:endParaRPr>
          </a:p>
          <a:p>
            <a:pPr marL="609600" indent="-609600" eaLnBrk="1" hangingPunct="1">
              <a:buClr>
                <a:schemeClr val="accent2">
                  <a:lumMod val="50000"/>
                </a:schemeClr>
              </a:buClr>
              <a:buSzPct val="90000"/>
              <a:buFont typeface="+mj-lt"/>
              <a:buAutoNum type="arabicPeriod"/>
              <a:defRPr/>
            </a:pPr>
            <a:r>
              <a:rPr lang="en-US" b="1" dirty="0" smtClean="0">
                <a:solidFill>
                  <a:schemeClr val="accent2">
                    <a:lumMod val="50000"/>
                  </a:schemeClr>
                </a:solidFill>
              </a:rPr>
              <a:t>Evidence-Based </a:t>
            </a:r>
            <a:r>
              <a:rPr lang="en-US" b="1" dirty="0" smtClean="0">
                <a:solidFill>
                  <a:schemeClr val="accent2">
                    <a:lumMod val="50000"/>
                  </a:schemeClr>
                </a:solidFill>
              </a:rPr>
              <a:t>Instruction</a:t>
            </a:r>
          </a:p>
          <a:p>
            <a:pPr marL="609600" indent="-609600" eaLnBrk="1" hangingPunct="1">
              <a:buClr>
                <a:schemeClr val="accent2">
                  <a:lumMod val="50000"/>
                </a:schemeClr>
              </a:buClr>
              <a:buSzPct val="90000"/>
              <a:buFont typeface="+mj-lt"/>
              <a:buAutoNum type="arabicPeriod"/>
              <a:defRPr/>
            </a:pPr>
            <a:r>
              <a:rPr lang="en-US" sz="2900" b="1" dirty="0" smtClean="0">
                <a:solidFill>
                  <a:schemeClr val="accent2">
                    <a:lumMod val="50000"/>
                  </a:schemeClr>
                </a:solidFill>
              </a:rPr>
              <a:t>Coaching</a:t>
            </a:r>
          </a:p>
          <a:p>
            <a:pPr marL="609600" indent="-609600" eaLnBrk="1" hangingPunct="1">
              <a:buClr>
                <a:schemeClr val="accent2">
                  <a:lumMod val="50000"/>
                </a:schemeClr>
              </a:buClr>
              <a:buSzPct val="90000"/>
              <a:buFont typeface="+mj-lt"/>
              <a:buAutoNum type="arabicPeriod"/>
              <a:defRPr/>
            </a:pPr>
            <a:r>
              <a:rPr lang="en-US" b="1" dirty="0" smtClean="0">
                <a:solidFill>
                  <a:schemeClr val="accent2">
                    <a:lumMod val="50000"/>
                  </a:schemeClr>
                </a:solidFill>
              </a:rPr>
              <a:t>Leadership</a:t>
            </a:r>
            <a:endParaRPr lang="en-US" b="1" dirty="0" smtClean="0">
              <a:solidFill>
                <a:schemeClr val="accent2">
                  <a:lumMod val="50000"/>
                </a:schemeClr>
              </a:solidFill>
            </a:endParaRPr>
          </a:p>
          <a:p>
            <a:pPr marL="609600" indent="-609600" eaLnBrk="1" hangingPunct="1">
              <a:buClr>
                <a:schemeClr val="accent2">
                  <a:lumMod val="50000"/>
                </a:schemeClr>
              </a:buClr>
              <a:buSzPct val="90000"/>
              <a:buFont typeface="+mj-lt"/>
              <a:buAutoNum type="arabicPeriod"/>
              <a:defRPr/>
            </a:pPr>
            <a:r>
              <a:rPr lang="en-US" sz="2900" b="1" dirty="0" smtClean="0">
                <a:solidFill>
                  <a:schemeClr val="accent2">
                    <a:lumMod val="50000"/>
                  </a:schemeClr>
                </a:solidFill>
              </a:rPr>
              <a:t>Professional </a:t>
            </a:r>
            <a:r>
              <a:rPr lang="en-US" sz="2900" b="1" dirty="0" smtClean="0">
                <a:solidFill>
                  <a:schemeClr val="accent2">
                    <a:lumMod val="50000"/>
                  </a:schemeClr>
                </a:solidFill>
              </a:rPr>
              <a:t>Development</a:t>
            </a:r>
          </a:p>
          <a:p>
            <a:pPr marL="609600" indent="-609600" eaLnBrk="1" hangingPunct="1">
              <a:buClr>
                <a:schemeClr val="accent2">
                  <a:lumMod val="50000"/>
                </a:schemeClr>
              </a:buClr>
              <a:buSzPct val="90000"/>
              <a:buFont typeface="+mj-lt"/>
              <a:buAutoNum type="arabicPeriod"/>
              <a:defRPr/>
            </a:pPr>
            <a:r>
              <a:rPr lang="en-US" b="1" dirty="0" smtClean="0">
                <a:solidFill>
                  <a:schemeClr val="accent2">
                    <a:lumMod val="50000"/>
                  </a:schemeClr>
                </a:solidFill>
              </a:rPr>
              <a:t>Commitment</a:t>
            </a:r>
            <a:endParaRPr lang="en-US" sz="2900" b="1" dirty="0">
              <a:solidFill>
                <a:schemeClr val="accent2">
                  <a:lumMod val="50000"/>
                </a:schemeClr>
              </a:solidFill>
            </a:endParaRPr>
          </a:p>
        </p:txBody>
      </p:sp>
      <p:sp>
        <p:nvSpPr>
          <p:cNvPr id="13" name="Slide Number Placeholder 5"/>
          <p:cNvSpPr>
            <a:spLocks noGrp="1"/>
          </p:cNvSpPr>
          <p:nvPr>
            <p:ph type="sldNum" sz="quarter" idx="12"/>
          </p:nvPr>
        </p:nvSpPr>
        <p:spPr/>
        <p:txBody>
          <a:bodyPr>
            <a:normAutofit fontScale="85000" lnSpcReduction="20000"/>
          </a:bodyPr>
          <a:lstStyle/>
          <a:p>
            <a:pPr>
              <a:defRPr/>
            </a:pPr>
            <a:fld id="{BDE6AB83-072E-2945-91D3-A7CA451F4E01}" type="slidenum">
              <a:rPr lang="en-US"/>
              <a:pPr>
                <a:defRPr/>
              </a:pPr>
              <a:t>12</a:t>
            </a:fld>
            <a:endParaRPr lang="en-US" dirty="0"/>
          </a:p>
        </p:txBody>
      </p:sp>
    </p:spTree>
    <p:extLst>
      <p:ext uri="{BB962C8B-B14F-4D97-AF65-F5344CB8AC3E}">
        <p14:creationId xmlns:p14="http://schemas.microsoft.com/office/powerpoint/2010/main" val="16020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85000" lnSpcReduction="20000"/>
          </a:bodyPr>
          <a:lstStyle/>
          <a:p>
            <a:fld id="{92872A59-8C9D-D34B-B990-E2B62B57F195}" type="slidenum">
              <a:rPr lang="en-US" altLang="en-US"/>
              <a:pPr/>
              <a:t>13</a:t>
            </a:fld>
            <a:endParaRPr lang="en-US" altLang="en-US"/>
          </a:p>
        </p:txBody>
      </p:sp>
      <p:sp>
        <p:nvSpPr>
          <p:cNvPr id="117762" name="Rectangle 2"/>
          <p:cNvSpPr>
            <a:spLocks noGrp="1" noChangeArrowheads="1"/>
          </p:cNvSpPr>
          <p:nvPr>
            <p:ph type="title"/>
          </p:nvPr>
        </p:nvSpPr>
        <p:spPr>
          <a:ln>
            <a:noFill/>
          </a:ln>
        </p:spPr>
        <p:txBody>
          <a:bodyPr/>
          <a:lstStyle/>
          <a:p>
            <a:pPr algn="ctr"/>
            <a:r>
              <a:rPr lang="en-US" altLang="en-US" dirty="0"/>
              <a:t>Measurement/Assessment</a:t>
            </a:r>
          </a:p>
        </p:txBody>
      </p:sp>
      <p:sp>
        <p:nvSpPr>
          <p:cNvPr id="117764" name="Text Box 4"/>
          <p:cNvSpPr txBox="1">
            <a:spLocks noChangeArrowheads="1"/>
          </p:cNvSpPr>
          <p:nvPr/>
        </p:nvSpPr>
        <p:spPr bwMode="auto">
          <a:xfrm>
            <a:off x="266700" y="2419764"/>
            <a:ext cx="8229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Clr>
                <a:schemeClr val="accent2">
                  <a:lumMod val="50000"/>
                </a:schemeClr>
              </a:buClr>
              <a:buFont typeface="Wingdings" charset="2"/>
              <a:buChar char="Ø"/>
            </a:pPr>
            <a:r>
              <a:rPr lang="en-US" altLang="en-US" sz="3200" b="1" dirty="0" smtClean="0"/>
              <a:t>A critical </a:t>
            </a:r>
            <a:r>
              <a:rPr lang="en-US" altLang="en-US" sz="3200" b="1" dirty="0"/>
              <a:t>feature of RTI is using a </a:t>
            </a:r>
            <a:r>
              <a:rPr lang="en-US" altLang="en-US" sz="3200" b="1" dirty="0" smtClean="0"/>
              <a:t>measurement </a:t>
            </a:r>
            <a:r>
              <a:rPr lang="en-US" altLang="en-US" sz="3200" b="1" dirty="0"/>
              <a:t>system that provides universal screening and frequent progress </a:t>
            </a:r>
            <a:r>
              <a:rPr lang="en-US" altLang="en-US" sz="3200" b="1" dirty="0" smtClean="0"/>
              <a:t>monitoring</a:t>
            </a:r>
          </a:p>
          <a:p>
            <a:pPr marL="914400" lvl="1" indent="-457200">
              <a:buClr>
                <a:schemeClr val="accent2">
                  <a:lumMod val="50000"/>
                </a:schemeClr>
              </a:buClr>
              <a:buFont typeface="Wingdings" charset="2"/>
              <a:buChar char="ü"/>
            </a:pPr>
            <a:r>
              <a:rPr lang="en-US" altLang="en-US" sz="2800" b="1" dirty="0" smtClean="0"/>
              <a:t>Screen</a:t>
            </a:r>
            <a:r>
              <a:rPr lang="en-US" altLang="en-US" sz="2800" dirty="0" smtClean="0"/>
              <a:t> </a:t>
            </a:r>
            <a:r>
              <a:rPr lang="en-US" altLang="en-US" sz="2800" dirty="0"/>
              <a:t>large numbers of students </a:t>
            </a:r>
            <a:endParaRPr lang="en-US" altLang="en-US" sz="2800" dirty="0" smtClean="0"/>
          </a:p>
          <a:p>
            <a:pPr marL="914400" lvl="1" indent="-457200">
              <a:buClr>
                <a:schemeClr val="accent2">
                  <a:lumMod val="50000"/>
                </a:schemeClr>
              </a:buClr>
              <a:buFont typeface="Wingdings" charset="2"/>
              <a:buChar char="ü"/>
            </a:pPr>
            <a:r>
              <a:rPr lang="en-US" altLang="en-US" sz="2800" dirty="0" smtClean="0"/>
              <a:t>Identify </a:t>
            </a:r>
            <a:r>
              <a:rPr lang="en-US" altLang="en-US" sz="2800" dirty="0"/>
              <a:t>students </a:t>
            </a:r>
            <a:r>
              <a:rPr lang="en-US" altLang="en-US" sz="2800" b="1" dirty="0"/>
              <a:t>not on track </a:t>
            </a:r>
            <a:r>
              <a:rPr lang="en-US" altLang="en-US" sz="2800" dirty="0"/>
              <a:t>to be </a:t>
            </a:r>
            <a:r>
              <a:rPr lang="en-US" altLang="en-US" sz="2800" dirty="0" smtClean="0"/>
              <a:t>proficient through grade </a:t>
            </a:r>
            <a:r>
              <a:rPr lang="en-US" altLang="en-US" sz="2800" dirty="0"/>
              <a:t>level </a:t>
            </a:r>
            <a:r>
              <a:rPr lang="en-US" altLang="en-US" sz="2800" dirty="0" smtClean="0"/>
              <a:t>data meetings</a:t>
            </a:r>
          </a:p>
        </p:txBody>
      </p:sp>
      <p:sp>
        <p:nvSpPr>
          <p:cNvPr id="7" name="Rectangle 2"/>
          <p:cNvSpPr txBox="1">
            <a:spLocks noChangeArrowheads="1"/>
          </p:cNvSpPr>
          <p:nvPr/>
        </p:nvSpPr>
        <p:spPr>
          <a:xfrm>
            <a:off x="612648" y="228600"/>
            <a:ext cx="7620000" cy="609600"/>
          </a:xfrm>
          <a:prstGeom prst="rect">
            <a:avLst/>
          </a:prstGeom>
          <a:noFill/>
          <a:ln w="28575">
            <a:noFill/>
            <a:miter lim="800000"/>
            <a:headEnd/>
            <a:tailEnd/>
          </a:ln>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defRPr/>
            </a:pPr>
            <a:r>
              <a:rPr lang="en-US" b="1" dirty="0" smtClean="0">
                <a:solidFill>
                  <a:schemeClr val="accent2">
                    <a:lumMod val="75000"/>
                  </a:schemeClr>
                </a:solidFill>
              </a:rPr>
              <a:t>1.  An Assessment System</a:t>
            </a:r>
            <a:endParaRPr lang="en-US" dirty="0" smtClean="0">
              <a:solidFill>
                <a:schemeClr val="accent2">
                  <a:lumMod val="75000"/>
                </a:schemeClr>
              </a:solidFill>
            </a:endParaRPr>
          </a:p>
        </p:txBody>
      </p:sp>
      <p:pic>
        <p:nvPicPr>
          <p:cNvPr id="8" name="Picture 7" descr="Screen Shot 2015-11-11 at 12.5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275">
            <a:off x="6908225" y="1176770"/>
            <a:ext cx="1771510" cy="1363619"/>
          </a:xfrm>
          <a:prstGeom prst="rect">
            <a:avLst/>
          </a:prstGeom>
          <a:ln>
            <a:solidFill>
              <a:srgbClr val="A9A57C"/>
            </a:solidFill>
          </a:ln>
          <a:effectLst>
            <a:softEdge rad="63500"/>
          </a:effectLst>
        </p:spPr>
      </p:pic>
    </p:spTree>
    <p:extLst>
      <p:ext uri="{BB962C8B-B14F-4D97-AF65-F5344CB8AC3E}">
        <p14:creationId xmlns:p14="http://schemas.microsoft.com/office/powerpoint/2010/main" val="2116318039"/>
      </p:ext>
    </p:extLst>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chemeClr val="accent2">
                    <a:lumMod val="75000"/>
                  </a:schemeClr>
                </a:solidFill>
              </a:rPr>
              <a:t>Data Analysis</a:t>
            </a:r>
            <a:endParaRPr lang="en-US" b="1">
              <a:solidFill>
                <a:schemeClr val="accent2">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14</a:t>
            </a:fld>
            <a:endParaRPr lang="en-US" dirty="0"/>
          </a:p>
        </p:txBody>
      </p:sp>
      <p:sp>
        <p:nvSpPr>
          <p:cNvPr id="4" name="Content Placeholder 3"/>
          <p:cNvSpPr>
            <a:spLocks noGrp="1"/>
          </p:cNvSpPr>
          <p:nvPr>
            <p:ph sz="quarter" idx="1"/>
          </p:nvPr>
        </p:nvSpPr>
        <p:spPr>
          <a:xfrm>
            <a:off x="612648" y="1600200"/>
            <a:ext cx="8153400" cy="5257800"/>
          </a:xfrm>
        </p:spPr>
        <p:txBody>
          <a:bodyPr>
            <a:normAutofit/>
          </a:bodyPr>
          <a:lstStyle/>
          <a:p>
            <a:pPr marL="468313" indent="-468313">
              <a:buSzPct val="90000"/>
              <a:buFont typeface="Wingdings" charset="2"/>
              <a:buChar char="Ø"/>
            </a:pPr>
            <a:r>
              <a:rPr lang="en-US" altLang="en-US" sz="3200" dirty="0" smtClean="0"/>
              <a:t>Grade Level Team </a:t>
            </a:r>
            <a:r>
              <a:rPr lang="en-US" altLang="en-US" sz="3200" dirty="0"/>
              <a:t>meetings are held to examine the latest testing information to analyze and plan instructional changes needed. </a:t>
            </a:r>
            <a:endParaRPr lang="en-US" altLang="en-US" sz="3200" dirty="0" smtClean="0"/>
          </a:p>
          <a:p>
            <a:pPr marL="468313" indent="-468313">
              <a:buSzPct val="90000"/>
              <a:buFont typeface="Wingdings" charset="2"/>
              <a:buChar char="Ø"/>
            </a:pPr>
            <a:r>
              <a:rPr lang="en-US" altLang="en-US" sz="3200" dirty="0" smtClean="0"/>
              <a:t>Benchmark Project LIFT goals place students in categories of:  </a:t>
            </a:r>
          </a:p>
          <a:p>
            <a:pPr marL="788353" lvl="1" indent="-468313">
              <a:buSzPct val="90000"/>
              <a:buFont typeface="Wingdings" charset="2"/>
              <a:buChar char="ü"/>
            </a:pPr>
            <a:r>
              <a:rPr lang="en-US" altLang="en-US" dirty="0" smtClean="0">
                <a:solidFill>
                  <a:srgbClr val="00B050"/>
                </a:solidFill>
              </a:rPr>
              <a:t>Benchmark</a:t>
            </a:r>
          </a:p>
          <a:p>
            <a:pPr marL="788353" lvl="1" indent="-468313">
              <a:buSzPct val="90000"/>
              <a:buFont typeface="Wingdings" charset="2"/>
              <a:buChar char="ü"/>
            </a:pPr>
            <a:r>
              <a:rPr lang="en-US" altLang="en-US" dirty="0" smtClean="0">
                <a:solidFill>
                  <a:srgbClr val="FFC000"/>
                </a:solidFill>
              </a:rPr>
              <a:t>Strategic</a:t>
            </a:r>
          </a:p>
          <a:p>
            <a:pPr marL="788353" lvl="1" indent="-468313">
              <a:buSzPct val="90000"/>
              <a:buFont typeface="Wingdings" charset="2"/>
              <a:buChar char="ü"/>
            </a:pPr>
            <a:r>
              <a:rPr lang="en-US" altLang="en-US" dirty="0" smtClean="0">
                <a:solidFill>
                  <a:srgbClr val="FF0000"/>
                </a:solidFill>
              </a:rPr>
              <a:t>Intensive</a:t>
            </a:r>
            <a:endParaRPr lang="en-US" altLang="en-US" dirty="0">
              <a:solidFill>
                <a:srgbClr val="FF0000"/>
              </a:solidFill>
            </a:endParaRPr>
          </a:p>
          <a:p>
            <a:pPr>
              <a:buSzPct val="90000"/>
              <a:buFont typeface="Wingdings" charset="2"/>
              <a:buChar char="Ø"/>
            </a:pPr>
            <a:endParaRPr lang="en-US" sz="3200" dirty="0"/>
          </a:p>
        </p:txBody>
      </p:sp>
    </p:spTree>
    <p:extLst>
      <p:ext uri="{BB962C8B-B14F-4D97-AF65-F5344CB8AC3E}">
        <p14:creationId xmlns:p14="http://schemas.microsoft.com/office/powerpoint/2010/main" val="35316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457200" y="1600200"/>
            <a:ext cx="8191500" cy="4543425"/>
          </a:xfrm>
        </p:spPr>
        <p:txBody>
          <a:bodyPr/>
          <a:lstStyle/>
          <a:p>
            <a:pPr marL="406400" indent="0">
              <a:buFontTx/>
              <a:buNone/>
            </a:pPr>
            <a:r>
              <a:rPr lang="en-US" sz="3200" b="1" dirty="0"/>
              <a:t>An effective, comprehensive reading program includes reading assessments for four purposes:</a:t>
            </a:r>
          </a:p>
          <a:p>
            <a:pPr marL="860425" lvl="1" indent="-339725">
              <a:lnSpc>
                <a:spcPct val="120000"/>
              </a:lnSpc>
              <a:buFont typeface="Wingdings" charset="2"/>
              <a:buChar char="§"/>
            </a:pPr>
            <a:r>
              <a:rPr lang="en-US" sz="3200" dirty="0">
                <a:solidFill>
                  <a:schemeClr val="accent2">
                    <a:lumMod val="75000"/>
                  </a:schemeClr>
                </a:solidFill>
              </a:rPr>
              <a:t>Screening</a:t>
            </a:r>
          </a:p>
          <a:p>
            <a:pPr marL="860425" lvl="1" indent="-339725">
              <a:lnSpc>
                <a:spcPct val="120000"/>
              </a:lnSpc>
              <a:buFont typeface="Wingdings" charset="2"/>
              <a:buChar char="§"/>
            </a:pPr>
            <a:r>
              <a:rPr lang="en-US" sz="3200" dirty="0">
                <a:solidFill>
                  <a:schemeClr val="accent2">
                    <a:lumMod val="75000"/>
                  </a:schemeClr>
                </a:solidFill>
              </a:rPr>
              <a:t>Diagnostic</a:t>
            </a:r>
          </a:p>
          <a:p>
            <a:pPr marL="860425" lvl="1" indent="-339725">
              <a:lnSpc>
                <a:spcPct val="120000"/>
              </a:lnSpc>
              <a:buFont typeface="Wingdings" charset="2"/>
              <a:buChar char="§"/>
            </a:pPr>
            <a:r>
              <a:rPr lang="en-US" sz="3200" dirty="0">
                <a:solidFill>
                  <a:schemeClr val="accent2">
                    <a:lumMod val="75000"/>
                  </a:schemeClr>
                </a:solidFill>
              </a:rPr>
              <a:t>Progress Monitoring</a:t>
            </a:r>
          </a:p>
          <a:p>
            <a:pPr marL="860425" lvl="1" indent="-339725">
              <a:lnSpc>
                <a:spcPct val="120000"/>
              </a:lnSpc>
              <a:buFont typeface="Wingdings" charset="2"/>
              <a:buChar char="§"/>
            </a:pPr>
            <a:r>
              <a:rPr lang="en-US" sz="3200" dirty="0">
                <a:solidFill>
                  <a:schemeClr val="accent2">
                    <a:lumMod val="75000"/>
                  </a:schemeClr>
                </a:solidFill>
              </a:rPr>
              <a:t>Outcomes or Program Evaluation</a:t>
            </a:r>
          </a:p>
        </p:txBody>
      </p:sp>
      <p:sp>
        <p:nvSpPr>
          <p:cNvPr id="4" name="Slide Number Placeholder 5"/>
          <p:cNvSpPr>
            <a:spLocks noGrp="1"/>
          </p:cNvSpPr>
          <p:nvPr>
            <p:ph type="sldNum" sz="quarter" idx="12"/>
          </p:nvPr>
        </p:nvSpPr>
        <p:spPr>
          <a:xfrm>
            <a:off x="6553200" y="6248400"/>
            <a:ext cx="1905000" cy="457200"/>
          </a:xfrm>
          <a:prstGeom prst="rect">
            <a:avLst/>
          </a:prstGeom>
        </p:spPr>
        <p:txBody>
          <a:bodyPr/>
          <a:lstStyle/>
          <a:p>
            <a:pPr algn="r"/>
            <a:fld id="{6A7F0B87-AB42-0B4E-A08C-2BFE860CFECC}" type="slidenum">
              <a:rPr lang="en-US" sz="1400"/>
              <a:pPr algn="r"/>
              <a:t>15</a:t>
            </a:fld>
            <a:endParaRPr lang="en-US" sz="1400" dirty="0"/>
          </a:p>
        </p:txBody>
      </p:sp>
      <p:pic>
        <p:nvPicPr>
          <p:cNvPr id="3" name="Picture 2" descr="Screen shot 2013-02-21 at 2.29.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2548">
            <a:off x="5879627" y="3216592"/>
            <a:ext cx="2299943" cy="1584008"/>
          </a:xfrm>
          <a:prstGeom prst="rect">
            <a:avLst/>
          </a:prstGeom>
          <a:ln>
            <a:solidFill>
              <a:schemeClr val="tx1">
                <a:lumMod val="50000"/>
                <a:lumOff val="50000"/>
              </a:schemeClr>
            </a:solidFill>
          </a:ln>
          <a:effectLst>
            <a:glow rad="469900">
              <a:schemeClr val="accent1">
                <a:alpha val="40000"/>
              </a:schemeClr>
            </a:glow>
          </a:effectLst>
        </p:spPr>
      </p:pic>
      <p:sp>
        <p:nvSpPr>
          <p:cNvPr id="2" name="Title 1"/>
          <p:cNvSpPr>
            <a:spLocks noGrp="1"/>
          </p:cNvSpPr>
          <p:nvPr>
            <p:ph type="title"/>
          </p:nvPr>
        </p:nvSpPr>
        <p:spPr>
          <a:xfrm>
            <a:off x="495300" y="182880"/>
            <a:ext cx="8153400" cy="990600"/>
          </a:xfrm>
        </p:spPr>
        <p:txBody>
          <a:bodyPr/>
          <a:lstStyle/>
          <a:p>
            <a:r>
              <a:rPr lang="en-US" b="1" dirty="0" smtClean="0">
                <a:solidFill>
                  <a:schemeClr val="accent2">
                    <a:lumMod val="75000"/>
                  </a:schemeClr>
                </a:solidFill>
              </a:rPr>
              <a:t>Different Types of Assessment</a:t>
            </a:r>
            <a:endParaRPr lang="en-US" b="1" dirty="0">
              <a:solidFill>
                <a:schemeClr val="accent2">
                  <a:lumMod val="75000"/>
                </a:schemeClr>
              </a:solidFill>
            </a:endParaRPr>
          </a:p>
        </p:txBody>
      </p:sp>
    </p:spTree>
    <p:extLst>
      <p:ext uri="{BB962C8B-B14F-4D97-AF65-F5344CB8AC3E}">
        <p14:creationId xmlns:p14="http://schemas.microsoft.com/office/powerpoint/2010/main" val="11267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4DE46270-BD48-6547-87BD-4DD7CE0A53B1}" type="slidenum">
              <a:rPr lang="en-US" altLang="en-US"/>
              <a:pPr/>
              <a:t>16</a:t>
            </a:fld>
            <a:endParaRPr lang="en-US" altLang="en-US"/>
          </a:p>
        </p:txBody>
      </p:sp>
      <p:sp>
        <p:nvSpPr>
          <p:cNvPr id="148483" name="Rectangle 3"/>
          <p:cNvSpPr>
            <a:spLocks noGrp="1" noChangeArrowheads="1"/>
          </p:cNvSpPr>
          <p:nvPr>
            <p:ph type="body" idx="1"/>
          </p:nvPr>
        </p:nvSpPr>
        <p:spPr/>
        <p:txBody>
          <a:bodyPr/>
          <a:lstStyle/>
          <a:p>
            <a:pPr algn="ctr">
              <a:buFontTx/>
              <a:buNone/>
            </a:pPr>
            <a:r>
              <a:rPr lang="en-US" altLang="en-US" sz="4000" dirty="0"/>
              <a:t>The </a:t>
            </a:r>
            <a:r>
              <a:rPr lang="en-US" altLang="en-US" sz="4000" u="sng" dirty="0"/>
              <a:t>first assumption</a:t>
            </a:r>
            <a:r>
              <a:rPr lang="en-US" altLang="en-US" sz="4000" dirty="0"/>
              <a:t> in an RtI model is that </a:t>
            </a:r>
            <a:r>
              <a:rPr lang="en-US" altLang="en-US" sz="4000" u="sng" dirty="0"/>
              <a:t>there is effective </a:t>
            </a:r>
            <a:r>
              <a:rPr lang="en-US" altLang="en-US" sz="4000" u="sng" dirty="0" smtClean="0"/>
              <a:t>instruction</a:t>
            </a:r>
            <a:r>
              <a:rPr lang="en-US" altLang="en-US" sz="4000" dirty="0" smtClean="0"/>
              <a:t>.  If not, this becomes an obvious target for improvement.  </a:t>
            </a:r>
            <a:endParaRPr lang="en-US" altLang="en-US" sz="4000" dirty="0"/>
          </a:p>
        </p:txBody>
      </p:sp>
      <p:sp>
        <p:nvSpPr>
          <p:cNvPr id="7" name="Rectangle 2"/>
          <p:cNvSpPr txBox="1">
            <a:spLocks noChangeArrowheads="1"/>
          </p:cNvSpPr>
          <p:nvPr/>
        </p:nvSpPr>
        <p:spPr>
          <a:xfrm>
            <a:off x="266700" y="335280"/>
            <a:ext cx="8153400" cy="609600"/>
          </a:xfrm>
          <a:prstGeom prst="rect">
            <a:avLst/>
          </a:prstGeom>
          <a:noFill/>
          <a:ln w="28575">
            <a:noFill/>
            <a:miter lim="800000"/>
            <a:headEnd/>
            <a:tailEnd/>
          </a:ln>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defRPr/>
            </a:pPr>
            <a:r>
              <a:rPr lang="en-US" sz="4000" b="1" dirty="0" smtClean="0">
                <a:solidFill>
                  <a:schemeClr val="accent2">
                    <a:lumMod val="75000"/>
                  </a:schemeClr>
                </a:solidFill>
              </a:rPr>
              <a:t>2.  High-Quality Research-Based Instruction</a:t>
            </a:r>
            <a:endParaRPr lang="en-US" sz="4000" dirty="0" smtClean="0">
              <a:solidFill>
                <a:schemeClr val="accent2">
                  <a:lumMod val="75000"/>
                </a:schemeClr>
              </a:solidFill>
            </a:endParaRPr>
          </a:p>
        </p:txBody>
      </p:sp>
      <p:pic>
        <p:nvPicPr>
          <p:cNvPr id="8" name="Picture 7" descr="Screen Shot 2015-11-11 at 10.05.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925" y="4200455"/>
            <a:ext cx="4755104" cy="2420586"/>
          </a:xfrm>
          <a:prstGeom prst="rect">
            <a:avLst/>
          </a:prstGeom>
          <a:ln>
            <a:solidFill>
              <a:srgbClr val="A9A57C"/>
            </a:solidFill>
          </a:ln>
          <a:effectLst>
            <a:softEdge rad="101600"/>
          </a:effectLst>
        </p:spPr>
      </p:pic>
    </p:spTree>
    <p:extLst>
      <p:ext uri="{BB962C8B-B14F-4D97-AF65-F5344CB8AC3E}">
        <p14:creationId xmlns:p14="http://schemas.microsoft.com/office/powerpoint/2010/main" val="168746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66700" y="1634416"/>
            <a:ext cx="8877300" cy="5223584"/>
          </a:xfrm>
        </p:spPr>
        <p:txBody>
          <a:bodyPr/>
          <a:lstStyle/>
          <a:p>
            <a:pPr marL="120650" indent="-58738" eaLnBrk="1" hangingPunct="1">
              <a:buClr>
                <a:srgbClr val="800000"/>
              </a:buClr>
              <a:buSzPct val="100000"/>
              <a:buFont typeface="Wingdings 2" charset="2"/>
              <a:buNone/>
            </a:pPr>
            <a:r>
              <a:rPr lang="en-US" altLang="en-US" dirty="0" smtClean="0"/>
              <a:t>Instruction that is aligned </a:t>
            </a:r>
            <a:r>
              <a:rPr lang="en-US" altLang="en-US" dirty="0"/>
              <a:t>with </a:t>
            </a:r>
            <a:r>
              <a:rPr lang="ja-JP" altLang="en-US" dirty="0"/>
              <a:t>“</a:t>
            </a:r>
            <a:r>
              <a:rPr lang="en-US" altLang="ja-JP" dirty="0"/>
              <a:t>Big Ideas</a:t>
            </a:r>
            <a:r>
              <a:rPr lang="ja-JP" altLang="en-US" dirty="0"/>
              <a:t>”</a:t>
            </a:r>
            <a:r>
              <a:rPr lang="en-US" altLang="ja-JP" dirty="0"/>
              <a:t> in </a:t>
            </a:r>
            <a:r>
              <a:rPr lang="en-US" altLang="ja-JP" dirty="0" smtClean="0"/>
              <a:t>beginning reading</a:t>
            </a:r>
            <a:r>
              <a:rPr lang="en-US" altLang="ja-JP" dirty="0"/>
              <a:t>.</a:t>
            </a:r>
            <a:endParaRPr lang="en-US" altLang="en-US" dirty="0"/>
          </a:p>
        </p:txBody>
      </p:sp>
      <p:sp>
        <p:nvSpPr>
          <p:cNvPr id="225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7753ED-93C0-E94B-B2E1-7419EF1FEDC6}" type="slidenum">
              <a:rPr lang="en-US" altLang="en-US" sz="1200">
                <a:solidFill>
                  <a:srgbClr val="B5A788"/>
                </a:solidFill>
                <a:latin typeface="Gill Sans MT" charset="0"/>
              </a:rPr>
              <a:pPr eaLnBrk="1" hangingPunct="1"/>
              <a:t>17</a:t>
            </a:fld>
            <a:endParaRPr lang="en-US" altLang="en-US" sz="1200">
              <a:solidFill>
                <a:srgbClr val="B5A788"/>
              </a:solidFill>
              <a:latin typeface="Gill Sans MT" charset="0"/>
            </a:endParaRPr>
          </a:p>
        </p:txBody>
      </p:sp>
      <p:grpSp>
        <p:nvGrpSpPr>
          <p:cNvPr id="22532" name="Group 6"/>
          <p:cNvGrpSpPr>
            <a:grpSpLocks/>
          </p:cNvGrpSpPr>
          <p:nvPr/>
        </p:nvGrpSpPr>
        <p:grpSpPr bwMode="auto">
          <a:xfrm>
            <a:off x="1402080" y="3014563"/>
            <a:ext cx="4557920" cy="3290986"/>
            <a:chOff x="883140" y="3048000"/>
            <a:chExt cx="5365260" cy="3163502"/>
          </a:xfrm>
        </p:grpSpPr>
        <p:pic>
          <p:nvPicPr>
            <p:cNvPr id="225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114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WordArt 22" descr="Narrow vertical"/>
            <p:cNvSpPr>
              <a:spLocks noChangeArrowheads="1" noChangeShapeType="1" noTextEdit="1"/>
            </p:cNvSpPr>
            <p:nvPr/>
          </p:nvSpPr>
          <p:spPr bwMode="auto">
            <a:xfrm rot="1442794">
              <a:off x="883140" y="5219888"/>
              <a:ext cx="2166041" cy="991614"/>
            </a:xfrm>
            <a:prstGeom prst="rect">
              <a:avLst/>
            </a:prstGeom>
          </p:spPr>
          <p:txBody>
            <a:bodyPr wrap="none" fromWordArt="1">
              <a:prstTxWarp prst="textCurveUp">
                <a:avLst>
                  <a:gd name="adj" fmla="val 27431"/>
                </a:avLst>
              </a:prstTxWarp>
            </a:bodyPr>
            <a:lstStyle/>
            <a:p>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charset="0"/>
                  <a:ea typeface="Arial Black" charset="0"/>
                  <a:cs typeface="Arial Black" charset="0"/>
                </a:rPr>
                <a:t>Phonics</a:t>
              </a:r>
            </a:p>
          </p:txBody>
        </p:sp>
        <p:sp>
          <p:nvSpPr>
            <p:cNvPr id="22538" name="WordArt 23" descr="Paper bag"/>
            <p:cNvSpPr>
              <a:spLocks noChangeArrowheads="1" noChangeShapeType="1" noTextEdit="1"/>
            </p:cNvSpPr>
            <p:nvPr/>
          </p:nvSpPr>
          <p:spPr bwMode="auto">
            <a:xfrm>
              <a:off x="1600200" y="3048000"/>
              <a:ext cx="1143000" cy="431800"/>
            </a:xfrm>
            <a:prstGeom prst="rect">
              <a:avLst/>
            </a:prstGeom>
          </p:spPr>
          <p:txBody>
            <a:bodyPr wrap="none" fromWordArt="1">
              <a:prstTxWarp prst="textPlain">
                <a:avLst>
                  <a:gd name="adj" fmla="val 50000"/>
                </a:avLst>
              </a:prstTxWarp>
            </a:bodyPr>
            <a:lstStyle/>
            <a:p>
              <a:r>
                <a:rPr lang="en-US" sz="3600" kern="10" dirty="0">
                  <a:ln w="9525">
                    <a:solidFill>
                      <a:srgbClr val="008000"/>
                    </a:solidFill>
                    <a:round/>
                    <a:headEnd/>
                    <a:tailEnd/>
                  </a:ln>
                  <a:blipFill dpi="0" rotWithShape="0">
                    <a:blip r:embed="rId4"/>
                    <a:srcRect/>
                    <a:tile tx="0" ty="0" sx="100000" sy="100000" flip="none" algn="tl"/>
                  </a:blipFill>
                  <a:effectLst>
                    <a:outerShdw blurRad="63500" dist="563972" dir="14049741" sx="125000" sy="125000" algn="tl" rotWithShape="0">
                      <a:srgbClr val="C7DFD3"/>
                    </a:outerShdw>
                  </a:effectLst>
                  <a:latin typeface="Times New Roman" charset="0"/>
                  <a:ea typeface="Times New Roman" charset="0"/>
                  <a:cs typeface="Times New Roman" charset="0"/>
                </a:rPr>
                <a:t>Fluency</a:t>
              </a:r>
            </a:p>
          </p:txBody>
        </p:sp>
      </p:grpSp>
      <p:sp>
        <p:nvSpPr>
          <p:cNvPr id="3" name="Rectangle 2"/>
          <p:cNvSpPr/>
          <p:nvPr/>
        </p:nvSpPr>
        <p:spPr>
          <a:xfrm>
            <a:off x="5240279" y="5772140"/>
            <a:ext cx="3639209"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Phonological Awareness</a:t>
            </a:r>
          </a:p>
        </p:txBody>
      </p:sp>
      <p:sp>
        <p:nvSpPr>
          <p:cNvPr id="14" name="Title 1"/>
          <p:cNvSpPr>
            <a:spLocks noGrp="1"/>
          </p:cNvSpPr>
          <p:nvPr>
            <p:ph type="title"/>
          </p:nvPr>
        </p:nvSpPr>
        <p:spPr>
          <a:xfrm>
            <a:off x="204208" y="198279"/>
            <a:ext cx="8542020" cy="990600"/>
          </a:xfrm>
        </p:spPr>
        <p:txBody>
          <a:bodyPr>
            <a:normAutofit/>
          </a:bodyPr>
          <a:lstStyle/>
          <a:p>
            <a:r>
              <a:rPr lang="en-US" b="1" dirty="0" smtClean="0">
                <a:solidFill>
                  <a:schemeClr val="accent2">
                    <a:lumMod val="75000"/>
                  </a:schemeClr>
                </a:solidFill>
              </a:rPr>
              <a:t>What is evidence-based instruction?</a:t>
            </a:r>
            <a:endParaRPr lang="en-US" b="1" dirty="0">
              <a:solidFill>
                <a:schemeClr val="accent2">
                  <a:lumMod val="75000"/>
                </a:schemeClr>
              </a:solidFill>
            </a:endParaRPr>
          </a:p>
        </p:txBody>
      </p:sp>
      <p:sp>
        <p:nvSpPr>
          <p:cNvPr id="2" name="Rectangle 1"/>
          <p:cNvSpPr/>
          <p:nvPr/>
        </p:nvSpPr>
        <p:spPr>
          <a:xfrm>
            <a:off x="5305541" y="3538322"/>
            <a:ext cx="4228405"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Comprehension</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 name="Rectangle 3"/>
          <p:cNvSpPr/>
          <p:nvPr/>
        </p:nvSpPr>
        <p:spPr>
          <a:xfrm>
            <a:off x="4089008" y="2588329"/>
            <a:ext cx="3307983" cy="584775"/>
          </a:xfrm>
          <a:prstGeom prst="rect">
            <a:avLst/>
          </a:prstGeom>
          <a:noFill/>
        </p:spPr>
        <p:txBody>
          <a:bodyPr wrap="square" lIns="91440" tIns="45720" rIns="91440" bIns="45720">
            <a:spAutoFit/>
          </a:bodyPr>
          <a:lstStyle/>
          <a:p>
            <a:pPr algn="ctr"/>
            <a:r>
              <a:rPr lang="en-US" sz="3200" b="1" cap="none" spc="0" dirty="0" smtClean="0">
                <a:ln w="12700" cap="sq">
                  <a:solidFill>
                    <a:schemeClr val="accent2">
                      <a:lumMod val="50000"/>
                    </a:schemeClr>
                  </a:solidFill>
                  <a:prstDash val="solid"/>
                </a:ln>
                <a:solidFill>
                  <a:schemeClr val="accent1"/>
                </a:solidFill>
                <a:effectLst>
                  <a:outerShdw blurRad="41275" dist="20320" dir="1800000" algn="tl" rotWithShape="0">
                    <a:srgbClr val="000000">
                      <a:alpha val="40000"/>
                    </a:srgbClr>
                  </a:outerShdw>
                  <a:reflection blurRad="6350" stA="60000" endA="900" endPos="58000" dir="5400000" sy="-100000" algn="bl" rotWithShape="0"/>
                </a:effectLst>
              </a:rPr>
              <a:t>Vocabulary</a:t>
            </a:r>
            <a:endParaRPr lang="en-US" sz="3200" b="1" cap="none" spc="0" dirty="0">
              <a:ln w="12700" cap="sq">
                <a:solidFill>
                  <a:schemeClr val="accent2">
                    <a:lumMod val="50000"/>
                  </a:schemeClr>
                </a:solidFill>
                <a:prstDash val="solid"/>
              </a:ln>
              <a:solidFill>
                <a:schemeClr val="accent1"/>
              </a:solidFill>
              <a:effectLst>
                <a:outerShdw blurRad="41275" dist="20320" dir="1800000" algn="tl" rotWithShape="0">
                  <a:srgbClr val="000000">
                    <a:alpha val="40000"/>
                  </a:srgbClr>
                </a:outerShdw>
                <a:reflection blurRad="6350" stA="60000" endA="900" endPos="58000" dir="5400000" sy="-100000" algn="bl" rotWithShape="0"/>
              </a:effectLst>
            </a:endParaRPr>
          </a:p>
        </p:txBody>
      </p:sp>
    </p:spTree>
    <p:extLst>
      <p:ext uri="{BB962C8B-B14F-4D97-AF65-F5344CB8AC3E}">
        <p14:creationId xmlns:p14="http://schemas.microsoft.com/office/powerpoint/2010/main" val="1570761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918741"/>
            <a:ext cx="8235846" cy="4766872"/>
          </a:xfrm>
        </p:spPr>
        <p:txBody>
          <a:bodyPr>
            <a:normAutofit lnSpcReduction="10000"/>
          </a:bodyPr>
          <a:lstStyle/>
          <a:p>
            <a:pPr marL="533400" indent="-533400" eaLnBrk="1" hangingPunct="1">
              <a:lnSpc>
                <a:spcPct val="95000"/>
              </a:lnSpc>
              <a:buClr>
                <a:schemeClr val="bg2">
                  <a:lumMod val="50000"/>
                </a:schemeClr>
              </a:buClr>
              <a:buSzPct val="90000"/>
              <a:buFont typeface="Arial" charset="0"/>
              <a:buAutoNum type="arabicPeriod"/>
            </a:pPr>
            <a:r>
              <a:rPr lang="en-US" altLang="en-US" sz="2400" b="1" dirty="0">
                <a:solidFill>
                  <a:srgbClr val="C00000"/>
                </a:solidFill>
              </a:rPr>
              <a:t>Phonemic Awareness</a:t>
            </a:r>
            <a:r>
              <a:rPr lang="en-US" altLang="en-US" sz="2400" dirty="0">
                <a:solidFill>
                  <a:srgbClr val="C00000"/>
                </a:solidFill>
              </a:rPr>
              <a:t>: </a:t>
            </a:r>
            <a:r>
              <a:rPr lang="en-US" altLang="en-US" sz="2400" dirty="0"/>
              <a:t>The ability to hear and manipulate sound in words.</a:t>
            </a:r>
          </a:p>
          <a:p>
            <a:pPr marL="533400" indent="-533400" eaLnBrk="1" hangingPunct="1">
              <a:lnSpc>
                <a:spcPct val="95000"/>
              </a:lnSpc>
              <a:buClr>
                <a:schemeClr val="bg2">
                  <a:lumMod val="50000"/>
                </a:schemeClr>
              </a:buClr>
              <a:buSzPct val="90000"/>
              <a:buFont typeface="Arial" charset="0"/>
              <a:buAutoNum type="arabicPeriod"/>
            </a:pPr>
            <a:r>
              <a:rPr lang="en-US" altLang="en-US" sz="2400" b="1" dirty="0">
                <a:solidFill>
                  <a:srgbClr val="C00000"/>
                </a:solidFill>
              </a:rPr>
              <a:t>Alphabetic Principle: </a:t>
            </a:r>
            <a:r>
              <a:rPr lang="en-US" altLang="en-US" sz="2400" dirty="0"/>
              <a:t>The ability to associate sounds with letters and use these sounds to read words.</a:t>
            </a:r>
          </a:p>
          <a:p>
            <a:pPr marL="533400" indent="-533400" eaLnBrk="1" hangingPunct="1">
              <a:lnSpc>
                <a:spcPct val="95000"/>
              </a:lnSpc>
              <a:buClr>
                <a:schemeClr val="bg2">
                  <a:lumMod val="50000"/>
                </a:schemeClr>
              </a:buClr>
              <a:buSzPct val="90000"/>
              <a:buFont typeface="Arial" charset="0"/>
              <a:buAutoNum type="arabicPeriod"/>
            </a:pPr>
            <a:r>
              <a:rPr lang="en-US" altLang="en-US" sz="2400" b="1" dirty="0">
                <a:solidFill>
                  <a:srgbClr val="C00000"/>
                </a:solidFill>
              </a:rPr>
              <a:t>Accuracy and Fluency with Connected Text</a:t>
            </a:r>
            <a:r>
              <a:rPr lang="en-US" altLang="en-US" sz="2400" dirty="0">
                <a:solidFill>
                  <a:srgbClr val="C00000"/>
                </a:solidFill>
              </a:rPr>
              <a:t>: </a:t>
            </a:r>
            <a:r>
              <a:rPr lang="en-US" altLang="en-US" sz="2400" dirty="0"/>
              <a:t>The effortless, automatic ability to read words in isolation (orthographic coding) and connected text.</a:t>
            </a:r>
          </a:p>
          <a:p>
            <a:pPr marL="533400" indent="-533400" eaLnBrk="1" hangingPunct="1">
              <a:lnSpc>
                <a:spcPct val="95000"/>
              </a:lnSpc>
              <a:buClr>
                <a:schemeClr val="bg2">
                  <a:lumMod val="50000"/>
                </a:schemeClr>
              </a:buClr>
              <a:buSzPct val="90000"/>
              <a:buFont typeface="Arial" charset="0"/>
              <a:buAutoNum type="arabicPeriod"/>
            </a:pPr>
            <a:r>
              <a:rPr lang="en-US" altLang="en-US" sz="2400" b="1" dirty="0">
                <a:solidFill>
                  <a:srgbClr val="C00000"/>
                </a:solidFill>
              </a:rPr>
              <a:t>Vocabulary Development</a:t>
            </a:r>
            <a:r>
              <a:rPr lang="en-US" altLang="en-US" sz="2400" dirty="0">
                <a:solidFill>
                  <a:srgbClr val="C00000"/>
                </a:solidFill>
              </a:rPr>
              <a:t>: </a:t>
            </a:r>
            <a:r>
              <a:rPr lang="en-US" altLang="en-US" sz="2400" dirty="0"/>
              <a:t>The ability to understand (receptive) and use (expressive) words to acquire and convey meaning.</a:t>
            </a:r>
          </a:p>
          <a:p>
            <a:pPr marL="533400" indent="-533400" eaLnBrk="1" hangingPunct="1">
              <a:lnSpc>
                <a:spcPct val="95000"/>
              </a:lnSpc>
              <a:buClr>
                <a:schemeClr val="bg2">
                  <a:lumMod val="50000"/>
                </a:schemeClr>
              </a:buClr>
              <a:buSzPct val="90000"/>
              <a:buFont typeface="Arial" charset="0"/>
              <a:buAutoNum type="arabicPeriod"/>
            </a:pPr>
            <a:r>
              <a:rPr lang="en-US" altLang="en-US" sz="2400" b="1" dirty="0">
                <a:solidFill>
                  <a:srgbClr val="C00000"/>
                </a:solidFill>
              </a:rPr>
              <a:t>Comprehension</a:t>
            </a:r>
            <a:r>
              <a:rPr lang="en-US" altLang="en-US" sz="2400" dirty="0">
                <a:solidFill>
                  <a:srgbClr val="C00000"/>
                </a:solidFill>
              </a:rPr>
              <a:t>: </a:t>
            </a:r>
            <a:r>
              <a:rPr lang="en-US" altLang="en-US" sz="2400" dirty="0"/>
              <a:t>The complex cognitive process involving the intentional interaction between reader and text to extract meaning.</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0A16203-ED7F-B144-9343-557C6695A10D}" type="slidenum">
              <a:rPr lang="en-US" altLang="en-US" sz="1200">
                <a:solidFill>
                  <a:srgbClr val="B5A788"/>
                </a:solidFill>
                <a:latin typeface="Gill Sans MT" charset="0"/>
              </a:rPr>
              <a:pPr eaLnBrk="1" hangingPunct="1"/>
              <a:t>18</a:t>
            </a:fld>
            <a:endParaRPr lang="en-US" altLang="en-US" sz="1200">
              <a:solidFill>
                <a:srgbClr val="B5A788"/>
              </a:solidFill>
              <a:latin typeface="Gill Sans MT" charset="0"/>
            </a:endParaRPr>
          </a:p>
        </p:txBody>
      </p:sp>
      <p:sp>
        <p:nvSpPr>
          <p:cNvPr id="5" name="Title 4"/>
          <p:cNvSpPr>
            <a:spLocks noGrp="1"/>
          </p:cNvSpPr>
          <p:nvPr>
            <p:ph type="title"/>
          </p:nvPr>
        </p:nvSpPr>
        <p:spPr>
          <a:xfrm>
            <a:off x="745553" y="172491"/>
            <a:ext cx="7499350" cy="876300"/>
          </a:xfrm>
        </p:spPr>
        <p:txBody>
          <a:bodyPr vert="horz" wrap="square" lIns="91440" tIns="45720" rIns="91440" bIns="45720" numCol="1" anchorCtr="0" compatLnSpc="1">
            <a:prstTxWarp prst="textNoShape">
              <a:avLst/>
            </a:prstTxWarp>
            <a:normAutofit/>
          </a:bodyPr>
          <a:lstStyle/>
          <a:p>
            <a:pPr algn="ctr"/>
            <a:r>
              <a:rPr lang="en-US" altLang="en-US">
                <a:solidFill>
                  <a:schemeClr val="accent2">
                    <a:lumMod val="75000"/>
                  </a:schemeClr>
                </a:solidFill>
                <a:effectLst>
                  <a:outerShdw blurRad="38100" dist="38100" dir="2700000" algn="tl">
                    <a:srgbClr val="000000"/>
                  </a:outerShdw>
                </a:effectLst>
              </a:rPr>
              <a:t>Essential Components of Reading</a:t>
            </a:r>
          </a:p>
        </p:txBody>
      </p:sp>
    </p:spTree>
    <p:extLst>
      <p:ext uri="{BB962C8B-B14F-4D97-AF65-F5344CB8AC3E}">
        <p14:creationId xmlns:p14="http://schemas.microsoft.com/office/powerpoint/2010/main" val="701840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45678" y="1579070"/>
            <a:ext cx="8268097" cy="1028700"/>
          </a:xfrm>
        </p:spPr>
        <p:txBody>
          <a:bodyPr>
            <a:noAutofit/>
          </a:bodyPr>
          <a:lstStyle/>
          <a:p>
            <a:pPr marL="14288" indent="0" eaLnBrk="1" hangingPunct="1">
              <a:buClr>
                <a:srgbClr val="800000"/>
              </a:buClr>
              <a:buSzPct val="100000"/>
              <a:buFont typeface="Wingdings 2" charset="2"/>
              <a:buNone/>
            </a:pPr>
            <a:r>
              <a:rPr lang="en-US" altLang="en-US" sz="3200" dirty="0"/>
              <a:t>B</a:t>
            </a:r>
            <a:r>
              <a:rPr lang="en-US" altLang="en-US" sz="3200" dirty="0" smtClean="0"/>
              <a:t>uilding English oral </a:t>
            </a:r>
            <a:r>
              <a:rPr lang="en-US" altLang="en-US" sz="3200" dirty="0"/>
              <a:t>language and academic </a:t>
            </a:r>
            <a:r>
              <a:rPr lang="en-US" altLang="en-US" sz="3200" dirty="0" smtClean="0"/>
              <a:t>language skills are also very important components of Project LIFT.  </a:t>
            </a:r>
            <a:endParaRPr lang="en-US" altLang="en-US" sz="3200" b="1" dirty="0">
              <a:solidFill>
                <a:srgbClr val="3E61A1"/>
              </a:solidFill>
            </a:endParaRPr>
          </a:p>
        </p:txBody>
      </p:sp>
      <p:sp>
        <p:nvSpPr>
          <p:cNvPr id="5" name="Rectangle 2"/>
          <p:cNvSpPr txBox="1">
            <a:spLocks noChangeArrowheads="1"/>
          </p:cNvSpPr>
          <p:nvPr/>
        </p:nvSpPr>
        <p:spPr>
          <a:xfrm>
            <a:off x="482203" y="102365"/>
            <a:ext cx="6962775" cy="895350"/>
          </a:xfrm>
          <a:prstGeom prst="rect">
            <a:avLst/>
          </a:prstGeom>
          <a:noFill/>
          <a:ln>
            <a:noFill/>
          </a:ln>
        </p:spPr>
        <p:txBody>
          <a:bodyPr anchor="b">
            <a:norm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4400" dirty="0" smtClean="0">
                <a:solidFill>
                  <a:schemeClr val="accent2">
                    <a:lumMod val="75000"/>
                  </a:schemeClr>
                </a:solidFill>
                <a:effectLst>
                  <a:outerShdw blurRad="38100" dist="38100" dir="2700000" algn="tl">
                    <a:srgbClr val="000000"/>
                  </a:outerShdw>
                </a:effectLst>
                <a:latin typeface="Gill Sans MT" charset="0"/>
              </a:rPr>
              <a:t>Oral Language Development</a:t>
            </a:r>
            <a:endParaRPr lang="en-US" altLang="en-US" sz="4400" dirty="0">
              <a:solidFill>
                <a:schemeClr val="accent2">
                  <a:lumMod val="75000"/>
                </a:schemeClr>
              </a:solidFill>
              <a:effectLst>
                <a:outerShdw blurRad="38100" dist="38100" dir="2700000" algn="tl">
                  <a:srgbClr val="000000"/>
                </a:outerShdw>
              </a:effectLst>
              <a:latin typeface="Gill Sans MT" charset="0"/>
            </a:endParaRPr>
          </a:p>
        </p:txBody>
      </p:sp>
      <p:pic>
        <p:nvPicPr>
          <p:cNvPr id="26628" name="Picture 2" descr="Screen shot 2014-01-03 at 2.01.2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183" y="4728169"/>
            <a:ext cx="7454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6184936" y="3568042"/>
            <a:ext cx="1792697" cy="115955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Callout 9"/>
          <p:cNvSpPr/>
          <p:nvPr/>
        </p:nvSpPr>
        <p:spPr>
          <a:xfrm>
            <a:off x="3498899" y="3371783"/>
            <a:ext cx="1792697" cy="115955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000000"/>
              </a:solidFill>
            </a:endParaRPr>
          </a:p>
        </p:txBody>
      </p:sp>
      <p:sp>
        <p:nvSpPr>
          <p:cNvPr id="11" name="Oval Callout 10"/>
          <p:cNvSpPr/>
          <p:nvPr/>
        </p:nvSpPr>
        <p:spPr>
          <a:xfrm>
            <a:off x="844711" y="3324949"/>
            <a:ext cx="1792697" cy="115955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chemeClr val="tx1"/>
              </a:solidFill>
            </a:endParaRPr>
          </a:p>
        </p:txBody>
      </p:sp>
      <p:sp>
        <p:nvSpPr>
          <p:cNvPr id="26632" name="TextBox 6"/>
          <p:cNvSpPr txBox="1">
            <a:spLocks noChangeArrowheads="1"/>
          </p:cNvSpPr>
          <p:nvPr/>
        </p:nvSpPr>
        <p:spPr bwMode="auto">
          <a:xfrm>
            <a:off x="6437758" y="3986806"/>
            <a:ext cx="1122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000000"/>
                </a:solidFill>
              </a:rPr>
              <a:t>It is 9:00.  </a:t>
            </a:r>
          </a:p>
          <a:p>
            <a:pPr eaLnBrk="1" hangingPunct="1"/>
            <a:endParaRPr lang="en-US" altLang="en-US" sz="1800"/>
          </a:p>
        </p:txBody>
      </p:sp>
      <p:sp>
        <p:nvSpPr>
          <p:cNvPr id="26633" name="TextBox 7"/>
          <p:cNvSpPr txBox="1">
            <a:spLocks noChangeArrowheads="1"/>
          </p:cNvSpPr>
          <p:nvPr/>
        </p:nvSpPr>
        <p:spPr bwMode="auto">
          <a:xfrm>
            <a:off x="3673921" y="3639144"/>
            <a:ext cx="17033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Kuloak depe met?</a:t>
            </a:r>
          </a:p>
          <a:p>
            <a:pPr eaLnBrk="1" hangingPunct="1"/>
            <a:endParaRPr lang="en-US" altLang="en-US" sz="1800"/>
          </a:p>
        </p:txBody>
      </p:sp>
      <p:sp>
        <p:nvSpPr>
          <p:cNvPr id="26634" name="TextBox 11"/>
          <p:cNvSpPr txBox="1">
            <a:spLocks noChangeArrowheads="1"/>
          </p:cNvSpPr>
          <p:nvPr/>
        </p:nvSpPr>
        <p:spPr bwMode="auto">
          <a:xfrm>
            <a:off x="1203771" y="3567706"/>
            <a:ext cx="1433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Menseng mwahu.</a:t>
            </a:r>
          </a:p>
        </p:txBody>
      </p:sp>
    </p:spTree>
    <p:extLst>
      <p:ext uri="{BB962C8B-B14F-4D97-AF65-F5344CB8AC3E}">
        <p14:creationId xmlns:p14="http://schemas.microsoft.com/office/powerpoint/2010/main" val="36958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62363" y="116347"/>
            <a:ext cx="7543800" cy="1155875"/>
          </a:xfrm>
        </p:spPr>
        <p:txBody>
          <a:bodyPr>
            <a:normAutofit/>
          </a:bodyPr>
          <a:lstStyle/>
          <a:p>
            <a:r>
              <a:rPr lang="en-US" altLang="en-US" sz="5400" b="1" dirty="0" smtClean="0">
                <a:solidFill>
                  <a:schemeClr val="accent2">
                    <a:lumMod val="75000"/>
                  </a:schemeClr>
                </a:solidFill>
              </a:rPr>
              <a:t>Module </a:t>
            </a:r>
            <a:r>
              <a:rPr lang="en-US" altLang="en-US" sz="5400" b="1" dirty="0">
                <a:solidFill>
                  <a:schemeClr val="accent2">
                    <a:lumMod val="75000"/>
                  </a:schemeClr>
                </a:solidFill>
              </a:rPr>
              <a:t>Outcomes</a:t>
            </a:r>
          </a:p>
        </p:txBody>
      </p:sp>
      <p:sp>
        <p:nvSpPr>
          <p:cNvPr id="4" name="Slide Number Placeholder 5"/>
          <p:cNvSpPr>
            <a:spLocks noGrp="1"/>
          </p:cNvSpPr>
          <p:nvPr>
            <p:ph type="sldNum" sz="quarter" idx="12"/>
          </p:nvPr>
        </p:nvSpPr>
        <p:spPr/>
        <p:txBody>
          <a:bodyPr>
            <a:normAutofit fontScale="85000" lnSpcReduction="20000"/>
          </a:bodyPr>
          <a:lstStyle/>
          <a:p>
            <a:fld id="{87B5DBB5-1C5C-8141-B973-FFB615EF124E}" type="slidenum">
              <a:rPr lang="en-US" altLang="en-US"/>
              <a:pPr/>
              <a:t>2</a:t>
            </a:fld>
            <a:endParaRPr lang="en-US" altLang="en-US"/>
          </a:p>
        </p:txBody>
      </p:sp>
      <p:sp>
        <p:nvSpPr>
          <p:cNvPr id="194563" name="Rectangle 3"/>
          <p:cNvSpPr>
            <a:spLocks noGrp="1" noChangeArrowheads="1"/>
          </p:cNvSpPr>
          <p:nvPr>
            <p:ph sz="quarter" idx="1"/>
          </p:nvPr>
        </p:nvSpPr>
        <p:spPr>
          <a:xfrm>
            <a:off x="822959" y="1716932"/>
            <a:ext cx="7543801" cy="4023360"/>
          </a:xfrm>
        </p:spPr>
        <p:txBody>
          <a:bodyPr>
            <a:normAutofit/>
          </a:bodyPr>
          <a:lstStyle/>
          <a:p>
            <a:r>
              <a:rPr lang="en-US" altLang="en-US" sz="3600" dirty="0"/>
              <a:t>What is </a:t>
            </a:r>
            <a:r>
              <a:rPr lang="en-US" altLang="en-US" sz="3600" dirty="0" smtClean="0"/>
              <a:t>Response to Intervention (RtI)?</a:t>
            </a:r>
            <a:endParaRPr lang="en-US" altLang="en-US" sz="3600" dirty="0"/>
          </a:p>
          <a:p>
            <a:r>
              <a:rPr lang="en-US" altLang="en-US" sz="3600" dirty="0"/>
              <a:t>What are the necessary components of RtI?</a:t>
            </a:r>
          </a:p>
          <a:p>
            <a:r>
              <a:rPr lang="en-US" altLang="en-US" sz="3600" dirty="0" smtClean="0"/>
              <a:t>What are the roles and responsibilities of principals within an RtI literacy model?</a:t>
            </a:r>
            <a:endParaRPr lang="en-US" alt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664" y="4907280"/>
            <a:ext cx="1361112" cy="1698942"/>
          </a:xfrm>
          <a:prstGeom prst="rect">
            <a:avLst/>
          </a:prstGeom>
        </p:spPr>
      </p:pic>
    </p:spTree>
    <p:extLst>
      <p:ext uri="{BB962C8B-B14F-4D97-AF65-F5344CB8AC3E}">
        <p14:creationId xmlns:p14="http://schemas.microsoft.com/office/powerpoint/2010/main" val="132578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20</a:t>
            </a:fld>
            <a:endParaRPr lang="en-US" dirty="0"/>
          </a:p>
        </p:txBody>
      </p:sp>
      <p:sp>
        <p:nvSpPr>
          <p:cNvPr id="4" name="Content Placeholder 3"/>
          <p:cNvSpPr>
            <a:spLocks noGrp="1"/>
          </p:cNvSpPr>
          <p:nvPr>
            <p:ph sz="quarter" idx="1"/>
          </p:nvPr>
        </p:nvSpPr>
        <p:spPr/>
        <p:txBody>
          <a:bodyPr/>
          <a:lstStyle/>
          <a:p>
            <a:pPr>
              <a:buFont typeface="Wingdings" charset="2"/>
              <a:buChar char="Ø"/>
            </a:pPr>
            <a:r>
              <a:rPr lang="en-US" dirty="0" smtClean="0"/>
              <a:t>The pilot schools in Project LIFT have adopted Language for Learning in K-2 and Reading Mastery in Grades 1-3 that incorporate these skills.  </a:t>
            </a:r>
            <a:endParaRPr lang="en-US" dirty="0"/>
          </a:p>
        </p:txBody>
      </p:sp>
      <p:sp>
        <p:nvSpPr>
          <p:cNvPr id="5" name="Title 1"/>
          <p:cNvSpPr>
            <a:spLocks noGrp="1"/>
          </p:cNvSpPr>
          <p:nvPr>
            <p:ph type="title"/>
          </p:nvPr>
        </p:nvSpPr>
        <p:spPr/>
        <p:txBody>
          <a:bodyPr>
            <a:normAutofit fontScale="90000"/>
          </a:bodyPr>
          <a:lstStyle/>
          <a:p>
            <a:r>
              <a:rPr lang="en-US" b="1" dirty="0" smtClean="0">
                <a:solidFill>
                  <a:schemeClr val="accent2">
                    <a:lumMod val="75000"/>
                  </a:schemeClr>
                </a:solidFill>
              </a:rPr>
              <a:t>What is evidence-based instruction?</a:t>
            </a:r>
            <a:endParaRPr lang="en-US" b="1" dirty="0">
              <a:solidFill>
                <a:schemeClr val="accent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54" y="3468973"/>
            <a:ext cx="2463800" cy="2425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347" y="3468973"/>
            <a:ext cx="3464211" cy="2627027"/>
          </a:xfrm>
          <a:prstGeom prst="rect">
            <a:avLst/>
          </a:prstGeom>
        </p:spPr>
      </p:pic>
    </p:spTree>
    <p:extLst>
      <p:ext uri="{BB962C8B-B14F-4D97-AF65-F5344CB8AC3E}">
        <p14:creationId xmlns:p14="http://schemas.microsoft.com/office/powerpoint/2010/main" val="201092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1524000"/>
            <a:ext cx="8229600" cy="5257800"/>
          </a:xfrm>
          <a:solidFill>
            <a:schemeClr val="bg1"/>
          </a:solidFill>
        </p:spPr>
        <p:txBody>
          <a:bodyPr/>
          <a:lstStyle/>
          <a:p>
            <a:pPr marL="457200" indent="-457200" eaLnBrk="1" hangingPunct="1">
              <a:defRPr/>
            </a:pPr>
            <a:r>
              <a:rPr lang="en-US" sz="2800" b="1" dirty="0" smtClean="0">
                <a:cs typeface="+mn-cs"/>
              </a:rPr>
              <a:t>Multi-Tier Model of Service Delivery</a:t>
            </a:r>
          </a:p>
          <a:p>
            <a:pPr marL="1035050" lvl="1" indent="-463550" eaLnBrk="1" hangingPunct="1">
              <a:defRPr/>
            </a:pPr>
            <a:r>
              <a:rPr lang="en-US" sz="2400" b="1" dirty="0" smtClean="0"/>
              <a:t>Tier 1 </a:t>
            </a:r>
            <a:r>
              <a:rPr lang="en-US" sz="2400" dirty="0" smtClean="0"/>
              <a:t>– Our Primary Reading Program or Plan</a:t>
            </a:r>
          </a:p>
          <a:p>
            <a:pPr marL="1538288" lvl="2" indent="-388938" eaLnBrk="1" hangingPunct="1">
              <a:defRPr/>
            </a:pPr>
            <a:r>
              <a:rPr lang="en-US" sz="2100" dirty="0" smtClean="0"/>
              <a:t>All students</a:t>
            </a:r>
          </a:p>
          <a:p>
            <a:pPr marL="1538288" lvl="2" indent="-388938" eaLnBrk="1" hangingPunct="1">
              <a:defRPr/>
            </a:pPr>
            <a:r>
              <a:rPr lang="en-US" sz="2100" dirty="0" smtClean="0"/>
              <a:t>Preventive, proactive</a:t>
            </a:r>
          </a:p>
          <a:p>
            <a:pPr marL="1035050" lvl="1" indent="-463550" eaLnBrk="1" hangingPunct="1">
              <a:defRPr/>
            </a:pPr>
            <a:r>
              <a:rPr lang="en-US" sz="2500" b="1" dirty="0" smtClean="0"/>
              <a:t>Tier 2</a:t>
            </a:r>
            <a:r>
              <a:rPr lang="en-US" sz="2500" dirty="0" smtClean="0"/>
              <a:t> - Targeted Group Interventions</a:t>
            </a:r>
          </a:p>
          <a:p>
            <a:pPr marL="1538288" lvl="2" indent="-388938" eaLnBrk="1" hangingPunct="1">
              <a:defRPr/>
            </a:pPr>
            <a:r>
              <a:rPr lang="en-US" sz="2100" dirty="0" smtClean="0"/>
              <a:t>Some students (some risk)</a:t>
            </a:r>
          </a:p>
          <a:p>
            <a:pPr marL="1538288" lvl="2" indent="-388938" eaLnBrk="1" hangingPunct="1">
              <a:defRPr/>
            </a:pPr>
            <a:r>
              <a:rPr lang="en-US" sz="2100" dirty="0" smtClean="0"/>
              <a:t>Usually </a:t>
            </a:r>
            <a:r>
              <a:rPr lang="en-US" sz="2100" dirty="0" smtClean="0"/>
              <a:t>supplementing primary instruction</a:t>
            </a:r>
            <a:endParaRPr lang="en-US" sz="2100" dirty="0" smtClean="0"/>
          </a:p>
          <a:p>
            <a:pPr marL="1035050" lvl="1" indent="-463550" eaLnBrk="1" hangingPunct="1">
              <a:defRPr/>
            </a:pPr>
            <a:r>
              <a:rPr lang="en-US" sz="2500" b="1" dirty="0" smtClean="0"/>
              <a:t>Tier 3</a:t>
            </a:r>
            <a:r>
              <a:rPr lang="en-US" sz="2500" dirty="0" smtClean="0"/>
              <a:t> - Intensive, Small Group and Individual Interventions</a:t>
            </a:r>
          </a:p>
          <a:p>
            <a:pPr marL="1538288" lvl="2" indent="-388938" eaLnBrk="1" hangingPunct="1">
              <a:defRPr/>
            </a:pPr>
            <a:r>
              <a:rPr lang="en-US" sz="2100" dirty="0" smtClean="0"/>
              <a:t>Some students (high risk)</a:t>
            </a:r>
          </a:p>
          <a:p>
            <a:pPr marL="1538288" lvl="2" indent="-388938" eaLnBrk="1" hangingPunct="1">
              <a:defRPr/>
            </a:pPr>
            <a:r>
              <a:rPr lang="en-US" sz="2100" dirty="0" smtClean="0"/>
              <a:t>Deeper problem analysis</a:t>
            </a:r>
            <a:endParaRPr lang="en-US" sz="2100" b="1" dirty="0" smtClean="0"/>
          </a:p>
          <a:p>
            <a:pPr marL="1538288" lvl="2" indent="-388938" eaLnBrk="1" hangingPunct="1">
              <a:defRPr/>
            </a:pPr>
            <a:r>
              <a:rPr lang="en-US" sz="2100" dirty="0" smtClean="0"/>
              <a:t>Highly intense instruction</a:t>
            </a:r>
          </a:p>
        </p:txBody>
      </p:sp>
      <p:sp>
        <p:nvSpPr>
          <p:cNvPr id="6" name="Slide Number Placeholder 5"/>
          <p:cNvSpPr>
            <a:spLocks noGrp="1"/>
          </p:cNvSpPr>
          <p:nvPr>
            <p:ph type="sldNum" sz="quarter" idx="12"/>
          </p:nvPr>
        </p:nvSpPr>
        <p:spPr/>
        <p:txBody>
          <a:bodyPr>
            <a:normAutofit fontScale="85000" lnSpcReduction="20000"/>
          </a:bodyPr>
          <a:lstStyle/>
          <a:p>
            <a:pPr>
              <a:defRPr/>
            </a:pPr>
            <a:fld id="{BA440B8F-D4AE-434D-9D94-83FFBB20CB68}" type="slidenum">
              <a:rPr lang="en-US"/>
              <a:pPr>
                <a:defRPr/>
              </a:pPr>
              <a:t>21</a:t>
            </a:fld>
            <a:endParaRPr lang="en-US" dirty="0"/>
          </a:p>
        </p:txBody>
      </p:sp>
      <p:sp>
        <p:nvSpPr>
          <p:cNvPr id="5" name="Title 1"/>
          <p:cNvSpPr>
            <a:spLocks noGrp="1"/>
          </p:cNvSpPr>
          <p:nvPr>
            <p:ph type="title"/>
          </p:nvPr>
        </p:nvSpPr>
        <p:spPr>
          <a:xfrm>
            <a:off x="612648" y="228600"/>
            <a:ext cx="8153400" cy="990600"/>
          </a:xfrm>
        </p:spPr>
        <p:txBody>
          <a:bodyPr>
            <a:normAutofit fontScale="90000"/>
          </a:bodyPr>
          <a:lstStyle/>
          <a:p>
            <a:r>
              <a:rPr lang="en-US" b="1" dirty="0" smtClean="0">
                <a:solidFill>
                  <a:schemeClr val="accent2">
                    <a:lumMod val="75000"/>
                  </a:schemeClr>
                </a:solidFill>
              </a:rPr>
              <a:t>What is evidence-based instruction?</a:t>
            </a:r>
            <a:endParaRPr lang="en-US" b="1" dirty="0">
              <a:solidFill>
                <a:schemeClr val="accent2">
                  <a:lumMod val="75000"/>
                </a:schemeClr>
              </a:solidFill>
            </a:endParaRPr>
          </a:p>
        </p:txBody>
      </p:sp>
    </p:spTree>
    <p:extLst>
      <p:ext uri="{BB962C8B-B14F-4D97-AF65-F5344CB8AC3E}">
        <p14:creationId xmlns:p14="http://schemas.microsoft.com/office/powerpoint/2010/main" val="200457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1524000"/>
            <a:ext cx="8229600" cy="5257800"/>
          </a:xfrm>
          <a:solidFill>
            <a:schemeClr val="bg1"/>
          </a:solidFill>
        </p:spPr>
        <p:txBody>
          <a:bodyPr>
            <a:normAutofit/>
          </a:bodyPr>
          <a:lstStyle/>
          <a:p>
            <a:pPr>
              <a:buFont typeface="Wingdings" charset="2"/>
              <a:buChar char="Ø"/>
              <a:defRPr/>
            </a:pPr>
            <a:r>
              <a:rPr lang="en-US" sz="3600" dirty="0">
                <a:solidFill>
                  <a:schemeClr val="accent2">
                    <a:lumMod val="75000"/>
                  </a:schemeClr>
                </a:solidFill>
                <a:effectLst>
                  <a:outerShdw blurRad="38100" dist="38100" dir="2700000" algn="tl">
                    <a:srgbClr val="DDDDDD"/>
                  </a:outerShdw>
                </a:effectLst>
                <a:ea typeface="ＭＳ Ｐゴシック" charset="0"/>
                <a:cs typeface="ＭＳ Ｐゴシック" charset="0"/>
              </a:rPr>
              <a:t>Essential Features of </a:t>
            </a:r>
            <a:r>
              <a:rPr lang="en-US" sz="3600" i="1" dirty="0" smtClean="0">
                <a:solidFill>
                  <a:schemeClr val="accent2">
                    <a:lumMod val="75000"/>
                  </a:schemeClr>
                </a:solidFill>
                <a:effectLst>
                  <a:outerShdw blurRad="38100" dist="38100" dir="2700000" algn="tl">
                    <a:srgbClr val="DDDDDD"/>
                  </a:outerShdw>
                </a:effectLst>
                <a:ea typeface="ＭＳ Ｐゴシック" charset="0"/>
                <a:cs typeface="ＭＳ Ｐゴシック" charset="0"/>
              </a:rPr>
              <a:t>Effective Instruction</a:t>
            </a:r>
          </a:p>
          <a:p>
            <a:pPr marL="609600" indent="-266700">
              <a:lnSpc>
                <a:spcPct val="90000"/>
              </a:lnSpc>
              <a:buClr>
                <a:srgbClr val="FF6600"/>
              </a:buClr>
              <a:buFont typeface="Wingdings" charset="2"/>
              <a:buChar char="ü"/>
            </a:pPr>
            <a:r>
              <a:rPr lang="en-US" altLang="en-US" sz="3200" b="1" dirty="0"/>
              <a:t>Mode</a:t>
            </a:r>
            <a:r>
              <a:rPr lang="en-US" altLang="en-US" sz="3200" dirty="0"/>
              <a:t>l new instructional tasks and provide explicit instruction.</a:t>
            </a:r>
          </a:p>
          <a:p>
            <a:pPr marL="609600" indent="-266700">
              <a:lnSpc>
                <a:spcPct val="90000"/>
              </a:lnSpc>
              <a:buClr>
                <a:srgbClr val="FF6600"/>
              </a:buClr>
              <a:buFont typeface="Wingdings" charset="2"/>
              <a:buChar char="ü"/>
            </a:pPr>
            <a:r>
              <a:rPr lang="en-US" altLang="en-US" sz="3200" b="1" dirty="0"/>
              <a:t>Engage</a:t>
            </a:r>
            <a:r>
              <a:rPr lang="en-US" altLang="en-US" sz="3200" dirty="0"/>
              <a:t> students during teacher-led instruction and encourage student effort.</a:t>
            </a:r>
          </a:p>
          <a:p>
            <a:pPr marL="609600" indent="-266700">
              <a:lnSpc>
                <a:spcPct val="90000"/>
              </a:lnSpc>
              <a:buClr>
                <a:srgbClr val="FF6600"/>
              </a:buClr>
              <a:buFont typeface="Wingdings" charset="2"/>
              <a:buChar char="ü"/>
            </a:pPr>
            <a:r>
              <a:rPr lang="en-US" altLang="en-US" sz="3200" dirty="0"/>
              <a:t>Provide </a:t>
            </a:r>
            <a:r>
              <a:rPr lang="en-US" altLang="en-US" sz="3200" b="1" dirty="0"/>
              <a:t>multiple opportunities for</a:t>
            </a:r>
            <a:r>
              <a:rPr lang="en-US" altLang="en-US" sz="3200" dirty="0"/>
              <a:t> students to respond and </a:t>
            </a:r>
            <a:r>
              <a:rPr lang="en-US" altLang="en-US" sz="3200" b="1" dirty="0"/>
              <a:t>practice</a:t>
            </a:r>
            <a:r>
              <a:rPr lang="en-US" altLang="en-US" sz="3200" dirty="0"/>
              <a:t> new skills.</a:t>
            </a:r>
          </a:p>
          <a:p>
            <a:pPr marL="609600" indent="-266700">
              <a:lnSpc>
                <a:spcPct val="90000"/>
              </a:lnSpc>
              <a:buClr>
                <a:srgbClr val="FF6600"/>
              </a:buClr>
              <a:buFont typeface="Wingdings" charset="2"/>
              <a:buChar char="ü"/>
            </a:pPr>
            <a:r>
              <a:rPr lang="en-US" altLang="en-US" sz="3200" dirty="0"/>
              <a:t>Provide </a:t>
            </a:r>
            <a:r>
              <a:rPr lang="en-US" altLang="en-US" sz="3200" b="1" dirty="0"/>
              <a:t>immediate error correction </a:t>
            </a:r>
            <a:r>
              <a:rPr lang="en-US" altLang="en-US" sz="3200" dirty="0"/>
              <a:t>during instruction and independent work.</a:t>
            </a:r>
          </a:p>
          <a:p>
            <a:pPr lvl="1">
              <a:buFont typeface="Wingdings" charset="2"/>
              <a:buChar char="Ø"/>
              <a:defRPr/>
            </a:pPr>
            <a:endParaRPr lang="en-US" dirty="0" smtClean="0">
              <a:solidFill>
                <a:schemeClr val="accent2">
                  <a:lumMod val="75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BA440B8F-D4AE-434D-9D94-83FFBB20CB68}" type="slidenum">
              <a:rPr lang="en-US"/>
              <a:pPr>
                <a:defRPr/>
              </a:pPr>
              <a:t>22</a:t>
            </a:fld>
            <a:endParaRPr lang="en-US" dirty="0"/>
          </a:p>
        </p:txBody>
      </p:sp>
      <p:sp>
        <p:nvSpPr>
          <p:cNvPr id="5" name="Title 1"/>
          <p:cNvSpPr>
            <a:spLocks noGrp="1"/>
          </p:cNvSpPr>
          <p:nvPr>
            <p:ph type="title"/>
          </p:nvPr>
        </p:nvSpPr>
        <p:spPr>
          <a:xfrm>
            <a:off x="612648" y="228600"/>
            <a:ext cx="8153400" cy="990600"/>
          </a:xfrm>
        </p:spPr>
        <p:txBody>
          <a:bodyPr>
            <a:normAutofit fontScale="90000"/>
          </a:bodyPr>
          <a:lstStyle/>
          <a:p>
            <a:r>
              <a:rPr lang="en-US" b="1" dirty="0" smtClean="0">
                <a:solidFill>
                  <a:schemeClr val="accent2">
                    <a:lumMod val="75000"/>
                  </a:schemeClr>
                </a:solidFill>
              </a:rPr>
              <a:t>What is evidence-based instruction?</a:t>
            </a:r>
            <a:endParaRPr lang="en-US" b="1" dirty="0">
              <a:solidFill>
                <a:schemeClr val="accent2">
                  <a:lumMod val="75000"/>
                </a:schemeClr>
              </a:solidFill>
            </a:endParaRPr>
          </a:p>
        </p:txBody>
      </p:sp>
    </p:spTree>
    <p:extLst>
      <p:ext uri="{BB962C8B-B14F-4D97-AF65-F5344CB8AC3E}">
        <p14:creationId xmlns:p14="http://schemas.microsoft.com/office/powerpoint/2010/main" val="2030070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609600" y="302302"/>
            <a:ext cx="7772400" cy="609600"/>
          </a:xfrm>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3.  Coaching</a:t>
            </a:r>
            <a:endParaRPr lang="en-US" dirty="0" smtClean="0">
              <a:solidFill>
                <a:schemeClr val="accent2">
                  <a:lumMod val="75000"/>
                </a:schemeClr>
              </a:solidFill>
              <a:cs typeface="+mj-cs"/>
            </a:endParaRPr>
          </a:p>
        </p:txBody>
      </p:sp>
      <p:sp>
        <p:nvSpPr>
          <p:cNvPr id="83971" name="Rectangle 3"/>
          <p:cNvSpPr>
            <a:spLocks noGrp="1" noChangeArrowheads="1"/>
          </p:cNvSpPr>
          <p:nvPr>
            <p:ph idx="1"/>
          </p:nvPr>
        </p:nvSpPr>
        <p:spPr>
          <a:xfrm>
            <a:off x="609600" y="1746354"/>
            <a:ext cx="8159646" cy="4849318"/>
          </a:xfrm>
        </p:spPr>
        <p:txBody>
          <a:bodyPr>
            <a:normAutofit/>
          </a:bodyPr>
          <a:lstStyle/>
          <a:p>
            <a:pPr marL="596900" indent="-514350">
              <a:buClr>
                <a:schemeClr val="accent2">
                  <a:lumMod val="50000"/>
                </a:schemeClr>
              </a:buClr>
              <a:buSzPct val="100000"/>
              <a:buFont typeface="Wingdings" charset="2"/>
              <a:buChar char="Ø"/>
            </a:pPr>
            <a:r>
              <a:rPr lang="en-US" altLang="en-US" sz="3200" b="1" dirty="0"/>
              <a:t>A reading coach or coach designee is available to staff </a:t>
            </a:r>
            <a:r>
              <a:rPr lang="en-US" altLang="en-US" sz="3200" b="1" dirty="0" smtClean="0"/>
              <a:t>to:</a:t>
            </a:r>
          </a:p>
          <a:p>
            <a:pPr marL="1090613" lvl="1" indent="-449263">
              <a:buClr>
                <a:srgbClr val="C00000"/>
              </a:buClr>
              <a:buSzPct val="100000"/>
              <a:buFont typeface="Wingdings" charset="2"/>
              <a:buChar char="ü"/>
            </a:pPr>
            <a:r>
              <a:rPr lang="en-US" altLang="en-US" sz="2800" dirty="0" smtClean="0"/>
              <a:t>Provide </a:t>
            </a:r>
            <a:r>
              <a:rPr lang="en-US" altLang="en-US" sz="2800" dirty="0"/>
              <a:t>model teaching, </a:t>
            </a:r>
          </a:p>
          <a:p>
            <a:pPr marL="1090613" lvl="1" indent="-449263">
              <a:buClr>
                <a:srgbClr val="C00000"/>
              </a:buClr>
              <a:buSzPct val="100000"/>
              <a:buFont typeface="Wingdings" charset="2"/>
              <a:buChar char="ü"/>
            </a:pPr>
            <a:r>
              <a:rPr lang="en-US" altLang="en-US" sz="2800" dirty="0" smtClean="0"/>
              <a:t>Provide </a:t>
            </a:r>
            <a:r>
              <a:rPr lang="en-US" altLang="en-US" sz="2800" dirty="0"/>
              <a:t>in-class support, </a:t>
            </a:r>
            <a:endParaRPr lang="en-US" altLang="en-US" sz="2800" dirty="0" smtClean="0"/>
          </a:p>
          <a:p>
            <a:pPr marL="1090613" lvl="1" indent="-449263">
              <a:buClr>
                <a:srgbClr val="C00000"/>
              </a:buClr>
              <a:buSzPct val="100000"/>
              <a:buFont typeface="Wingdings" charset="2"/>
              <a:buChar char="ü"/>
            </a:pPr>
            <a:r>
              <a:rPr lang="en-US" altLang="en-US" sz="2800" dirty="0" smtClean="0"/>
              <a:t>Lead assessment efforts and examining </a:t>
            </a:r>
            <a:r>
              <a:rPr lang="en-US" altLang="en-US" sz="2800" dirty="0"/>
              <a:t>data and creating intervention plans in response to the data for individuals and groups of </a:t>
            </a:r>
            <a:r>
              <a:rPr lang="en-US" altLang="en-US" sz="2800" dirty="0" smtClean="0"/>
              <a:t>students</a:t>
            </a:r>
          </a:p>
          <a:p>
            <a:pPr marL="1090613" lvl="1" indent="-449263">
              <a:buClr>
                <a:srgbClr val="C00000"/>
              </a:buClr>
              <a:buSzPct val="100000"/>
              <a:buFont typeface="Wingdings" charset="2"/>
              <a:buChar char="ü"/>
            </a:pPr>
            <a:r>
              <a:rPr lang="en-US" altLang="en-US" sz="2800" dirty="0" smtClean="0"/>
              <a:t>Other Responsibilities  </a:t>
            </a:r>
            <a:endParaRPr lang="en-US" altLang="en-US" sz="2800" dirty="0"/>
          </a:p>
        </p:txBody>
      </p:sp>
      <p:sp>
        <p:nvSpPr>
          <p:cNvPr id="13" name="Slide Number Placeholder 5"/>
          <p:cNvSpPr>
            <a:spLocks noGrp="1"/>
          </p:cNvSpPr>
          <p:nvPr>
            <p:ph type="sldNum" sz="quarter" idx="12"/>
          </p:nvPr>
        </p:nvSpPr>
        <p:spPr/>
        <p:txBody>
          <a:bodyPr>
            <a:normAutofit fontScale="85000" lnSpcReduction="20000"/>
          </a:bodyPr>
          <a:lstStyle/>
          <a:p>
            <a:pPr>
              <a:defRPr/>
            </a:pPr>
            <a:fld id="{BDE6AB83-072E-2945-91D3-A7CA451F4E01}" type="slidenum">
              <a:rPr lang="en-US"/>
              <a:pPr>
                <a:defRPr/>
              </a:pPr>
              <a:t>23</a:t>
            </a:fld>
            <a:endParaRPr lang="en-US" dirty="0"/>
          </a:p>
        </p:txBody>
      </p:sp>
    </p:spTree>
    <p:extLst>
      <p:ext uri="{BB962C8B-B14F-4D97-AF65-F5344CB8AC3E}">
        <p14:creationId xmlns:p14="http://schemas.microsoft.com/office/powerpoint/2010/main" val="317817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24</a:t>
            </a:fld>
            <a:endParaRPr lang="en-US" dirty="0"/>
          </a:p>
        </p:txBody>
      </p:sp>
      <p:sp>
        <p:nvSpPr>
          <p:cNvPr id="5" name="Rectangle 2"/>
          <p:cNvSpPr>
            <a:spLocks noGrp="1" noChangeArrowheads="1"/>
          </p:cNvSpPr>
          <p:nvPr>
            <p:ph type="title"/>
          </p:nvPr>
        </p:nvSpPr>
        <p:spPr>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4.  Instructional Leadership</a:t>
            </a:r>
            <a:endParaRPr lang="en-US" dirty="0" smtClean="0">
              <a:solidFill>
                <a:schemeClr val="accent2">
                  <a:lumMod val="75000"/>
                </a:schemeClr>
              </a:solidFill>
              <a:cs typeface="+mj-cs"/>
            </a:endParaRPr>
          </a:p>
        </p:txBody>
      </p:sp>
      <p:sp>
        <p:nvSpPr>
          <p:cNvPr id="6" name="Rectangle 3"/>
          <p:cNvSpPr>
            <a:spLocks noGrp="1" noChangeArrowheads="1"/>
          </p:cNvSpPr>
          <p:nvPr>
            <p:ph idx="1"/>
          </p:nvPr>
        </p:nvSpPr>
        <p:spPr>
          <a:xfrm>
            <a:off x="609600" y="1746354"/>
            <a:ext cx="8159646" cy="4849318"/>
          </a:xfrm>
        </p:spPr>
        <p:txBody>
          <a:bodyPr>
            <a:normAutofit/>
          </a:bodyPr>
          <a:lstStyle/>
          <a:p>
            <a:pPr>
              <a:buFont typeface="Wingdings 2" charset="0"/>
              <a:buChar char=""/>
              <a:defRPr/>
            </a:pPr>
            <a:r>
              <a:rPr lang="en-US" sz="3200" dirty="0">
                <a:ea typeface="ＭＳ Ｐゴシック" charset="0"/>
                <a:cs typeface="ＭＳ Ｐゴシック" charset="0"/>
              </a:rPr>
              <a:t>Strong instructional leadership at the school level maintains a </a:t>
            </a:r>
            <a:r>
              <a:rPr lang="en-US" sz="3200" dirty="0">
                <a:effectLst>
                  <a:outerShdw blurRad="38100" dist="38100" dir="2700000" algn="tl">
                    <a:srgbClr val="DDDDDD"/>
                  </a:outerShdw>
                </a:effectLst>
                <a:ea typeface="ＭＳ Ｐゴシック" charset="0"/>
                <a:cs typeface="ＭＳ Ｐゴシック" charset="0"/>
              </a:rPr>
              <a:t>focus on </a:t>
            </a:r>
            <a:r>
              <a:rPr lang="en-US" sz="3200" b="1" dirty="0">
                <a:effectLst>
                  <a:outerShdw blurRad="38100" dist="38100" dir="2700000" algn="tl">
                    <a:srgbClr val="DDDDDD"/>
                  </a:outerShdw>
                </a:effectLst>
                <a:ea typeface="ＭＳ Ｐゴシック" charset="0"/>
                <a:cs typeface="ＭＳ Ｐゴシック" charset="0"/>
              </a:rPr>
              <a:t>high-quality instruction</a:t>
            </a:r>
            <a:r>
              <a:rPr lang="en-US" sz="3200" dirty="0">
                <a:ea typeface="ＭＳ Ｐゴシック" charset="0"/>
                <a:cs typeface="ＭＳ Ｐゴシック" charset="0"/>
              </a:rPr>
              <a:t>, </a:t>
            </a:r>
            <a:r>
              <a:rPr lang="en-US" sz="3200" b="1" dirty="0">
                <a:effectLst>
                  <a:outerShdw blurRad="38100" dist="38100" dir="2700000" algn="tl">
                    <a:srgbClr val="DDDDDD"/>
                  </a:outerShdw>
                </a:effectLst>
                <a:ea typeface="ＭＳ Ｐゴシック" charset="0"/>
                <a:cs typeface="ＭＳ Ｐゴシック" charset="0"/>
              </a:rPr>
              <a:t>organizes and allocates resources </a:t>
            </a:r>
            <a:r>
              <a:rPr lang="en-US" sz="3200" dirty="0">
                <a:effectLst>
                  <a:outerShdw blurRad="38100" dist="38100" dir="2700000" algn="tl">
                    <a:srgbClr val="DDDDDD"/>
                  </a:outerShdw>
                </a:effectLst>
                <a:ea typeface="ＭＳ Ｐゴシック" charset="0"/>
                <a:cs typeface="ＭＳ Ｐゴシック" charset="0"/>
              </a:rPr>
              <a:t>to support reading</a:t>
            </a:r>
            <a:r>
              <a:rPr lang="en-US" sz="3200" dirty="0">
                <a:ea typeface="ＭＳ Ｐゴシック" charset="0"/>
                <a:cs typeface="ＭＳ Ｐゴシック" charset="0"/>
              </a:rPr>
              <a:t>, and </a:t>
            </a:r>
            <a:r>
              <a:rPr lang="en-US" sz="3200" dirty="0">
                <a:effectLst>
                  <a:outerShdw blurRad="38100" dist="38100" dir="2700000" algn="tl">
                    <a:srgbClr val="DDDDDD"/>
                  </a:outerShdw>
                </a:effectLst>
                <a:ea typeface="ＭＳ Ｐゴシック" charset="0"/>
                <a:cs typeface="ＭＳ Ｐゴシック" charset="0"/>
              </a:rPr>
              <a:t>establishes mechanisms to </a:t>
            </a:r>
            <a:r>
              <a:rPr lang="en-US" sz="3200" b="1" dirty="0">
                <a:effectLst>
                  <a:outerShdw blurRad="38100" dist="38100" dir="2700000" algn="tl">
                    <a:srgbClr val="DDDDDD"/>
                  </a:outerShdw>
                </a:effectLst>
                <a:ea typeface="ＭＳ Ｐゴシック" charset="0"/>
                <a:cs typeface="ＭＳ Ｐゴシック" charset="0"/>
              </a:rPr>
              <a:t>communicate reading progress </a:t>
            </a:r>
            <a:r>
              <a:rPr lang="en-US" sz="3200" dirty="0">
                <a:effectLst>
                  <a:outerShdw blurRad="38100" dist="38100" dir="2700000" algn="tl">
                    <a:srgbClr val="DDDDDD"/>
                  </a:outerShdw>
                </a:effectLst>
                <a:ea typeface="ＭＳ Ｐゴシック" charset="0"/>
                <a:cs typeface="ＭＳ Ｐゴシック" charset="0"/>
              </a:rPr>
              <a:t>and practices</a:t>
            </a:r>
            <a:r>
              <a:rPr lang="en-US" sz="3200" dirty="0">
                <a:ea typeface="ＭＳ Ｐゴシック" charset="0"/>
                <a:cs typeface="ＭＳ Ｐゴシック" charset="0"/>
              </a:rPr>
              <a:t>. </a:t>
            </a:r>
            <a:endParaRPr lang="en-US" sz="3200" dirty="0">
              <a:ea typeface="ＭＳ Ｐゴシック" charset="0"/>
              <a:cs typeface="ＭＳ Ｐゴシック" charset="0"/>
            </a:endParaRPr>
          </a:p>
        </p:txBody>
      </p:sp>
      <p:pic>
        <p:nvPicPr>
          <p:cNvPr id="7" name="Picture 6" descr="4leadersh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2446" y="4671492"/>
            <a:ext cx="4120958" cy="166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25</a:t>
            </a:fld>
            <a:endParaRPr lang="en-US" dirty="0"/>
          </a:p>
        </p:txBody>
      </p:sp>
      <p:sp>
        <p:nvSpPr>
          <p:cNvPr id="4" name="Content Placeholder 3"/>
          <p:cNvSpPr>
            <a:spLocks noGrp="1"/>
          </p:cNvSpPr>
          <p:nvPr>
            <p:ph sz="quarter" idx="1"/>
          </p:nvPr>
        </p:nvSpPr>
        <p:spPr/>
        <p:txBody>
          <a:bodyPr/>
          <a:lstStyle/>
          <a:p>
            <a:pPr marL="461963" lvl="2" indent="-461963" defTabSz="457200">
              <a:spcBef>
                <a:spcPts val="0"/>
              </a:spcBef>
              <a:buClr>
                <a:schemeClr val="accent2">
                  <a:lumMod val="75000"/>
                </a:schemeClr>
              </a:buClr>
              <a:buSzPct val="90000"/>
              <a:buFont typeface="Wingdings" charset="2"/>
              <a:buChar char="Ø"/>
              <a:defRPr/>
            </a:pPr>
            <a:r>
              <a:rPr lang="en-US" altLang="en-US" sz="3200" dirty="0" smtClean="0"/>
              <a:t>Principals become </a:t>
            </a:r>
            <a:r>
              <a:rPr lang="en-US" altLang="en-US" sz="3200" b="1" dirty="0"/>
              <a:t>knowledgeable about reading standards, strategies, assessment measures and practices</a:t>
            </a:r>
            <a:r>
              <a:rPr lang="en-US" altLang="en-US" sz="3200" dirty="0"/>
              <a:t>, and instructional programs and materials used within the school by attending and taking part in </a:t>
            </a:r>
            <a:r>
              <a:rPr lang="en-US" altLang="en-US" sz="3200" dirty="0" smtClean="0"/>
              <a:t>professional </a:t>
            </a:r>
            <a:r>
              <a:rPr lang="en-US" altLang="en-US" sz="3200" dirty="0"/>
              <a:t>development activities. </a:t>
            </a:r>
            <a:endParaRPr lang="en-US" altLang="en-US" sz="3200" dirty="0" smtClean="0"/>
          </a:p>
          <a:p>
            <a:pPr marL="461963" lvl="2" indent="-461963" defTabSz="457200">
              <a:spcBef>
                <a:spcPts val="0"/>
              </a:spcBef>
              <a:buClr>
                <a:schemeClr val="accent2">
                  <a:lumMod val="75000"/>
                </a:schemeClr>
              </a:buClr>
              <a:buSzPct val="90000"/>
              <a:buFont typeface="Wingdings" charset="2"/>
              <a:buChar char="Ø"/>
              <a:defRPr/>
            </a:pPr>
            <a:r>
              <a:rPr lang="en-US" altLang="en-US" sz="3200" dirty="0" smtClean="0"/>
              <a:t>It is </a:t>
            </a:r>
            <a:r>
              <a:rPr lang="en-US" altLang="en-US" sz="3200" b="1" dirty="0" smtClean="0"/>
              <a:t>difficult to provide feedback without knowledge </a:t>
            </a:r>
            <a:r>
              <a:rPr lang="en-US" altLang="en-US" sz="3200" dirty="0" smtClean="0"/>
              <a:t>of reading assessments and </a:t>
            </a:r>
            <a:r>
              <a:rPr lang="en-US" altLang="en-US" sz="3200" dirty="0"/>
              <a:t>effective </a:t>
            </a:r>
            <a:r>
              <a:rPr lang="en-US" altLang="en-US" sz="3200" dirty="0" smtClean="0"/>
              <a:t>instructional practices.  </a:t>
            </a:r>
            <a:endParaRPr lang="en-US" dirty="0"/>
          </a:p>
          <a:p>
            <a:endParaRPr lang="en-US" dirty="0"/>
          </a:p>
        </p:txBody>
      </p:sp>
      <p:sp>
        <p:nvSpPr>
          <p:cNvPr id="5" name="Rectangle 2"/>
          <p:cNvSpPr>
            <a:spLocks noGrp="1" noChangeArrowheads="1"/>
          </p:cNvSpPr>
          <p:nvPr>
            <p:ph type="title"/>
          </p:nvPr>
        </p:nvSpPr>
        <p:spPr>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Instructional Leadership</a:t>
            </a:r>
            <a:endParaRPr lang="en-US" dirty="0" smtClean="0">
              <a:solidFill>
                <a:schemeClr val="accent2">
                  <a:lumMod val="75000"/>
                </a:schemeClr>
              </a:solidFill>
              <a:cs typeface="+mj-cs"/>
            </a:endParaRPr>
          </a:p>
        </p:txBody>
      </p:sp>
      <p:pic>
        <p:nvPicPr>
          <p:cNvPr id="6" name="Picture 5" descr="4leadershi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2231" y="388412"/>
            <a:ext cx="1527093" cy="61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39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310838" y="1754994"/>
            <a:ext cx="8608310" cy="4800600"/>
          </a:xfrm>
        </p:spPr>
        <p:txBody>
          <a:bodyPr/>
          <a:lstStyle/>
          <a:p>
            <a:pPr marL="596900" indent="-514350">
              <a:buClr>
                <a:schemeClr val="accent2">
                  <a:lumMod val="50000"/>
                </a:schemeClr>
              </a:buClr>
              <a:buSzPct val="100000"/>
              <a:buFont typeface="Wingdings" charset="2"/>
              <a:buChar char="Ø"/>
            </a:pPr>
            <a:r>
              <a:rPr lang="en-US" altLang="en-US" dirty="0"/>
              <a:t>School administrators and/or reading coaches consistently visit classrooms during the reading block and intervention reading times to provide feedback on teaching performance and student progress. </a:t>
            </a:r>
            <a:endParaRPr lang="en-US" altLang="en-US" dirty="0" smtClean="0"/>
          </a:p>
          <a:p>
            <a:pPr marL="596900" indent="-514350">
              <a:buClr>
                <a:schemeClr val="accent2">
                  <a:lumMod val="50000"/>
                </a:schemeClr>
              </a:buClr>
              <a:buSzPct val="100000"/>
              <a:buFont typeface="Wingdings" charset="2"/>
              <a:buChar char="Ø"/>
            </a:pPr>
            <a:r>
              <a:rPr lang="en-US" altLang="en-US" dirty="0" smtClean="0"/>
              <a:t>For more on this topic, please see the separate module on Principal Walk-Through</a:t>
            </a:r>
          </a:p>
          <a:p>
            <a:pPr marL="596900" indent="-514350">
              <a:buClr>
                <a:schemeClr val="accent2">
                  <a:lumMod val="50000"/>
                </a:schemeClr>
              </a:buClr>
              <a:buSzPct val="100000"/>
              <a:buFont typeface="Wingdings" charset="2"/>
              <a:buChar char="Ø"/>
            </a:pPr>
            <a:r>
              <a:rPr lang="en-US" altLang="en-US" dirty="0" smtClean="0"/>
              <a:t>Please see the handout entitled “Using Classroom Walk-Throughs to Improve Instruction” for an overview of this topic.  </a:t>
            </a:r>
            <a:endParaRPr lang="en-US" altLang="en-US" dirty="0"/>
          </a:p>
        </p:txBody>
      </p:sp>
      <p:sp>
        <p:nvSpPr>
          <p:cNvPr id="4" name="Rectangle 2"/>
          <p:cNvSpPr>
            <a:spLocks noGrp="1" noChangeArrowheads="1"/>
          </p:cNvSpPr>
          <p:nvPr>
            <p:ph type="title"/>
          </p:nvPr>
        </p:nvSpPr>
        <p:spPr>
          <a:xfrm>
            <a:off x="612648" y="228600"/>
            <a:ext cx="8153400" cy="990600"/>
          </a:xfrm>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Instructional Leadership</a:t>
            </a:r>
            <a:endParaRPr lang="en-US" dirty="0" smtClean="0">
              <a:solidFill>
                <a:schemeClr val="accent2">
                  <a:lumMod val="75000"/>
                </a:schemeClr>
              </a:solidFill>
              <a:cs typeface="+mj-cs"/>
            </a:endParaRPr>
          </a:p>
        </p:txBody>
      </p:sp>
      <p:pic>
        <p:nvPicPr>
          <p:cNvPr id="5" name="Picture 4" descr="4leadersh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2231" y="388412"/>
            <a:ext cx="1527093" cy="61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43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609600" y="302302"/>
            <a:ext cx="7772400" cy="609600"/>
          </a:xfrm>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5.  Professional Development</a:t>
            </a:r>
            <a:endParaRPr lang="en-US" dirty="0" smtClean="0">
              <a:solidFill>
                <a:schemeClr val="accent2">
                  <a:lumMod val="75000"/>
                </a:schemeClr>
              </a:solidFill>
              <a:cs typeface="+mj-cs"/>
            </a:endParaRPr>
          </a:p>
        </p:txBody>
      </p:sp>
      <p:sp>
        <p:nvSpPr>
          <p:cNvPr id="83971" name="Rectangle 3"/>
          <p:cNvSpPr>
            <a:spLocks noGrp="1" noChangeArrowheads="1"/>
          </p:cNvSpPr>
          <p:nvPr>
            <p:ph idx="1"/>
          </p:nvPr>
        </p:nvSpPr>
        <p:spPr>
          <a:xfrm>
            <a:off x="609600" y="1746354"/>
            <a:ext cx="8159646" cy="4849318"/>
          </a:xfrm>
        </p:spPr>
        <p:txBody>
          <a:bodyPr wrap="square">
            <a:normAutofit/>
          </a:bodyPr>
          <a:lstStyle/>
          <a:p>
            <a:pPr marL="461963" indent="-461963">
              <a:buClr>
                <a:schemeClr val="accent2">
                  <a:lumMod val="75000"/>
                </a:schemeClr>
              </a:buClr>
              <a:buSzPct val="90000"/>
              <a:buFont typeface="Wingdings" charset="2"/>
              <a:buChar char="Ø"/>
            </a:pPr>
            <a:r>
              <a:rPr lang="en-US" altLang="en-US" sz="3200" dirty="0"/>
              <a:t>Initial and ongoing professional development is available to support reading instruction.  </a:t>
            </a:r>
          </a:p>
          <a:p>
            <a:pPr marL="461963" indent="-461963">
              <a:buClr>
                <a:schemeClr val="accent2">
                  <a:lumMod val="75000"/>
                </a:schemeClr>
              </a:buClr>
              <a:buSzPct val="90000"/>
              <a:buFont typeface="Wingdings" charset="2"/>
              <a:buChar char="Ø"/>
            </a:pPr>
            <a:r>
              <a:rPr lang="en-US" altLang="en-US" sz="3200" dirty="0" smtClean="0"/>
              <a:t>Professional </a:t>
            </a:r>
            <a:r>
              <a:rPr lang="en-US" altLang="en-US" sz="3200" dirty="0"/>
              <a:t>Development (PD) activities should be purposeful and carefully planned within the state </a:t>
            </a:r>
            <a:r>
              <a:rPr lang="en-US" altLang="en-US" sz="3200" dirty="0" smtClean="0"/>
              <a:t>and </a:t>
            </a:r>
            <a:r>
              <a:rPr lang="en-US" altLang="en-US" sz="3200" dirty="0"/>
              <a:t>school of the participants.  PD activities should be assessment-driven.  </a:t>
            </a:r>
            <a:endParaRPr lang="en-US" altLang="en-US" sz="3200" dirty="0" smtClean="0"/>
          </a:p>
          <a:p>
            <a:pPr marL="461963" indent="-461963">
              <a:buClr>
                <a:schemeClr val="accent2">
                  <a:lumMod val="75000"/>
                </a:schemeClr>
              </a:buClr>
              <a:buSzPct val="90000"/>
              <a:buFont typeface="Wingdings" charset="2"/>
              <a:buChar char="Ø"/>
            </a:pPr>
            <a:r>
              <a:rPr lang="en-US" altLang="en-US" sz="3200" dirty="0" smtClean="0"/>
              <a:t>Onsite and online professional development at </a:t>
            </a:r>
            <a:r>
              <a:rPr lang="en-US" altLang="en-US" sz="3200" dirty="0" err="1" smtClean="0"/>
              <a:t>projectlift.weebly.com</a:t>
            </a:r>
            <a:endParaRPr lang="en-US" altLang="en-US" sz="3200" dirty="0" smtClean="0"/>
          </a:p>
        </p:txBody>
      </p:sp>
      <p:sp>
        <p:nvSpPr>
          <p:cNvPr id="13" name="Slide Number Placeholder 5"/>
          <p:cNvSpPr>
            <a:spLocks noGrp="1"/>
          </p:cNvSpPr>
          <p:nvPr>
            <p:ph type="sldNum" sz="quarter" idx="12"/>
          </p:nvPr>
        </p:nvSpPr>
        <p:spPr/>
        <p:txBody>
          <a:bodyPr>
            <a:normAutofit fontScale="85000" lnSpcReduction="20000"/>
          </a:bodyPr>
          <a:lstStyle/>
          <a:p>
            <a:pPr>
              <a:defRPr/>
            </a:pPr>
            <a:fld id="{BDE6AB83-072E-2945-91D3-A7CA451F4E01}" type="slidenum">
              <a:rPr lang="en-US"/>
              <a:pPr>
                <a:defRPr/>
              </a:pPr>
              <a:t>27</a:t>
            </a:fld>
            <a:endParaRPr lang="en-US" dirty="0"/>
          </a:p>
        </p:txBody>
      </p:sp>
    </p:spTree>
    <p:extLst>
      <p:ext uri="{BB962C8B-B14F-4D97-AF65-F5344CB8AC3E}">
        <p14:creationId xmlns:p14="http://schemas.microsoft.com/office/powerpoint/2010/main" val="786763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609600" y="302302"/>
            <a:ext cx="7772400" cy="609600"/>
          </a:xfrm>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6.  Commitment</a:t>
            </a:r>
            <a:endParaRPr lang="en-US" dirty="0" smtClean="0">
              <a:solidFill>
                <a:schemeClr val="accent2">
                  <a:lumMod val="75000"/>
                </a:schemeClr>
              </a:solidFill>
              <a:cs typeface="+mj-cs"/>
            </a:endParaRPr>
          </a:p>
        </p:txBody>
      </p:sp>
      <p:sp>
        <p:nvSpPr>
          <p:cNvPr id="83971" name="Rectangle 3"/>
          <p:cNvSpPr>
            <a:spLocks noGrp="1" noChangeArrowheads="1"/>
          </p:cNvSpPr>
          <p:nvPr>
            <p:ph idx="1"/>
          </p:nvPr>
        </p:nvSpPr>
        <p:spPr>
          <a:xfrm>
            <a:off x="266700" y="1761344"/>
            <a:ext cx="8159646" cy="4849318"/>
          </a:xfrm>
        </p:spPr>
        <p:txBody>
          <a:bodyPr>
            <a:normAutofit/>
          </a:bodyPr>
          <a:lstStyle/>
          <a:p>
            <a:pPr marL="561975" indent="-479425">
              <a:buSzPct val="100000"/>
              <a:buFont typeface="Wingdings" charset="2"/>
              <a:buChar char="Ø"/>
            </a:pPr>
            <a:r>
              <a:rPr lang="en-US" altLang="en-US" sz="3200" dirty="0"/>
              <a:t>All school personnel are committed to the school</a:t>
            </a:r>
            <a:r>
              <a:rPr lang="ja-JP" altLang="en-US" sz="3200" dirty="0"/>
              <a:t>’</a:t>
            </a:r>
            <a:r>
              <a:rPr lang="en-US" altLang="ja-JP" sz="3200" dirty="0"/>
              <a:t>s summative and formative goals, and the school promotes a culture of shared responsibility that makes it possible for all students reach these goals.  </a:t>
            </a:r>
            <a:endParaRPr lang="en-US" altLang="en-US" sz="3200" dirty="0"/>
          </a:p>
        </p:txBody>
      </p:sp>
      <p:sp>
        <p:nvSpPr>
          <p:cNvPr id="13" name="Slide Number Placeholder 5"/>
          <p:cNvSpPr>
            <a:spLocks noGrp="1"/>
          </p:cNvSpPr>
          <p:nvPr>
            <p:ph type="sldNum" sz="quarter" idx="12"/>
          </p:nvPr>
        </p:nvSpPr>
        <p:spPr/>
        <p:txBody>
          <a:bodyPr>
            <a:normAutofit fontScale="85000" lnSpcReduction="20000"/>
          </a:bodyPr>
          <a:lstStyle/>
          <a:p>
            <a:pPr>
              <a:defRPr/>
            </a:pPr>
            <a:fld id="{BDE6AB83-072E-2945-91D3-A7CA451F4E01}" type="slidenum">
              <a:rPr lang="en-US"/>
              <a:pPr>
                <a:defRPr/>
              </a:pPr>
              <a:t>28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21" y="4186003"/>
            <a:ext cx="2921224" cy="2348251"/>
          </a:xfrm>
          <a:prstGeom prst="rect">
            <a:avLst/>
          </a:prstGeom>
        </p:spPr>
      </p:pic>
    </p:spTree>
    <p:extLst>
      <p:ext uri="{BB962C8B-B14F-4D97-AF65-F5344CB8AC3E}">
        <p14:creationId xmlns:p14="http://schemas.microsoft.com/office/powerpoint/2010/main" val="379572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609600" y="302302"/>
            <a:ext cx="7772400" cy="609600"/>
          </a:xfrm>
          <a:noFill/>
          <a:ln w="28575">
            <a:noFill/>
            <a:miter lim="800000"/>
            <a:headEnd/>
            <a:tailEnd/>
          </a:ln>
        </p:spPr>
        <p:txBody>
          <a:bodyPr>
            <a:noAutofit/>
          </a:bodyPr>
          <a:lstStyle/>
          <a:p>
            <a:pPr eaLnBrk="1" hangingPunct="1">
              <a:defRPr/>
            </a:pPr>
            <a:r>
              <a:rPr lang="en-US" b="1" dirty="0" smtClean="0">
                <a:solidFill>
                  <a:schemeClr val="accent2">
                    <a:lumMod val="75000"/>
                  </a:schemeClr>
                </a:solidFill>
                <a:cs typeface="+mj-cs"/>
              </a:rPr>
              <a:t>Commitment</a:t>
            </a:r>
            <a:endParaRPr lang="en-US" dirty="0" smtClean="0">
              <a:solidFill>
                <a:schemeClr val="accent2">
                  <a:lumMod val="75000"/>
                </a:schemeClr>
              </a:solidFill>
              <a:cs typeface="+mj-cs"/>
            </a:endParaRPr>
          </a:p>
        </p:txBody>
      </p:sp>
      <p:sp>
        <p:nvSpPr>
          <p:cNvPr id="83971" name="Rectangle 3"/>
          <p:cNvSpPr>
            <a:spLocks noGrp="1" noChangeArrowheads="1"/>
          </p:cNvSpPr>
          <p:nvPr>
            <p:ph idx="1"/>
          </p:nvPr>
        </p:nvSpPr>
        <p:spPr>
          <a:xfrm>
            <a:off x="222354" y="1821305"/>
            <a:ext cx="8159646" cy="4849318"/>
          </a:xfrm>
        </p:spPr>
        <p:txBody>
          <a:bodyPr>
            <a:normAutofit/>
          </a:bodyPr>
          <a:lstStyle/>
          <a:p>
            <a:pPr marL="596900" indent="-514350">
              <a:buClr>
                <a:schemeClr val="accent2">
                  <a:lumMod val="75000"/>
                </a:schemeClr>
              </a:buClr>
              <a:buSzPct val="90000"/>
              <a:buFont typeface="Wingdings" charset="2"/>
              <a:buChar char="Ø"/>
            </a:pPr>
            <a:r>
              <a:rPr lang="en-US" altLang="en-US" sz="2800" dirty="0" smtClean="0"/>
              <a:t>Commitment from State DOE staff to support the school’s implementation of RTI</a:t>
            </a:r>
          </a:p>
          <a:p>
            <a:pPr marL="596900" indent="-514350">
              <a:buClr>
                <a:schemeClr val="accent2">
                  <a:lumMod val="75000"/>
                </a:schemeClr>
              </a:buClr>
              <a:buSzPct val="90000"/>
              <a:buFont typeface="Wingdings" charset="2"/>
              <a:buChar char="Ø"/>
            </a:pPr>
            <a:r>
              <a:rPr lang="en-US" altLang="en-US" sz="2800" dirty="0" smtClean="0"/>
              <a:t>Commitment to a shared responsibility for student achievement by general education and special education </a:t>
            </a:r>
          </a:p>
          <a:p>
            <a:pPr marL="596900" indent="-514350">
              <a:buClr>
                <a:schemeClr val="accent2">
                  <a:lumMod val="75000"/>
                </a:schemeClr>
              </a:buClr>
              <a:buSzPct val="90000"/>
              <a:buFont typeface="Wingdings" charset="2"/>
              <a:buChar char="Ø"/>
            </a:pPr>
            <a:r>
              <a:rPr lang="en-US" altLang="en-US" sz="2800" dirty="0" smtClean="0"/>
              <a:t>Commitment to the key principles of RTI as discussed earlier in this module</a:t>
            </a:r>
          </a:p>
          <a:p>
            <a:pPr marL="596900" indent="-514350">
              <a:buClr>
                <a:schemeClr val="accent2">
                  <a:lumMod val="75000"/>
                </a:schemeClr>
              </a:buClr>
              <a:buSzPct val="90000"/>
              <a:buFont typeface="Wingdings" charset="2"/>
              <a:buChar char="Ø"/>
            </a:pPr>
            <a:r>
              <a:rPr lang="en-US" altLang="en-US" sz="2800" dirty="0" smtClean="0"/>
              <a:t>Commitment by all staff to do whatever it takes to improve the literacy outcomes of the students and families they serve</a:t>
            </a:r>
            <a:endParaRPr lang="en-US" altLang="en-US" sz="2800" dirty="0"/>
          </a:p>
        </p:txBody>
      </p:sp>
      <p:sp>
        <p:nvSpPr>
          <p:cNvPr id="13" name="Slide Number Placeholder 5"/>
          <p:cNvSpPr>
            <a:spLocks noGrp="1"/>
          </p:cNvSpPr>
          <p:nvPr>
            <p:ph type="sldNum" sz="quarter" idx="12"/>
          </p:nvPr>
        </p:nvSpPr>
        <p:spPr/>
        <p:txBody>
          <a:bodyPr>
            <a:normAutofit fontScale="85000" lnSpcReduction="20000"/>
          </a:bodyPr>
          <a:lstStyle/>
          <a:p>
            <a:pPr>
              <a:defRPr/>
            </a:pPr>
            <a:fld id="{BDE6AB83-072E-2945-91D3-A7CA451F4E01}" type="slidenum">
              <a:rPr lang="en-US"/>
              <a:pPr>
                <a:defRPr/>
              </a:pPr>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942" y="0"/>
            <a:ext cx="1446343" cy="1162655"/>
          </a:xfrm>
          <a:prstGeom prst="rect">
            <a:avLst/>
          </a:prstGeom>
        </p:spPr>
      </p:pic>
    </p:spTree>
    <p:extLst>
      <p:ext uri="{BB962C8B-B14F-4D97-AF65-F5344CB8AC3E}">
        <p14:creationId xmlns:p14="http://schemas.microsoft.com/office/powerpoint/2010/main" val="206128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59080"/>
            <a:ext cx="8260080" cy="685800"/>
          </a:xfrm>
          <a:solidFill>
            <a:schemeClr val="bg1"/>
          </a:solidFill>
          <a:ln w="12700">
            <a:noFill/>
            <a:miter lim="800000"/>
            <a:headEnd/>
            <a:tailEnd/>
          </a:ln>
        </p:spPr>
        <p:txBody>
          <a:bodyPr>
            <a:noAutofit/>
          </a:bodyPr>
          <a:lstStyle/>
          <a:p>
            <a:pPr eaLnBrk="1" hangingPunct="1">
              <a:defRPr/>
            </a:pPr>
            <a:r>
              <a:rPr lang="en-US" sz="4000" b="1" dirty="0" smtClean="0">
                <a:solidFill>
                  <a:schemeClr val="accent2">
                    <a:lumMod val="50000"/>
                  </a:schemeClr>
                </a:solidFill>
                <a:latin typeface="Microsoft Sans Serif"/>
                <a:cs typeface="Microsoft Sans Serif"/>
              </a:rPr>
              <a:t>What is Response </a:t>
            </a:r>
            <a:r>
              <a:rPr lang="en-US" sz="4000" b="1" smtClean="0">
                <a:solidFill>
                  <a:schemeClr val="accent2">
                    <a:lumMod val="50000"/>
                  </a:schemeClr>
                </a:solidFill>
                <a:latin typeface="Microsoft Sans Serif"/>
                <a:cs typeface="Microsoft Sans Serif"/>
              </a:rPr>
              <a:t>to Intervention?</a:t>
            </a:r>
            <a:endParaRPr lang="en-US" sz="4000" dirty="0" smtClean="0">
              <a:solidFill>
                <a:schemeClr val="accent2">
                  <a:lumMod val="50000"/>
                </a:schemeClr>
              </a:solidFill>
              <a:latin typeface="Microsoft Sans Serif"/>
              <a:cs typeface="Microsoft Sans Serif"/>
            </a:endParaRPr>
          </a:p>
        </p:txBody>
      </p:sp>
      <p:sp>
        <p:nvSpPr>
          <p:cNvPr id="27651" name="Rectangle 3"/>
          <p:cNvSpPr>
            <a:spLocks noGrp="1" noChangeArrowheads="1"/>
          </p:cNvSpPr>
          <p:nvPr>
            <p:ph idx="1"/>
          </p:nvPr>
        </p:nvSpPr>
        <p:spPr>
          <a:xfrm>
            <a:off x="329327" y="1722120"/>
            <a:ext cx="8153400" cy="5013960"/>
          </a:xfrm>
        </p:spPr>
        <p:txBody>
          <a:bodyPr>
            <a:normAutofit/>
          </a:bodyPr>
          <a:lstStyle/>
          <a:p>
            <a:pPr>
              <a:buClr>
                <a:schemeClr val="accent2"/>
              </a:buClr>
              <a:buFont typeface="Wingdings" charset="2"/>
              <a:buChar char="Ø"/>
              <a:defRPr/>
            </a:pPr>
            <a:r>
              <a:rPr lang="en-US" sz="3600" b="1" dirty="0" smtClean="0"/>
              <a:t>Short Definition - RTI Involves:  </a:t>
            </a:r>
          </a:p>
          <a:p>
            <a:pPr marL="800100" lvl="1" indent="-433388">
              <a:buClr>
                <a:schemeClr val="accent2"/>
              </a:buClr>
              <a:buSzPct val="80000"/>
              <a:buFont typeface="LucidaGrande" charset="0"/>
              <a:buChar char="✓"/>
              <a:defRPr/>
            </a:pPr>
            <a:r>
              <a:rPr lang="en-US" sz="3200" dirty="0"/>
              <a:t>R</a:t>
            </a:r>
            <a:r>
              <a:rPr lang="en-US" sz="3200" dirty="0" smtClean="0"/>
              <a:t>egularly </a:t>
            </a:r>
            <a:r>
              <a:rPr lang="en-US" sz="3200" b="1" dirty="0"/>
              <a:t>assessing </a:t>
            </a:r>
            <a:r>
              <a:rPr lang="en-US" sz="3200" dirty="0"/>
              <a:t>proficiency in a skill, </a:t>
            </a:r>
            <a:endParaRPr lang="en-US" sz="3200" dirty="0" smtClean="0"/>
          </a:p>
          <a:p>
            <a:pPr marL="800100" lvl="1" indent="-433388">
              <a:buClr>
                <a:schemeClr val="accent2"/>
              </a:buClr>
              <a:buSzPct val="80000"/>
              <a:buFont typeface="LucidaGrande" charset="0"/>
              <a:buChar char="✓"/>
              <a:defRPr/>
            </a:pPr>
            <a:r>
              <a:rPr lang="en-US" sz="3200" dirty="0" smtClean="0"/>
              <a:t>Determining </a:t>
            </a:r>
            <a:r>
              <a:rPr lang="en-US" sz="3200" dirty="0"/>
              <a:t>which </a:t>
            </a:r>
            <a:r>
              <a:rPr lang="en-US" sz="3200" b="1" dirty="0"/>
              <a:t>students are </a:t>
            </a:r>
            <a:r>
              <a:rPr lang="en-US" sz="3200" b="1" dirty="0" smtClean="0"/>
              <a:t>behind</a:t>
            </a:r>
            <a:endParaRPr lang="en-US" sz="3200" dirty="0"/>
          </a:p>
          <a:p>
            <a:pPr marL="800100" lvl="1" indent="-433388">
              <a:buClr>
                <a:schemeClr val="accent2"/>
              </a:buClr>
              <a:buSzPct val="80000"/>
              <a:buFont typeface="LucidaGrande" charset="0"/>
              <a:buChar char="✓"/>
              <a:defRPr/>
            </a:pPr>
            <a:r>
              <a:rPr lang="en-US" sz="3200" dirty="0"/>
              <a:t>P</a:t>
            </a:r>
            <a:r>
              <a:rPr lang="en-US" sz="3200" dirty="0" smtClean="0"/>
              <a:t>roviding </a:t>
            </a:r>
            <a:r>
              <a:rPr lang="en-US" sz="3200" b="1" dirty="0"/>
              <a:t>help in small groups </a:t>
            </a:r>
            <a:r>
              <a:rPr lang="en-US" sz="3200" dirty="0"/>
              <a:t>for those students below benchmark, </a:t>
            </a:r>
            <a:endParaRPr lang="en-US" sz="3200" dirty="0" smtClean="0"/>
          </a:p>
          <a:p>
            <a:pPr marL="800100" lvl="1" indent="-433388">
              <a:buClr>
                <a:schemeClr val="accent2"/>
              </a:buClr>
              <a:buSzPct val="80000"/>
              <a:buFont typeface="LucidaGrande" charset="0"/>
              <a:buChar char="✓"/>
              <a:defRPr/>
            </a:pPr>
            <a:r>
              <a:rPr lang="en-US" sz="3200" b="1" dirty="0" smtClean="0"/>
              <a:t>Assessing </a:t>
            </a:r>
            <a:r>
              <a:rPr lang="en-US" sz="3200" b="1" dirty="0"/>
              <a:t>regularly </a:t>
            </a:r>
            <a:r>
              <a:rPr lang="en-US" sz="3200" dirty="0"/>
              <a:t>to monitor progress, </a:t>
            </a:r>
            <a:r>
              <a:rPr lang="en-US" sz="3200" dirty="0" smtClean="0"/>
              <a:t>an</a:t>
            </a:r>
          </a:p>
          <a:p>
            <a:pPr marL="800100" lvl="1" indent="-433388">
              <a:buClr>
                <a:schemeClr val="accent2"/>
              </a:buClr>
              <a:buSzPct val="80000"/>
              <a:buFont typeface="LucidaGrande" charset="0"/>
              <a:buChar char="✓"/>
              <a:defRPr/>
            </a:pPr>
            <a:r>
              <a:rPr lang="en-US" sz="3200" dirty="0"/>
              <a:t>I</a:t>
            </a:r>
            <a:r>
              <a:rPr lang="en-US" sz="3200" dirty="0" smtClean="0"/>
              <a:t>ntensifying </a:t>
            </a:r>
            <a:r>
              <a:rPr lang="en-US" sz="3200" dirty="0"/>
              <a:t>instruction for students whose progress is insufficient. </a:t>
            </a:r>
            <a:endParaRPr lang="en-US" sz="3200" dirty="0" smtClean="0"/>
          </a:p>
        </p:txBody>
      </p:sp>
      <p:sp>
        <p:nvSpPr>
          <p:cNvPr id="7" name="Slide Number Placeholder 5"/>
          <p:cNvSpPr>
            <a:spLocks noGrp="1"/>
          </p:cNvSpPr>
          <p:nvPr>
            <p:ph type="sldNum" sz="quarter" idx="12"/>
          </p:nvPr>
        </p:nvSpPr>
        <p:spPr/>
        <p:txBody>
          <a:bodyPr>
            <a:normAutofit fontScale="85000" lnSpcReduction="20000"/>
          </a:bodyPr>
          <a:lstStyle/>
          <a:p>
            <a:pPr>
              <a:defRPr/>
            </a:pPr>
            <a:fld id="{446771CB-E117-2847-816B-1463BFC29F27}" type="slidenum">
              <a:rPr lang="en-US"/>
              <a:pPr>
                <a:defRPr/>
              </a:pPr>
              <a:t>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614" y="6004560"/>
            <a:ext cx="1048226" cy="875982"/>
          </a:xfrm>
          <a:prstGeom prst="rect">
            <a:avLst/>
          </a:prstGeom>
        </p:spPr>
      </p:pic>
    </p:spTree>
    <p:extLst>
      <p:ext uri="{BB962C8B-B14F-4D97-AF65-F5344CB8AC3E}">
        <p14:creationId xmlns:p14="http://schemas.microsoft.com/office/powerpoint/2010/main" val="1207438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533400" y="314793"/>
            <a:ext cx="7772400" cy="685800"/>
          </a:xfrm>
          <a:solidFill>
            <a:schemeClr val="bg1"/>
          </a:solidFill>
          <a:ln w="28575">
            <a:solidFill>
              <a:schemeClr val="accent2"/>
            </a:solidFill>
            <a:miter lim="800000"/>
            <a:headEnd/>
            <a:tailEnd/>
          </a:ln>
        </p:spPr>
        <p:txBody>
          <a:bodyPr>
            <a:normAutofit fontScale="90000"/>
          </a:bodyPr>
          <a:lstStyle/>
          <a:p>
            <a:pPr eaLnBrk="1" hangingPunct="1">
              <a:defRPr/>
            </a:pPr>
            <a:r>
              <a:rPr lang="en-US" dirty="0" smtClean="0">
                <a:solidFill>
                  <a:srgbClr val="000000"/>
                </a:solidFill>
                <a:cs typeface="+mj-cs"/>
              </a:rPr>
              <a:t>In Conclusion…</a:t>
            </a:r>
          </a:p>
        </p:txBody>
      </p:sp>
      <p:sp>
        <p:nvSpPr>
          <p:cNvPr id="353284" name="Rectangle 4"/>
          <p:cNvSpPr>
            <a:spLocks noGrp="1" noChangeArrowheads="1"/>
          </p:cNvSpPr>
          <p:nvPr>
            <p:ph idx="1"/>
          </p:nvPr>
        </p:nvSpPr>
        <p:spPr>
          <a:xfrm>
            <a:off x="762000" y="1828800"/>
            <a:ext cx="7620000" cy="4343400"/>
          </a:xfrm>
        </p:spPr>
        <p:txBody>
          <a:bodyPr>
            <a:noAutofit/>
          </a:bodyPr>
          <a:lstStyle/>
          <a:p>
            <a:pPr marL="463550" indent="-463550" eaLnBrk="1" hangingPunct="1">
              <a:lnSpc>
                <a:spcPct val="90000"/>
              </a:lnSpc>
              <a:buClr>
                <a:srgbClr val="B80C26"/>
              </a:buClr>
              <a:defRPr/>
            </a:pPr>
            <a:r>
              <a:rPr lang="en-US" sz="3200" dirty="0" smtClean="0">
                <a:cs typeface="+mn-cs"/>
              </a:rPr>
              <a:t>RTI takes time to develop. </a:t>
            </a:r>
          </a:p>
          <a:p>
            <a:pPr marL="463550" indent="-463550" eaLnBrk="1" hangingPunct="1">
              <a:lnSpc>
                <a:spcPct val="90000"/>
              </a:lnSpc>
              <a:buClr>
                <a:srgbClr val="B80C26"/>
              </a:buClr>
              <a:defRPr/>
            </a:pPr>
            <a:r>
              <a:rPr lang="en-US" sz="3200" dirty="0" smtClean="0">
                <a:cs typeface="+mn-cs"/>
              </a:rPr>
              <a:t>If you are just beginning, there will be difficulties as change is hard. </a:t>
            </a:r>
            <a:endParaRPr lang="en-US" sz="3200" dirty="0" smtClean="0">
              <a:cs typeface="+mn-cs"/>
            </a:endParaRPr>
          </a:p>
          <a:p>
            <a:pPr marL="463550" indent="-463550" eaLnBrk="1" hangingPunct="1">
              <a:lnSpc>
                <a:spcPct val="90000"/>
              </a:lnSpc>
              <a:buClr>
                <a:srgbClr val="B80C26"/>
              </a:buClr>
              <a:defRPr/>
            </a:pPr>
            <a:r>
              <a:rPr lang="en-US" sz="3200" dirty="0" smtClean="0">
                <a:cs typeface="+mn-cs"/>
              </a:rPr>
              <a:t>Resources </a:t>
            </a:r>
            <a:r>
              <a:rPr lang="en-US" sz="3200" dirty="0" smtClean="0">
                <a:cs typeface="+mn-cs"/>
              </a:rPr>
              <a:t>are available to learn much more about Response to Intervention.  </a:t>
            </a:r>
          </a:p>
          <a:p>
            <a:pPr marL="463550" indent="-463550" eaLnBrk="1" hangingPunct="1">
              <a:lnSpc>
                <a:spcPct val="90000"/>
              </a:lnSpc>
              <a:buClr>
                <a:srgbClr val="B80C26"/>
              </a:buClr>
              <a:defRPr/>
            </a:pPr>
            <a:r>
              <a:rPr lang="en-US" sz="3200" dirty="0" smtClean="0">
                <a:cs typeface="+mn-cs"/>
              </a:rPr>
              <a:t>You will receive </a:t>
            </a:r>
            <a:r>
              <a:rPr lang="en-US" sz="3200" dirty="0" smtClean="0">
                <a:cs typeface="+mn-cs"/>
              </a:rPr>
              <a:t>support</a:t>
            </a:r>
            <a:r>
              <a:rPr lang="en-US" sz="3200" dirty="0" smtClean="0">
                <a:cs typeface="+mn-cs"/>
              </a:rPr>
              <a:t>.  </a:t>
            </a:r>
          </a:p>
        </p:txBody>
      </p:sp>
      <p:sp>
        <p:nvSpPr>
          <p:cNvPr id="6" name="Slide Number Placeholder 5"/>
          <p:cNvSpPr>
            <a:spLocks noGrp="1"/>
          </p:cNvSpPr>
          <p:nvPr>
            <p:ph type="sldNum" sz="quarter" idx="12"/>
          </p:nvPr>
        </p:nvSpPr>
        <p:spPr/>
        <p:txBody>
          <a:bodyPr>
            <a:normAutofit fontScale="85000" lnSpcReduction="20000"/>
          </a:bodyPr>
          <a:lstStyle/>
          <a:p>
            <a:pPr>
              <a:defRPr/>
            </a:pPr>
            <a:fld id="{2251AC51-269E-E043-A829-E84D2DD30555}" type="slidenum">
              <a:rPr lang="en-US"/>
              <a:pPr>
                <a:defRPr/>
              </a:pPr>
              <a:t>30</a:t>
            </a:fld>
            <a:endParaRPr lang="en-US" dirty="0"/>
          </a:p>
        </p:txBody>
      </p:sp>
    </p:spTree>
    <p:extLst>
      <p:ext uri="{BB962C8B-B14F-4D97-AF65-F5344CB8AC3E}">
        <p14:creationId xmlns:p14="http://schemas.microsoft.com/office/powerpoint/2010/main" val="219422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31</a:t>
            </a:fld>
            <a:endParaRPr lang="en-US" dirty="0"/>
          </a:p>
        </p:txBody>
      </p:sp>
      <p:sp>
        <p:nvSpPr>
          <p:cNvPr id="4" name="Content Placeholder 3"/>
          <p:cNvSpPr>
            <a:spLocks noGrp="1"/>
          </p:cNvSpPr>
          <p:nvPr>
            <p:ph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Please move on to Part 2 of this module.  Part 2 provides more information geared specifically around the principal’s role in RTI.  (Coming)</a:t>
            </a:r>
            <a:endParaRPr lang="en-US" dirty="0"/>
          </a:p>
        </p:txBody>
      </p:sp>
      <p:sp>
        <p:nvSpPr>
          <p:cNvPr id="5" name="Rectangle 2"/>
          <p:cNvSpPr>
            <a:spLocks noGrp="1" noChangeArrowheads="1"/>
          </p:cNvSpPr>
          <p:nvPr>
            <p:ph type="title"/>
          </p:nvPr>
        </p:nvSpPr>
        <p:spPr>
          <a:solidFill>
            <a:schemeClr val="bg1"/>
          </a:solidFill>
          <a:ln w="28575">
            <a:solidFill>
              <a:schemeClr val="accent2"/>
            </a:solidFill>
            <a:miter lim="800000"/>
            <a:headEnd/>
            <a:tailEnd/>
          </a:ln>
        </p:spPr>
        <p:txBody>
          <a:bodyPr>
            <a:normAutofit/>
          </a:bodyPr>
          <a:lstStyle/>
          <a:p>
            <a:pPr eaLnBrk="1" hangingPunct="1">
              <a:defRPr/>
            </a:pPr>
            <a:r>
              <a:rPr lang="en-US" dirty="0" smtClean="0">
                <a:solidFill>
                  <a:srgbClr val="000000"/>
                </a:solidFill>
                <a:cs typeface="+mj-cs"/>
              </a:rPr>
              <a:t>In Conclusion…</a:t>
            </a:r>
          </a:p>
        </p:txBody>
      </p:sp>
    </p:spTree>
    <p:extLst>
      <p:ext uri="{BB962C8B-B14F-4D97-AF65-F5344CB8AC3E}">
        <p14:creationId xmlns:p14="http://schemas.microsoft.com/office/powerpoint/2010/main" val="171422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198414"/>
            <a:ext cx="8305800" cy="937170"/>
          </a:xfrm>
          <a:noFill/>
          <a:ln w="28575">
            <a:noFill/>
            <a:miter lim="800000"/>
            <a:headEnd/>
            <a:tailEnd/>
          </a:ln>
        </p:spPr>
        <p:txBody>
          <a:bodyPr>
            <a:noAutofit/>
          </a:bodyPr>
          <a:lstStyle/>
          <a:p>
            <a:pPr eaLnBrk="1" hangingPunct="1">
              <a:defRPr/>
            </a:pPr>
            <a:r>
              <a:rPr lang="en-US" sz="3200" b="1" dirty="0" smtClean="0">
                <a:solidFill>
                  <a:schemeClr val="accent2">
                    <a:lumMod val="50000"/>
                  </a:schemeClr>
                </a:solidFill>
                <a:cs typeface="+mj-cs"/>
              </a:rPr>
              <a:t>Important Components of Response to Intervention:</a:t>
            </a:r>
            <a:endParaRPr lang="en-US" sz="3200" dirty="0" smtClean="0">
              <a:solidFill>
                <a:schemeClr val="accent2">
                  <a:lumMod val="50000"/>
                </a:schemeClr>
              </a:solidFill>
              <a:cs typeface="+mj-cs"/>
            </a:endParaRPr>
          </a:p>
        </p:txBody>
      </p:sp>
      <p:sp>
        <p:nvSpPr>
          <p:cNvPr id="53251" name="Rectangle 3"/>
          <p:cNvSpPr>
            <a:spLocks noGrp="1" noChangeArrowheads="1"/>
          </p:cNvSpPr>
          <p:nvPr>
            <p:ph idx="1"/>
          </p:nvPr>
        </p:nvSpPr>
        <p:spPr>
          <a:xfrm>
            <a:off x="457200" y="1752600"/>
            <a:ext cx="8382000" cy="4953000"/>
          </a:xfrm>
        </p:spPr>
        <p:txBody>
          <a:bodyPr/>
          <a:lstStyle/>
          <a:p>
            <a:pPr marL="609600" indent="-609600" eaLnBrk="1" hangingPunct="1">
              <a:buClr>
                <a:schemeClr val="accent2">
                  <a:lumMod val="75000"/>
                </a:schemeClr>
              </a:buClr>
              <a:buSzPct val="100000"/>
              <a:buFont typeface="Arial" charset="0"/>
              <a:buAutoNum type="arabicPeriod"/>
              <a:defRPr/>
            </a:pPr>
            <a:r>
              <a:rPr lang="en-US" sz="2800" dirty="0" smtClean="0">
                <a:cs typeface="+mn-cs"/>
              </a:rPr>
              <a:t>High Quality, </a:t>
            </a:r>
            <a:r>
              <a:rPr lang="en-US" sz="2800" b="1" dirty="0" smtClean="0">
                <a:cs typeface="+mn-cs"/>
              </a:rPr>
              <a:t>Research-Based Instruction</a:t>
            </a:r>
          </a:p>
          <a:p>
            <a:pPr marL="609600" indent="-609600" eaLnBrk="1" hangingPunct="1">
              <a:buClr>
                <a:schemeClr val="accent2">
                  <a:lumMod val="75000"/>
                </a:schemeClr>
              </a:buClr>
              <a:buSzPct val="100000"/>
              <a:buFont typeface="Arial" charset="0"/>
              <a:buAutoNum type="arabicPeriod"/>
              <a:defRPr/>
            </a:pPr>
            <a:r>
              <a:rPr lang="en-US" sz="2800" dirty="0" smtClean="0">
                <a:cs typeface="+mn-cs"/>
              </a:rPr>
              <a:t>Outcome Oriented </a:t>
            </a:r>
            <a:r>
              <a:rPr lang="en-US" sz="2800" b="1" dirty="0" smtClean="0">
                <a:cs typeface="+mn-cs"/>
              </a:rPr>
              <a:t>Research-Based Interventions</a:t>
            </a:r>
          </a:p>
          <a:p>
            <a:pPr marL="609600" indent="-609600" eaLnBrk="1" hangingPunct="1">
              <a:buClr>
                <a:schemeClr val="accent2">
                  <a:lumMod val="75000"/>
                </a:schemeClr>
              </a:buClr>
              <a:buSzPct val="100000"/>
              <a:buFont typeface="Arial" charset="0"/>
              <a:buAutoNum type="arabicPeriod"/>
              <a:defRPr/>
            </a:pPr>
            <a:r>
              <a:rPr lang="en-US" sz="2800" b="1" dirty="0" smtClean="0">
                <a:cs typeface="+mn-cs"/>
              </a:rPr>
              <a:t>Assessments</a:t>
            </a:r>
            <a:r>
              <a:rPr lang="en-US" sz="2800" dirty="0" smtClean="0">
                <a:cs typeface="+mn-cs"/>
              </a:rPr>
              <a:t>:  </a:t>
            </a:r>
          </a:p>
          <a:p>
            <a:pPr marL="1089025" lvl="1" indent="-514350" eaLnBrk="1" hangingPunct="1">
              <a:buClr>
                <a:schemeClr val="accent2">
                  <a:lumMod val="75000"/>
                </a:schemeClr>
              </a:buClr>
              <a:buSzPct val="100000"/>
              <a:buFont typeface="Times" charset="0"/>
              <a:buChar char="•"/>
              <a:defRPr/>
            </a:pPr>
            <a:r>
              <a:rPr lang="en-US" sz="2300" dirty="0" smtClean="0"/>
              <a:t>Universal Screening</a:t>
            </a:r>
          </a:p>
          <a:p>
            <a:pPr marL="1089025" lvl="1" indent="-514350" eaLnBrk="1" hangingPunct="1">
              <a:buClr>
                <a:schemeClr val="accent2">
                  <a:lumMod val="75000"/>
                </a:schemeClr>
              </a:buClr>
              <a:buSzPct val="100000"/>
              <a:buFont typeface="Times" charset="0"/>
              <a:buChar char="•"/>
              <a:defRPr/>
            </a:pPr>
            <a:r>
              <a:rPr lang="en-US" sz="2300" dirty="0" smtClean="0"/>
              <a:t>Diagnostic </a:t>
            </a:r>
          </a:p>
          <a:p>
            <a:pPr marL="1089025" lvl="1" indent="-514350" eaLnBrk="1" hangingPunct="1">
              <a:buClr>
                <a:schemeClr val="accent2">
                  <a:lumMod val="75000"/>
                </a:schemeClr>
              </a:buClr>
              <a:buSzPct val="100000"/>
              <a:buFont typeface="Times" charset="0"/>
              <a:buChar char="•"/>
              <a:defRPr/>
            </a:pPr>
            <a:r>
              <a:rPr lang="en-US" sz="2300" dirty="0" smtClean="0"/>
              <a:t>Progress Monitoring</a:t>
            </a:r>
          </a:p>
          <a:p>
            <a:pPr marL="1089025" lvl="1" indent="-514350" eaLnBrk="1" hangingPunct="1">
              <a:buClr>
                <a:schemeClr val="accent2">
                  <a:lumMod val="75000"/>
                </a:schemeClr>
              </a:buClr>
              <a:buSzPct val="100000"/>
              <a:buFont typeface="Times" charset="0"/>
              <a:buChar char="•"/>
              <a:defRPr/>
            </a:pPr>
            <a:r>
              <a:rPr lang="en-US" sz="2300" dirty="0" smtClean="0"/>
              <a:t>Outcome</a:t>
            </a:r>
          </a:p>
          <a:p>
            <a:pPr marL="609600" indent="-609600" eaLnBrk="1" hangingPunct="1">
              <a:buClr>
                <a:schemeClr val="accent2">
                  <a:lumMod val="75000"/>
                </a:schemeClr>
              </a:buClr>
              <a:buSzPct val="100000"/>
              <a:buFont typeface="Arial" charset="0"/>
              <a:buAutoNum type="arabicPeriod"/>
              <a:defRPr/>
            </a:pPr>
            <a:r>
              <a:rPr lang="en-US" sz="2900" dirty="0" smtClean="0">
                <a:cs typeface="+mn-cs"/>
              </a:rPr>
              <a:t>Systematic </a:t>
            </a:r>
            <a:r>
              <a:rPr lang="en-US" sz="2900" b="1" dirty="0" smtClean="0">
                <a:cs typeface="+mn-cs"/>
              </a:rPr>
              <a:t>Data-Based Decision Making</a:t>
            </a:r>
          </a:p>
          <a:p>
            <a:pPr marL="609600" indent="-609600" eaLnBrk="1" hangingPunct="1">
              <a:buClr>
                <a:schemeClr val="accent2">
                  <a:lumMod val="75000"/>
                </a:schemeClr>
              </a:buClr>
              <a:buSzPct val="100000"/>
              <a:buFont typeface="Arial" charset="0"/>
              <a:buAutoNum type="arabicPeriod"/>
              <a:defRPr/>
            </a:pPr>
            <a:r>
              <a:rPr lang="en-US" sz="2900" b="1" dirty="0" smtClean="0">
                <a:cs typeface="+mn-cs"/>
              </a:rPr>
              <a:t>Problem Solving </a:t>
            </a:r>
            <a:r>
              <a:rPr lang="en-US" sz="2900" dirty="0" smtClean="0">
                <a:cs typeface="+mn-cs"/>
              </a:rPr>
              <a:t>Teams</a:t>
            </a:r>
          </a:p>
          <a:p>
            <a:pPr marL="609600" indent="-609600" eaLnBrk="1" hangingPunct="1">
              <a:buFont typeface="Times" charset="0"/>
              <a:buChar char="•"/>
              <a:defRPr/>
            </a:pPr>
            <a:endParaRPr lang="en-US" sz="2900" dirty="0" smtClean="0">
              <a:cs typeface="+mn-cs"/>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EBD35DF9-B0BF-2844-84DC-20FBA2793BAD}" type="slidenum">
              <a:rPr lang="en-US"/>
              <a:pPr>
                <a:defRPr/>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614" y="6004560"/>
            <a:ext cx="1048226" cy="875982"/>
          </a:xfrm>
          <a:prstGeom prst="rect">
            <a:avLst/>
          </a:prstGeom>
        </p:spPr>
      </p:pic>
    </p:spTree>
    <p:extLst>
      <p:ext uri="{BB962C8B-B14F-4D97-AF65-F5344CB8AC3E}">
        <p14:creationId xmlns:p14="http://schemas.microsoft.com/office/powerpoint/2010/main" val="935518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32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Effect transition="in" filter="fade">
                                      <p:cBhvr>
                                        <p:cTn id="15" dur="1000"/>
                                        <p:tgtEl>
                                          <p:spTgt spid="53251">
                                            <p:txEl>
                                              <p:pRg st="1" end="1"/>
                                            </p:txEl>
                                          </p:spTgt>
                                        </p:tgtEl>
                                      </p:cBhvr>
                                    </p:animEffect>
                                    <p:anim calcmode="lin" valueType="num">
                                      <p:cBhvr>
                                        <p:cTn id="16"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325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32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animEffect transition="in" filter="fade">
                                      <p:cBhvr>
                                        <p:cTn id="23" dur="1000"/>
                                        <p:tgtEl>
                                          <p:spTgt spid="53251">
                                            <p:txEl>
                                              <p:pRg st="2" end="2"/>
                                            </p:txEl>
                                          </p:spTgt>
                                        </p:tgtEl>
                                      </p:cBhvr>
                                    </p:animEffect>
                                    <p:anim calcmode="lin" valueType="num">
                                      <p:cBhvr>
                                        <p:cTn id="24"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32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251">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3251">
                                            <p:txEl>
                                              <p:pRg st="3" end="3"/>
                                            </p:txEl>
                                          </p:spTgt>
                                        </p:tgtEl>
                                        <p:attrNameLst>
                                          <p:attrName>style.visibility</p:attrName>
                                        </p:attrNameLst>
                                      </p:cBhvr>
                                      <p:to>
                                        <p:strVal val="visible"/>
                                      </p:to>
                                    </p:set>
                                    <p:animEffect transition="in" filter="fade">
                                      <p:cBhvr>
                                        <p:cTn id="29" dur="1000"/>
                                        <p:tgtEl>
                                          <p:spTgt spid="53251">
                                            <p:txEl>
                                              <p:pRg st="3" end="3"/>
                                            </p:txEl>
                                          </p:spTgt>
                                        </p:tgtEl>
                                      </p:cBhvr>
                                    </p:animEffect>
                                    <p:anim calcmode="lin" valueType="num">
                                      <p:cBhvr>
                                        <p:cTn id="30"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5325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3251">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53251">
                                            <p:txEl>
                                              <p:pRg st="4" end="4"/>
                                            </p:txEl>
                                          </p:spTgt>
                                        </p:tgtEl>
                                        <p:attrNameLst>
                                          <p:attrName>style.visibility</p:attrName>
                                        </p:attrNameLst>
                                      </p:cBhvr>
                                      <p:to>
                                        <p:strVal val="visible"/>
                                      </p:to>
                                    </p:set>
                                    <p:animEffect transition="in" filter="fade">
                                      <p:cBhvr>
                                        <p:cTn id="35" dur="1000"/>
                                        <p:tgtEl>
                                          <p:spTgt spid="53251">
                                            <p:txEl>
                                              <p:pRg st="4" end="4"/>
                                            </p:txEl>
                                          </p:spTgt>
                                        </p:tgtEl>
                                      </p:cBhvr>
                                    </p:animEffect>
                                    <p:anim calcmode="lin" valueType="num">
                                      <p:cBhvr>
                                        <p:cTn id="36"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3251">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3251">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53251">
                                            <p:txEl>
                                              <p:pRg st="5" end="5"/>
                                            </p:txEl>
                                          </p:spTgt>
                                        </p:tgtEl>
                                        <p:attrNameLst>
                                          <p:attrName>style.visibility</p:attrName>
                                        </p:attrNameLst>
                                      </p:cBhvr>
                                      <p:to>
                                        <p:strVal val="visible"/>
                                      </p:to>
                                    </p:set>
                                    <p:animEffect transition="in" filter="fade">
                                      <p:cBhvr>
                                        <p:cTn id="41" dur="1000"/>
                                        <p:tgtEl>
                                          <p:spTgt spid="53251">
                                            <p:txEl>
                                              <p:pRg st="5" end="5"/>
                                            </p:txEl>
                                          </p:spTgt>
                                        </p:tgtEl>
                                      </p:cBhvr>
                                    </p:animEffect>
                                    <p:anim calcmode="lin" valueType="num">
                                      <p:cBhvr>
                                        <p:cTn id="42"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3251">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3251">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53251">
                                            <p:txEl>
                                              <p:pRg st="6" end="6"/>
                                            </p:txEl>
                                          </p:spTgt>
                                        </p:tgtEl>
                                        <p:attrNameLst>
                                          <p:attrName>style.visibility</p:attrName>
                                        </p:attrNameLst>
                                      </p:cBhvr>
                                      <p:to>
                                        <p:strVal val="visible"/>
                                      </p:to>
                                    </p:set>
                                    <p:animEffect transition="in" filter="fade">
                                      <p:cBhvr>
                                        <p:cTn id="47" dur="1000"/>
                                        <p:tgtEl>
                                          <p:spTgt spid="53251">
                                            <p:txEl>
                                              <p:pRg st="6" end="6"/>
                                            </p:txEl>
                                          </p:spTgt>
                                        </p:tgtEl>
                                      </p:cBhvr>
                                    </p:animEffect>
                                    <p:anim calcmode="lin" valueType="num">
                                      <p:cBhvr>
                                        <p:cTn id="48"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3251">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325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3251">
                                            <p:txEl>
                                              <p:pRg st="7" end="7"/>
                                            </p:txEl>
                                          </p:spTgt>
                                        </p:tgtEl>
                                        <p:attrNameLst>
                                          <p:attrName>style.visibility</p:attrName>
                                        </p:attrNameLst>
                                      </p:cBhvr>
                                      <p:to>
                                        <p:strVal val="visible"/>
                                      </p:to>
                                    </p:set>
                                    <p:animEffect transition="in" filter="fade">
                                      <p:cBhvr>
                                        <p:cTn id="55" dur="1000"/>
                                        <p:tgtEl>
                                          <p:spTgt spid="53251">
                                            <p:txEl>
                                              <p:pRg st="7" end="7"/>
                                            </p:txEl>
                                          </p:spTgt>
                                        </p:tgtEl>
                                      </p:cBhvr>
                                    </p:animEffect>
                                    <p:anim calcmode="lin" valueType="num">
                                      <p:cBhvr>
                                        <p:cTn id="56" dur="1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3251">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325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3251">
                                            <p:txEl>
                                              <p:pRg st="8" end="8"/>
                                            </p:txEl>
                                          </p:spTgt>
                                        </p:tgtEl>
                                        <p:attrNameLst>
                                          <p:attrName>style.visibility</p:attrName>
                                        </p:attrNameLst>
                                      </p:cBhvr>
                                      <p:to>
                                        <p:strVal val="visible"/>
                                      </p:to>
                                    </p:set>
                                    <p:animEffect transition="in" filter="fade">
                                      <p:cBhvr>
                                        <p:cTn id="63" dur="1000"/>
                                        <p:tgtEl>
                                          <p:spTgt spid="53251">
                                            <p:txEl>
                                              <p:pRg st="8" end="8"/>
                                            </p:txEl>
                                          </p:spTgt>
                                        </p:tgtEl>
                                      </p:cBhvr>
                                    </p:animEffect>
                                    <p:anim calcmode="lin" valueType="num">
                                      <p:cBhvr>
                                        <p:cTn id="64" dur="10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3251">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325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6537" y="306689"/>
            <a:ext cx="8100060" cy="838200"/>
          </a:xfrm>
          <a:solidFill>
            <a:schemeClr val="bg1"/>
          </a:solidFill>
          <a:ln w="12700">
            <a:noFill/>
            <a:miter lim="800000"/>
            <a:headEnd/>
            <a:tailEnd/>
          </a:ln>
        </p:spPr>
        <p:txBody>
          <a:bodyPr>
            <a:normAutofit fontScale="90000"/>
          </a:bodyPr>
          <a:lstStyle/>
          <a:p>
            <a:pPr eaLnBrk="1" hangingPunct="1">
              <a:defRPr/>
            </a:pPr>
            <a:r>
              <a:rPr lang="en-US" sz="3600" b="1" dirty="0" smtClean="0">
                <a:solidFill>
                  <a:schemeClr val="accent2">
                    <a:lumMod val="50000"/>
                  </a:schemeClr>
                </a:solidFill>
                <a:cs typeface="+mj-cs"/>
              </a:rPr>
              <a:t>Why are we doing this . . . What is the purpose of RTI?</a:t>
            </a:r>
            <a:endParaRPr lang="en-US" dirty="0" smtClean="0">
              <a:solidFill>
                <a:schemeClr val="accent2">
                  <a:lumMod val="50000"/>
                </a:schemeClr>
              </a:solidFill>
              <a:cs typeface="+mj-cs"/>
            </a:endParaRPr>
          </a:p>
        </p:txBody>
      </p:sp>
      <p:sp>
        <p:nvSpPr>
          <p:cNvPr id="51203" name="Rectangle 3"/>
          <p:cNvSpPr>
            <a:spLocks noGrp="1" noChangeArrowheads="1"/>
          </p:cNvSpPr>
          <p:nvPr>
            <p:ph idx="1"/>
          </p:nvPr>
        </p:nvSpPr>
        <p:spPr>
          <a:xfrm>
            <a:off x="990600" y="1828800"/>
            <a:ext cx="6777317" cy="3508977"/>
          </a:xfrm>
        </p:spPr>
        <p:txBody>
          <a:bodyPr>
            <a:normAutofit fontScale="92500" lnSpcReduction="10000"/>
          </a:bodyPr>
          <a:lstStyle/>
          <a:p>
            <a:pPr eaLnBrk="1" hangingPunct="1">
              <a:defRPr/>
            </a:pPr>
            <a:r>
              <a:rPr lang="en-US" dirty="0"/>
              <a:t>The purpose of RTI is </a:t>
            </a:r>
            <a:r>
              <a:rPr lang="en-US" dirty="0" smtClean="0"/>
              <a:t>to </a:t>
            </a:r>
            <a:r>
              <a:rPr lang="en-US" b="1" dirty="0"/>
              <a:t>improve teaching </a:t>
            </a:r>
            <a:r>
              <a:rPr lang="en-US" dirty="0"/>
              <a:t>and </a:t>
            </a:r>
            <a:r>
              <a:rPr lang="en-US" b="1" dirty="0"/>
              <a:t>results</a:t>
            </a:r>
            <a:r>
              <a:rPr lang="en-US" dirty="0"/>
              <a:t> for all students.  </a:t>
            </a:r>
          </a:p>
          <a:p>
            <a:pPr eaLnBrk="1" hangingPunct="1">
              <a:defRPr/>
            </a:pPr>
            <a:r>
              <a:rPr lang="en-US" dirty="0" smtClean="0">
                <a:cs typeface="+mn-cs"/>
              </a:rPr>
              <a:t>Also, another outcome of RTI is to identify students with disabilities.  </a:t>
            </a:r>
          </a:p>
          <a:p>
            <a:pPr lvl="1" eaLnBrk="1" hangingPunct="1">
              <a:buFont typeface="Times" charset="0"/>
              <a:buChar char="•"/>
              <a:defRPr/>
            </a:pPr>
            <a:r>
              <a:rPr lang="en-US" dirty="0" smtClean="0"/>
              <a:t>…eligibility for special education is one question that can be addressed with RTI data, and RTI does appear in the Federal IDEA statute in the section on identifying a specific learning disability (SLD).  </a:t>
            </a:r>
          </a:p>
        </p:txBody>
      </p:sp>
      <p:sp>
        <p:nvSpPr>
          <p:cNvPr id="7" name="Slide Number Placeholder 5"/>
          <p:cNvSpPr>
            <a:spLocks noGrp="1"/>
          </p:cNvSpPr>
          <p:nvPr>
            <p:ph type="sldNum" sz="quarter" idx="12"/>
          </p:nvPr>
        </p:nvSpPr>
        <p:spPr/>
        <p:txBody>
          <a:bodyPr>
            <a:normAutofit fontScale="85000" lnSpcReduction="20000"/>
          </a:bodyPr>
          <a:lstStyle/>
          <a:p>
            <a:pPr>
              <a:defRPr/>
            </a:pPr>
            <a:fld id="{69068675-6FF9-3040-908F-EB3F414DE61E}" type="slidenum">
              <a:rPr lang="en-US"/>
              <a:pPr>
                <a:defRPr/>
              </a:pPr>
              <a:t>5</a:t>
            </a:fld>
            <a:endParaRPr lang="en-US" dirty="0"/>
          </a:p>
        </p:txBody>
      </p:sp>
      <p:sp>
        <p:nvSpPr>
          <p:cNvPr id="34821" name="Text Box 4"/>
          <p:cNvSpPr txBox="1">
            <a:spLocks noChangeArrowheads="1"/>
          </p:cNvSpPr>
          <p:nvPr/>
        </p:nvSpPr>
        <p:spPr bwMode="auto">
          <a:xfrm>
            <a:off x="624167" y="6021688"/>
            <a:ext cx="7924800" cy="466725"/>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Tilly, David W., III.  </a:t>
            </a:r>
            <a:r>
              <a:rPr lang="en-US" sz="1200" i="1" dirty="0"/>
              <a:t>Diagnosing the Learning Enabled:  The Promise of Response to Intervention.  </a:t>
            </a:r>
            <a:r>
              <a:rPr lang="en-US" sz="1200" dirty="0"/>
              <a:t>Perspectives - The International Dyslexia Association</a:t>
            </a:r>
          </a:p>
        </p:txBody>
      </p:sp>
    </p:spTree>
    <p:extLst>
      <p:ext uri="{BB962C8B-B14F-4D97-AF65-F5344CB8AC3E}">
        <p14:creationId xmlns:p14="http://schemas.microsoft.com/office/powerpoint/2010/main" val="134193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idx="1"/>
          </p:nvPr>
        </p:nvSpPr>
        <p:spPr>
          <a:xfrm>
            <a:off x="457200" y="1905000"/>
            <a:ext cx="8179397" cy="4953000"/>
          </a:xfrm>
        </p:spPr>
        <p:txBody>
          <a:bodyPr>
            <a:normAutofit/>
          </a:bodyPr>
          <a:lstStyle/>
          <a:p>
            <a:pPr eaLnBrk="1" hangingPunct="1">
              <a:defRPr/>
            </a:pPr>
            <a:r>
              <a:rPr lang="en-US" sz="2800" dirty="0" smtClean="0">
                <a:cs typeface="+mn-cs"/>
              </a:rPr>
              <a:t>RTI is a </a:t>
            </a:r>
            <a:r>
              <a:rPr lang="en-US" sz="2800" b="1" dirty="0" smtClean="0">
                <a:cs typeface="+mn-cs"/>
              </a:rPr>
              <a:t>preventative</a:t>
            </a:r>
            <a:r>
              <a:rPr lang="en-US" sz="2800" dirty="0" smtClean="0">
                <a:cs typeface="+mn-cs"/>
              </a:rPr>
              <a:t> approach for students who may encounter reading difficulties.  </a:t>
            </a:r>
          </a:p>
          <a:p>
            <a:pPr eaLnBrk="1" hangingPunct="1">
              <a:defRPr/>
            </a:pPr>
            <a:r>
              <a:rPr lang="en-US" sz="2800" dirty="0" smtClean="0">
                <a:solidFill>
                  <a:schemeClr val="accent2">
                    <a:lumMod val="75000"/>
                  </a:schemeClr>
                </a:solidFill>
                <a:cs typeface="+mn-cs"/>
              </a:rPr>
              <a:t>RTI </a:t>
            </a:r>
            <a:r>
              <a:rPr lang="en-US" sz="2800" b="1" dirty="0" smtClean="0">
                <a:solidFill>
                  <a:schemeClr val="accent2">
                    <a:lumMod val="75000"/>
                  </a:schemeClr>
                </a:solidFill>
                <a:cs typeface="+mn-cs"/>
              </a:rPr>
              <a:t>improves instruction</a:t>
            </a:r>
            <a:r>
              <a:rPr lang="en-US" sz="2800" dirty="0" smtClean="0">
                <a:solidFill>
                  <a:schemeClr val="accent2">
                    <a:lumMod val="75000"/>
                  </a:schemeClr>
                </a:solidFill>
                <a:cs typeface="+mn-cs"/>
              </a:rPr>
              <a:t> because the ongoing collection of data is closely linked to interventions that match instructional needs.  </a:t>
            </a:r>
          </a:p>
          <a:p>
            <a:pPr eaLnBrk="1" hangingPunct="1">
              <a:defRPr/>
            </a:pPr>
            <a:r>
              <a:rPr lang="en-US" sz="2800" dirty="0" smtClean="0">
                <a:cs typeface="+mn-cs"/>
              </a:rPr>
              <a:t>RTI  provides instructional assistance in a </a:t>
            </a:r>
            <a:r>
              <a:rPr lang="en-US" sz="2800" b="1" dirty="0" smtClean="0">
                <a:cs typeface="+mn-cs"/>
              </a:rPr>
              <a:t>timely fashion</a:t>
            </a:r>
            <a:r>
              <a:rPr lang="en-US" sz="2800" dirty="0" smtClean="0">
                <a:cs typeface="+mn-cs"/>
              </a:rPr>
              <a:t> (not a wait-to-fail approach).  </a:t>
            </a:r>
          </a:p>
          <a:p>
            <a:pPr eaLnBrk="1" hangingPunct="1">
              <a:defRPr/>
            </a:pPr>
            <a:r>
              <a:rPr lang="en-US" sz="2800" dirty="0" smtClean="0">
                <a:solidFill>
                  <a:schemeClr val="accent2">
                    <a:lumMod val="75000"/>
                  </a:schemeClr>
                </a:solidFill>
                <a:cs typeface="+mn-cs"/>
              </a:rPr>
              <a:t>RTI helps ensure a student</a:t>
            </a:r>
            <a:r>
              <a:rPr lang="ja-JP" altLang="en-US" sz="2800" dirty="0" smtClean="0">
                <a:solidFill>
                  <a:schemeClr val="accent2">
                    <a:lumMod val="75000"/>
                  </a:schemeClr>
                </a:solidFill>
                <a:latin typeface="Arial"/>
                <a:cs typeface="+mn-cs"/>
              </a:rPr>
              <a:t>’</a:t>
            </a:r>
            <a:r>
              <a:rPr lang="en-US" sz="2800" dirty="0" smtClean="0">
                <a:solidFill>
                  <a:schemeClr val="accent2">
                    <a:lumMod val="75000"/>
                  </a:schemeClr>
                </a:solidFill>
                <a:cs typeface="+mn-cs"/>
              </a:rPr>
              <a:t>s poor academic performance is </a:t>
            </a:r>
            <a:r>
              <a:rPr lang="en-US" sz="2800" b="1" dirty="0" smtClean="0">
                <a:solidFill>
                  <a:schemeClr val="accent2">
                    <a:lumMod val="75000"/>
                  </a:schemeClr>
                </a:solidFill>
                <a:cs typeface="+mn-cs"/>
              </a:rPr>
              <a:t>not due to poor instruction</a:t>
            </a:r>
            <a:r>
              <a:rPr lang="en-US" sz="2800" dirty="0" smtClean="0">
                <a:solidFill>
                  <a:schemeClr val="accent2">
                    <a:lumMod val="75000"/>
                  </a:schemeClr>
                </a:solidFill>
                <a:cs typeface="+mn-cs"/>
              </a:rPr>
              <a:t> or an inappropriate curriculum.  </a:t>
            </a:r>
          </a:p>
          <a:p>
            <a:pPr eaLnBrk="1" hangingPunct="1">
              <a:buFont typeface="Wingdings" charset="0"/>
              <a:buNone/>
              <a:defRPr/>
            </a:pPr>
            <a:endParaRPr lang="en-US" sz="2400" dirty="0" smtClean="0">
              <a:cs typeface="+mn-cs"/>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13274EE6-F6B1-0647-982B-D4FCA1EEABD7}" type="slidenum">
              <a:rPr lang="en-US"/>
              <a:pPr>
                <a:defRPr/>
              </a:pPr>
              <a:t>6</a:t>
            </a:fld>
            <a:endParaRPr lang="en-US" dirty="0"/>
          </a:p>
        </p:txBody>
      </p:sp>
      <p:sp>
        <p:nvSpPr>
          <p:cNvPr id="7" name="Rectangle 2"/>
          <p:cNvSpPr>
            <a:spLocks noGrp="1" noChangeArrowheads="1"/>
          </p:cNvSpPr>
          <p:nvPr>
            <p:ph type="title"/>
          </p:nvPr>
        </p:nvSpPr>
        <p:spPr>
          <a:xfrm>
            <a:off x="536537" y="306689"/>
            <a:ext cx="8100060" cy="838200"/>
          </a:xfrm>
          <a:solidFill>
            <a:schemeClr val="bg1"/>
          </a:solidFill>
          <a:ln w="12700">
            <a:noFill/>
            <a:miter lim="800000"/>
            <a:headEnd/>
            <a:tailEnd/>
          </a:ln>
        </p:spPr>
        <p:txBody>
          <a:bodyPr>
            <a:normAutofit fontScale="90000"/>
          </a:bodyPr>
          <a:lstStyle/>
          <a:p>
            <a:pPr eaLnBrk="1" hangingPunct="1">
              <a:defRPr/>
            </a:pPr>
            <a:r>
              <a:rPr lang="en-US" sz="3600" b="1" dirty="0" smtClean="0">
                <a:solidFill>
                  <a:schemeClr val="accent2">
                    <a:lumMod val="50000"/>
                  </a:schemeClr>
                </a:solidFill>
                <a:cs typeface="+mj-cs"/>
              </a:rPr>
              <a:t>Why are we doing this . . . What is the purpose of RTI?</a:t>
            </a:r>
            <a:endParaRPr lang="en-US" dirty="0" smtClean="0">
              <a:solidFill>
                <a:schemeClr val="accent2">
                  <a:lumMod val="50000"/>
                </a:schemeClr>
              </a:solidFill>
              <a:cs typeface="+mj-cs"/>
            </a:endParaRPr>
          </a:p>
        </p:txBody>
      </p:sp>
    </p:spTree>
    <p:extLst>
      <p:ext uri="{BB962C8B-B14F-4D97-AF65-F5344CB8AC3E}">
        <p14:creationId xmlns:p14="http://schemas.microsoft.com/office/powerpoint/2010/main" val="181476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609600" y="259080"/>
            <a:ext cx="8382000" cy="685800"/>
          </a:xfrm>
          <a:noFill/>
          <a:ln w="28575">
            <a:noFill/>
            <a:miter lim="800000"/>
            <a:headEnd/>
            <a:tailEnd/>
          </a:ln>
        </p:spPr>
        <p:txBody>
          <a:bodyPr>
            <a:noAutofit/>
          </a:bodyPr>
          <a:lstStyle/>
          <a:p>
            <a:pPr algn="ctr" eaLnBrk="1" hangingPunct="1">
              <a:defRPr/>
            </a:pPr>
            <a:r>
              <a:rPr lang="en-US" sz="3600" b="1" dirty="0" smtClean="0">
                <a:solidFill>
                  <a:srgbClr val="000000"/>
                </a:solidFill>
                <a:cs typeface="+mj-cs"/>
              </a:rPr>
              <a:t>Guiding Principles </a:t>
            </a:r>
            <a:r>
              <a:rPr lang="en-US" sz="3600" b="1" smtClean="0">
                <a:solidFill>
                  <a:srgbClr val="000000"/>
                </a:solidFill>
                <a:cs typeface="+mj-cs"/>
              </a:rPr>
              <a:t>of </a:t>
            </a:r>
            <a:br>
              <a:rPr lang="en-US" sz="3600" b="1" smtClean="0">
                <a:solidFill>
                  <a:srgbClr val="000000"/>
                </a:solidFill>
                <a:cs typeface="+mj-cs"/>
              </a:rPr>
            </a:br>
            <a:r>
              <a:rPr lang="en-US" sz="3600" b="1" smtClean="0">
                <a:solidFill>
                  <a:srgbClr val="000000"/>
                </a:solidFill>
                <a:cs typeface="+mj-cs"/>
              </a:rPr>
              <a:t>Response </a:t>
            </a:r>
            <a:r>
              <a:rPr lang="en-US" sz="3600" b="1" dirty="0" smtClean="0">
                <a:solidFill>
                  <a:srgbClr val="000000"/>
                </a:solidFill>
                <a:cs typeface="+mj-cs"/>
              </a:rPr>
              <a:t>to Intervention:</a:t>
            </a:r>
            <a:r>
              <a:rPr lang="en-US" sz="3600" dirty="0" smtClean="0">
                <a:solidFill>
                  <a:srgbClr val="000000"/>
                </a:solidFill>
                <a:cs typeface="+mj-cs"/>
              </a:rPr>
              <a:t>  </a:t>
            </a:r>
          </a:p>
        </p:txBody>
      </p:sp>
      <p:sp>
        <p:nvSpPr>
          <p:cNvPr id="30723" name="Rectangle 3"/>
          <p:cNvSpPr>
            <a:spLocks noGrp="1" noChangeArrowheads="1"/>
          </p:cNvSpPr>
          <p:nvPr>
            <p:ph idx="1"/>
          </p:nvPr>
        </p:nvSpPr>
        <p:spPr>
          <a:xfrm>
            <a:off x="612648" y="1568133"/>
            <a:ext cx="8153400" cy="4495800"/>
          </a:xfrm>
        </p:spPr>
        <p:txBody>
          <a:bodyPr>
            <a:normAutofit/>
          </a:bodyPr>
          <a:lstStyle/>
          <a:p>
            <a:pPr eaLnBrk="1" hangingPunct="1">
              <a:buClr>
                <a:schemeClr val="accent4"/>
              </a:buClr>
              <a:defRPr/>
            </a:pPr>
            <a:r>
              <a:rPr lang="en-US" sz="2400" dirty="0" smtClean="0">
                <a:cs typeface="+mn-cs"/>
              </a:rPr>
              <a:t>We can effectively teach </a:t>
            </a:r>
            <a:r>
              <a:rPr lang="en-US" sz="2400" b="1" dirty="0" smtClean="0">
                <a:cs typeface="+mn-cs"/>
              </a:rPr>
              <a:t>all</a:t>
            </a:r>
            <a:r>
              <a:rPr lang="en-US" sz="2400" dirty="0" smtClean="0">
                <a:cs typeface="+mn-cs"/>
              </a:rPr>
              <a:t> children.  </a:t>
            </a:r>
          </a:p>
          <a:p>
            <a:pPr eaLnBrk="1" hangingPunct="1">
              <a:buClr>
                <a:schemeClr val="accent4"/>
              </a:buClr>
              <a:defRPr/>
            </a:pPr>
            <a:r>
              <a:rPr lang="en-US" sz="2400" dirty="0" smtClean="0">
                <a:cs typeface="+mn-cs"/>
              </a:rPr>
              <a:t>Intervene </a:t>
            </a:r>
            <a:r>
              <a:rPr lang="en-US" sz="2400" b="1" dirty="0" smtClean="0">
                <a:cs typeface="+mn-cs"/>
              </a:rPr>
              <a:t>early</a:t>
            </a:r>
            <a:r>
              <a:rPr lang="en-US" sz="2400" dirty="0" smtClean="0">
                <a:cs typeface="+mn-cs"/>
              </a:rPr>
              <a:t>.</a:t>
            </a:r>
          </a:p>
          <a:p>
            <a:pPr eaLnBrk="1" hangingPunct="1">
              <a:buClr>
                <a:schemeClr val="accent4"/>
              </a:buClr>
              <a:defRPr/>
            </a:pPr>
            <a:r>
              <a:rPr lang="en-US" sz="2400" dirty="0" smtClean="0">
                <a:cs typeface="+mn-cs"/>
              </a:rPr>
              <a:t>Use a schoolwide, </a:t>
            </a:r>
            <a:r>
              <a:rPr lang="en-US" sz="2400" b="1" dirty="0" smtClean="0">
                <a:cs typeface="+mn-cs"/>
              </a:rPr>
              <a:t>multi-tier model </a:t>
            </a:r>
            <a:r>
              <a:rPr lang="en-US" sz="2400" dirty="0" smtClean="0">
                <a:cs typeface="+mn-cs"/>
              </a:rPr>
              <a:t>of service delivery.</a:t>
            </a:r>
          </a:p>
          <a:p>
            <a:pPr eaLnBrk="1" hangingPunct="1">
              <a:buClr>
                <a:schemeClr val="accent4"/>
              </a:buClr>
              <a:defRPr/>
            </a:pPr>
            <a:r>
              <a:rPr lang="en-US" sz="2400" dirty="0" smtClean="0">
                <a:cs typeface="+mn-cs"/>
              </a:rPr>
              <a:t>Use a </a:t>
            </a:r>
            <a:r>
              <a:rPr lang="en-US" sz="2400" b="1" dirty="0" smtClean="0">
                <a:cs typeface="+mn-cs"/>
              </a:rPr>
              <a:t>problem-solving method </a:t>
            </a:r>
            <a:r>
              <a:rPr lang="en-US" sz="2400" dirty="0" smtClean="0">
                <a:cs typeface="+mn-cs"/>
              </a:rPr>
              <a:t>to make decisions within a multi-tier model.  </a:t>
            </a:r>
          </a:p>
          <a:p>
            <a:pPr eaLnBrk="1" hangingPunct="1">
              <a:buClr>
                <a:schemeClr val="accent4"/>
              </a:buClr>
              <a:defRPr/>
            </a:pPr>
            <a:r>
              <a:rPr lang="en-US" sz="2400" dirty="0" smtClean="0">
                <a:cs typeface="+mn-cs"/>
              </a:rPr>
              <a:t>Use research-based, </a:t>
            </a:r>
            <a:r>
              <a:rPr lang="en-US" sz="2400" b="1" dirty="0" smtClean="0">
                <a:cs typeface="+mn-cs"/>
              </a:rPr>
              <a:t>scientifically validated instruction</a:t>
            </a:r>
            <a:r>
              <a:rPr lang="en-US" sz="2400" dirty="0" smtClean="0">
                <a:cs typeface="+mn-cs"/>
              </a:rPr>
              <a:t> and </a:t>
            </a:r>
            <a:r>
              <a:rPr lang="en-US" sz="2400" b="1" dirty="0" smtClean="0">
                <a:cs typeface="+mn-cs"/>
              </a:rPr>
              <a:t>interventions</a:t>
            </a:r>
            <a:r>
              <a:rPr lang="en-US" sz="2400" dirty="0" smtClean="0">
                <a:cs typeface="+mn-cs"/>
              </a:rPr>
              <a:t>.</a:t>
            </a:r>
          </a:p>
          <a:p>
            <a:pPr eaLnBrk="1" hangingPunct="1">
              <a:buClr>
                <a:schemeClr val="accent4"/>
              </a:buClr>
              <a:defRPr/>
            </a:pPr>
            <a:r>
              <a:rPr lang="en-US" sz="2400" b="1" dirty="0" smtClean="0">
                <a:cs typeface="+mn-cs"/>
              </a:rPr>
              <a:t>Monitor student progress </a:t>
            </a:r>
            <a:r>
              <a:rPr lang="en-US" sz="2400" dirty="0" smtClean="0">
                <a:cs typeface="+mn-cs"/>
              </a:rPr>
              <a:t>to inform instruction.</a:t>
            </a:r>
          </a:p>
          <a:p>
            <a:pPr eaLnBrk="1" hangingPunct="1">
              <a:buClr>
                <a:schemeClr val="accent4"/>
              </a:buClr>
              <a:defRPr/>
            </a:pPr>
            <a:r>
              <a:rPr lang="en-US" sz="2400" b="1" dirty="0" smtClean="0">
                <a:cs typeface="+mn-cs"/>
              </a:rPr>
              <a:t>Use data </a:t>
            </a:r>
            <a:r>
              <a:rPr lang="en-US" sz="2400" dirty="0" smtClean="0">
                <a:cs typeface="+mn-cs"/>
              </a:rPr>
              <a:t>to make decisions.  </a:t>
            </a:r>
          </a:p>
          <a:p>
            <a:pPr eaLnBrk="1" hangingPunct="1">
              <a:buClr>
                <a:schemeClr val="accent4"/>
              </a:buClr>
              <a:defRPr/>
            </a:pPr>
            <a:r>
              <a:rPr lang="en-US" sz="2400" dirty="0" smtClean="0">
                <a:cs typeface="+mn-cs"/>
              </a:rPr>
              <a:t>Use assessment for different purposes.   </a:t>
            </a:r>
          </a:p>
        </p:txBody>
      </p:sp>
      <p:sp>
        <p:nvSpPr>
          <p:cNvPr id="7" name="Slide Number Placeholder 5"/>
          <p:cNvSpPr>
            <a:spLocks noGrp="1"/>
          </p:cNvSpPr>
          <p:nvPr>
            <p:ph type="sldNum" sz="quarter" idx="12"/>
          </p:nvPr>
        </p:nvSpPr>
        <p:spPr/>
        <p:txBody>
          <a:bodyPr>
            <a:normAutofit fontScale="85000" lnSpcReduction="20000"/>
          </a:bodyPr>
          <a:lstStyle/>
          <a:p>
            <a:pPr>
              <a:defRPr/>
            </a:pPr>
            <a:fld id="{47FCF9CA-7FDD-3D44-8A0F-285B81DFAB3B}" type="slidenum">
              <a:rPr lang="en-US"/>
              <a:pPr>
                <a:defRPr/>
              </a:pPr>
              <a:t>7</a:t>
            </a:fld>
            <a:endParaRPr lang="en-US" dirty="0"/>
          </a:p>
        </p:txBody>
      </p:sp>
      <p:sp>
        <p:nvSpPr>
          <p:cNvPr id="38916" name="Text Box 5"/>
          <p:cNvSpPr txBox="1">
            <a:spLocks noChangeArrowheads="1"/>
          </p:cNvSpPr>
          <p:nvPr/>
        </p:nvSpPr>
        <p:spPr bwMode="auto">
          <a:xfrm>
            <a:off x="787908" y="6254115"/>
            <a:ext cx="7924800" cy="466725"/>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i="1" dirty="0"/>
              <a:t>Response to Intervention:  Policy Considerations and Implementation.</a:t>
            </a:r>
            <a:r>
              <a:rPr lang="en-US" sz="1200" dirty="0"/>
              <a:t>  National Association of State Directors of Special Education, Inc.  </a:t>
            </a:r>
          </a:p>
        </p:txBody>
      </p:sp>
    </p:spTree>
    <p:extLst>
      <p:ext uri="{BB962C8B-B14F-4D97-AF65-F5344CB8AC3E}">
        <p14:creationId xmlns:p14="http://schemas.microsoft.com/office/powerpoint/2010/main" val="987768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decel="50000" fill="hold">
                                          <p:stCondLst>
                                            <p:cond delay="0"/>
                                          </p:stCondLst>
                                        </p:cTn>
                                        <p:tgtEl>
                                          <p:spTgt spid="3072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2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2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2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2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2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2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decel="50000" fill="hold">
                                          <p:stCondLst>
                                            <p:cond delay="0"/>
                                          </p:stCondLst>
                                        </p:cTn>
                                        <p:tgtEl>
                                          <p:spTgt spid="3072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2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2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2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2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2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2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2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anim calcmode="lin" valueType="num">
                                      <p:cBhvr>
                                        <p:cTn id="31" dur="500" decel="50000" fill="hold">
                                          <p:stCondLst>
                                            <p:cond delay="0"/>
                                          </p:stCondLst>
                                        </p:cTn>
                                        <p:tgtEl>
                                          <p:spTgt spid="3072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2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2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2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2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2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2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2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0723">
                                            <p:txEl>
                                              <p:pRg st="3" end="3"/>
                                            </p:txEl>
                                          </p:spTgt>
                                        </p:tgtEl>
                                        <p:attrNameLst>
                                          <p:attrName>style.visibility</p:attrName>
                                        </p:attrNameLst>
                                      </p:cBhvr>
                                      <p:to>
                                        <p:strVal val="visible"/>
                                      </p:to>
                                    </p:set>
                                    <p:anim calcmode="lin" valueType="num">
                                      <p:cBhvr>
                                        <p:cTn id="43" dur="500" decel="50000" fill="hold">
                                          <p:stCondLst>
                                            <p:cond delay="0"/>
                                          </p:stCondLst>
                                        </p:cTn>
                                        <p:tgtEl>
                                          <p:spTgt spid="3072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2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2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2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2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2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2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2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0723">
                                            <p:txEl>
                                              <p:pRg st="4" end="4"/>
                                            </p:txEl>
                                          </p:spTgt>
                                        </p:tgtEl>
                                        <p:attrNameLst>
                                          <p:attrName>style.visibility</p:attrName>
                                        </p:attrNameLst>
                                      </p:cBhvr>
                                      <p:to>
                                        <p:strVal val="visible"/>
                                      </p:to>
                                    </p:set>
                                    <p:anim calcmode="lin" valueType="num">
                                      <p:cBhvr>
                                        <p:cTn id="55" dur="500" decel="50000" fill="hold">
                                          <p:stCondLst>
                                            <p:cond delay="0"/>
                                          </p:stCondLst>
                                        </p:cTn>
                                        <p:tgtEl>
                                          <p:spTgt spid="3072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72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72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072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72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72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72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723">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0723">
                                            <p:txEl>
                                              <p:pRg st="5" end="5"/>
                                            </p:txEl>
                                          </p:spTgt>
                                        </p:tgtEl>
                                        <p:attrNameLst>
                                          <p:attrName>style.visibility</p:attrName>
                                        </p:attrNameLst>
                                      </p:cBhvr>
                                      <p:to>
                                        <p:strVal val="visible"/>
                                      </p:to>
                                    </p:set>
                                    <p:anim calcmode="lin" valueType="num">
                                      <p:cBhvr>
                                        <p:cTn id="67" dur="500" decel="50000" fill="hold">
                                          <p:stCondLst>
                                            <p:cond delay="0"/>
                                          </p:stCondLst>
                                        </p:cTn>
                                        <p:tgtEl>
                                          <p:spTgt spid="3072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072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072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072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072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072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072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0723">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0723">
                                            <p:txEl>
                                              <p:pRg st="6" end="6"/>
                                            </p:txEl>
                                          </p:spTgt>
                                        </p:tgtEl>
                                        <p:attrNameLst>
                                          <p:attrName>style.visibility</p:attrName>
                                        </p:attrNameLst>
                                      </p:cBhvr>
                                      <p:to>
                                        <p:strVal val="visible"/>
                                      </p:to>
                                    </p:set>
                                    <p:anim calcmode="lin" valueType="num">
                                      <p:cBhvr>
                                        <p:cTn id="79" dur="500" decel="50000" fill="hold">
                                          <p:stCondLst>
                                            <p:cond delay="0"/>
                                          </p:stCondLst>
                                        </p:cTn>
                                        <p:tgtEl>
                                          <p:spTgt spid="3072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072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072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072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072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072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072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0723">
                                            <p:txEl>
                                              <p:pRg st="6" end="6"/>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0723">
                                            <p:txEl>
                                              <p:pRg st="7" end="7"/>
                                            </p:txEl>
                                          </p:spTgt>
                                        </p:tgtEl>
                                        <p:attrNameLst>
                                          <p:attrName>style.visibility</p:attrName>
                                        </p:attrNameLst>
                                      </p:cBhvr>
                                      <p:to>
                                        <p:strVal val="visible"/>
                                      </p:to>
                                    </p:set>
                                    <p:anim calcmode="lin" valueType="num">
                                      <p:cBhvr>
                                        <p:cTn id="91" dur="500" decel="50000" fill="hold">
                                          <p:stCondLst>
                                            <p:cond delay="0"/>
                                          </p:stCondLst>
                                        </p:cTn>
                                        <p:tgtEl>
                                          <p:spTgt spid="3072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072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072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072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072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072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072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600200"/>
            <a:ext cx="8382000" cy="4038600"/>
          </a:xfrm>
        </p:spPr>
        <p:txBody>
          <a:bodyPr/>
          <a:lstStyle/>
          <a:p>
            <a:pPr eaLnBrk="1" hangingPunct="1">
              <a:buClr>
                <a:schemeClr val="accent2"/>
              </a:buClr>
              <a:defRPr/>
            </a:pPr>
            <a:r>
              <a:rPr lang="en-US" sz="3200" b="1" dirty="0" smtClean="0">
                <a:cs typeface="+mn-cs"/>
              </a:rPr>
              <a:t>Reflect on the Guiding Principles of RTI:</a:t>
            </a:r>
          </a:p>
          <a:p>
            <a:pPr marL="914400" lvl="1" indent="-457200" eaLnBrk="1" hangingPunct="1">
              <a:buClr>
                <a:schemeClr val="accent2"/>
              </a:buClr>
              <a:buFont typeface="Wingdings" charset="2"/>
              <a:buChar char="Ø"/>
              <a:defRPr/>
            </a:pPr>
            <a:r>
              <a:rPr lang="en-US" sz="2800" dirty="0" smtClean="0"/>
              <a:t>Download and study the RTI Guiding Principles Inventory</a:t>
            </a:r>
          </a:p>
          <a:p>
            <a:pPr marL="914400" lvl="1" indent="-457200" eaLnBrk="1" hangingPunct="1">
              <a:buClr>
                <a:schemeClr val="accent2"/>
              </a:buClr>
              <a:buFont typeface="Wingdings" charset="2"/>
              <a:buChar char="Ø"/>
              <a:defRPr/>
            </a:pPr>
            <a:r>
              <a:rPr lang="en-US" sz="2800" dirty="0" smtClean="0"/>
              <a:t>Rate your school on each of the principles as a 1, 2, or 3.  </a:t>
            </a:r>
          </a:p>
          <a:p>
            <a:pPr marL="914400" lvl="1" indent="-457200" eaLnBrk="1" hangingPunct="1">
              <a:buClr>
                <a:schemeClr val="accent2"/>
              </a:buClr>
              <a:buFont typeface="Wingdings" charset="2"/>
              <a:buChar char="Ø"/>
              <a:defRPr/>
            </a:pPr>
            <a:r>
              <a:rPr lang="en-US" sz="2800" dirty="0" smtClean="0"/>
              <a:t>What beliefs does your staff embrace and what beliefs does your staff need to work on?</a:t>
            </a:r>
          </a:p>
          <a:p>
            <a:pPr marL="914400" lvl="1" indent="-457200" eaLnBrk="1" hangingPunct="1">
              <a:buClr>
                <a:schemeClr val="accent2"/>
              </a:buClr>
              <a:buFont typeface="Wingdings" charset="2"/>
              <a:buChar char="Ø"/>
              <a:defRPr/>
            </a:pPr>
            <a:r>
              <a:rPr lang="en-US" sz="2800" dirty="0" smtClean="0"/>
              <a:t>Share with your colleagues.  </a:t>
            </a:r>
          </a:p>
        </p:txBody>
      </p:sp>
      <p:sp>
        <p:nvSpPr>
          <p:cNvPr id="6" name="Slide Number Placeholder 5"/>
          <p:cNvSpPr>
            <a:spLocks noGrp="1"/>
          </p:cNvSpPr>
          <p:nvPr>
            <p:ph type="sldNum" sz="quarter" idx="12"/>
          </p:nvPr>
        </p:nvSpPr>
        <p:spPr/>
        <p:txBody>
          <a:bodyPr>
            <a:normAutofit fontScale="85000" lnSpcReduction="20000"/>
          </a:bodyPr>
          <a:lstStyle/>
          <a:p>
            <a:pPr>
              <a:defRPr/>
            </a:pPr>
            <a:fld id="{9C35C5D8-A38A-364F-A9E1-0CB3099CBCA1}" type="slidenum">
              <a:rPr lang="en-US"/>
              <a:pPr>
                <a:defRPr/>
              </a:pPr>
              <a:t>8</a:t>
            </a:fld>
            <a:endParaRPr lang="en-US" dirty="0"/>
          </a:p>
        </p:txBody>
      </p:sp>
      <p:pic>
        <p:nvPicPr>
          <p:cNvPr id="5" name="Picture 4"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
        <p:nvSpPr>
          <p:cNvPr id="2" name="Title 1"/>
          <p:cNvSpPr>
            <a:spLocks noGrp="1"/>
          </p:cNvSpPr>
          <p:nvPr>
            <p:ph type="title"/>
          </p:nvPr>
        </p:nvSpPr>
        <p:spPr>
          <a:xfrm>
            <a:off x="533400" y="198120"/>
            <a:ext cx="8153400" cy="990600"/>
          </a:xfrm>
        </p:spPr>
        <p:txBody>
          <a:bodyPr/>
          <a:lstStyle/>
          <a:p>
            <a:r>
              <a:rPr lang="en-US" dirty="0" smtClean="0">
                <a:solidFill>
                  <a:schemeClr val="accent2">
                    <a:lumMod val="50000"/>
                  </a:schemeClr>
                </a:solidFill>
              </a:rPr>
              <a:t>RTI Module, Activity 1</a:t>
            </a:r>
            <a:endParaRPr lang="en-US" dirty="0">
              <a:solidFill>
                <a:schemeClr val="accent2">
                  <a:lumMod val="50000"/>
                </a:schemeClr>
              </a:solidFill>
            </a:endParaRPr>
          </a:p>
        </p:txBody>
      </p:sp>
    </p:spTree>
    <p:extLst>
      <p:ext uri="{BB962C8B-B14F-4D97-AF65-F5344CB8AC3E}">
        <p14:creationId xmlns:p14="http://schemas.microsoft.com/office/powerpoint/2010/main" val="178982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59080"/>
            <a:ext cx="8229600" cy="685800"/>
          </a:xfrm>
          <a:solidFill>
            <a:schemeClr val="bg1"/>
          </a:solidFill>
          <a:ln w="12700">
            <a:noFill/>
            <a:miter lim="800000"/>
            <a:headEnd/>
            <a:tailEnd/>
          </a:ln>
        </p:spPr>
        <p:txBody>
          <a:bodyPr>
            <a:noAutofit/>
          </a:bodyPr>
          <a:lstStyle/>
          <a:p>
            <a:pPr algn="ctr" eaLnBrk="1" hangingPunct="1">
              <a:defRPr/>
            </a:pPr>
            <a:r>
              <a:rPr lang="en-US" b="1" dirty="0" smtClean="0">
                <a:solidFill>
                  <a:schemeClr val="accent2">
                    <a:lumMod val="75000"/>
                  </a:schemeClr>
                </a:solidFill>
                <a:cs typeface="+mj-cs"/>
              </a:rPr>
              <a:t>Where Did RTI Come From?</a:t>
            </a:r>
          </a:p>
        </p:txBody>
      </p:sp>
      <p:sp>
        <p:nvSpPr>
          <p:cNvPr id="32772" name="Rectangle 4"/>
          <p:cNvSpPr>
            <a:spLocks noGrp="1" noChangeArrowheads="1"/>
          </p:cNvSpPr>
          <p:nvPr>
            <p:ph idx="1"/>
          </p:nvPr>
        </p:nvSpPr>
        <p:spPr>
          <a:xfrm>
            <a:off x="457200" y="1600200"/>
            <a:ext cx="8458200" cy="5257800"/>
          </a:xfrm>
        </p:spPr>
        <p:txBody>
          <a:bodyPr/>
          <a:lstStyle/>
          <a:p>
            <a:pPr eaLnBrk="1" hangingPunct="1">
              <a:lnSpc>
                <a:spcPct val="90000"/>
              </a:lnSpc>
              <a:buSzPct val="100000"/>
              <a:buFont typeface="Wingdings" charset="2"/>
              <a:buChar char="q"/>
              <a:defRPr/>
            </a:pPr>
            <a:r>
              <a:rPr lang="en-US" sz="3600" b="1" dirty="0" smtClean="0">
                <a:cs typeface="+mn-cs"/>
              </a:rPr>
              <a:t>  It actually is not brand new:  </a:t>
            </a:r>
          </a:p>
          <a:p>
            <a:pPr marL="920750" lvl="1" indent="-463550" eaLnBrk="1" hangingPunct="1">
              <a:lnSpc>
                <a:spcPct val="90000"/>
              </a:lnSpc>
              <a:buSzPct val="90000"/>
              <a:buFont typeface="Wingdings" charset="2"/>
              <a:buChar char="§"/>
              <a:defRPr/>
            </a:pPr>
            <a:r>
              <a:rPr lang="en-US" sz="3200" dirty="0" smtClean="0"/>
              <a:t>Many of the practices used as part of RTI implementation have over 30 years of research.</a:t>
            </a:r>
          </a:p>
          <a:p>
            <a:pPr marL="920750" lvl="1" indent="-463550" eaLnBrk="1" hangingPunct="1">
              <a:lnSpc>
                <a:spcPct val="90000"/>
              </a:lnSpc>
              <a:buSzPct val="90000"/>
              <a:buFont typeface="Wingdings" charset="2"/>
              <a:buChar char="§"/>
              <a:defRPr/>
            </a:pPr>
            <a:r>
              <a:rPr lang="en-US" sz="3200" dirty="0" smtClean="0"/>
              <a:t>Earliest school-based efforts of RTI have been working on implementation for about 15-20 years (Pennsylvania, Minnesota, Iowa).</a:t>
            </a:r>
          </a:p>
          <a:p>
            <a:pPr marL="920750" lvl="1" indent="-463550">
              <a:lnSpc>
                <a:spcPct val="90000"/>
              </a:lnSpc>
              <a:buSzPct val="90000"/>
              <a:buFont typeface="Wingdings" charset="2"/>
              <a:buChar char="§"/>
              <a:defRPr/>
            </a:pPr>
            <a:r>
              <a:rPr lang="en-US" sz="3200" dirty="0"/>
              <a:t>Currently, every state </a:t>
            </a:r>
            <a:r>
              <a:rPr lang="en-US" sz="3200" dirty="0" smtClean="0"/>
              <a:t>indicates </a:t>
            </a:r>
            <a:r>
              <a:rPr lang="en-US" sz="3200" dirty="0"/>
              <a:t>some emphasis on RTI either in current practice or in development. </a:t>
            </a:r>
            <a:r>
              <a:rPr lang="en-US" sz="3200" dirty="0" smtClean="0"/>
              <a:t>  </a:t>
            </a:r>
          </a:p>
        </p:txBody>
      </p:sp>
    </p:spTree>
    <p:extLst>
      <p:ext uri="{BB962C8B-B14F-4D97-AF65-F5344CB8AC3E}">
        <p14:creationId xmlns:p14="http://schemas.microsoft.com/office/powerpoint/2010/main" val="1811114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13">
      <a:dk1>
        <a:srgbClr val="2F2B20"/>
      </a:dk1>
      <a:lt1>
        <a:srgbClr val="FFFFFF"/>
      </a:lt1>
      <a:dk2>
        <a:srgbClr val="FEFFF6"/>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6833</TotalTime>
  <Words>3745</Words>
  <Application>Microsoft Macintosh PowerPoint</Application>
  <PresentationFormat>On-screen Show (4:3)</PresentationFormat>
  <Paragraphs>314</Paragraphs>
  <Slides>31</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Arial Black</vt:lpstr>
      <vt:lpstr>LucidaGrande</vt:lpstr>
      <vt:lpstr>Microsoft Sans Serif</vt:lpstr>
      <vt:lpstr>ＭＳ Ｐゴシック</vt:lpstr>
      <vt:lpstr>Tw Cen MT</vt:lpstr>
      <vt:lpstr>Arial</vt:lpstr>
      <vt:lpstr>Calibri</vt:lpstr>
      <vt:lpstr>Comic Sans MS</vt:lpstr>
      <vt:lpstr>Gill Sans MT</vt:lpstr>
      <vt:lpstr>Tahoma</vt:lpstr>
      <vt:lpstr>Times</vt:lpstr>
      <vt:lpstr>Times New Roman</vt:lpstr>
      <vt:lpstr>Wingdings</vt:lpstr>
      <vt:lpstr>Wingdings 2</vt:lpstr>
      <vt:lpstr>Median</vt:lpstr>
      <vt:lpstr>Principal’s Role in Response to Intervention</vt:lpstr>
      <vt:lpstr>Module Outcomes</vt:lpstr>
      <vt:lpstr>What is Response to Intervention?</vt:lpstr>
      <vt:lpstr>Important Components of Response to Intervention:</vt:lpstr>
      <vt:lpstr>Why are we doing this . . . What is the purpose of RTI?</vt:lpstr>
      <vt:lpstr>Why are we doing this . . . What is the purpose of RTI?</vt:lpstr>
      <vt:lpstr>Guiding Principles of  Response to Intervention:  </vt:lpstr>
      <vt:lpstr>RTI Module, Activity 1</vt:lpstr>
      <vt:lpstr>Where Did RTI Come From?</vt:lpstr>
      <vt:lpstr>PowerPoint Presentation</vt:lpstr>
      <vt:lpstr>Main Idea of the RTI Model</vt:lpstr>
      <vt:lpstr>Developing the Infrastructure</vt:lpstr>
      <vt:lpstr>Measurement/Assessment</vt:lpstr>
      <vt:lpstr>Data Analysis</vt:lpstr>
      <vt:lpstr>Different Types of Assessment</vt:lpstr>
      <vt:lpstr>PowerPoint Presentation</vt:lpstr>
      <vt:lpstr>What is evidence-based instruction?</vt:lpstr>
      <vt:lpstr>Essential Components of Reading</vt:lpstr>
      <vt:lpstr>PowerPoint Presentation</vt:lpstr>
      <vt:lpstr>What is evidence-based instruction?</vt:lpstr>
      <vt:lpstr>What is evidence-based instruction?</vt:lpstr>
      <vt:lpstr>What is evidence-based instruction?</vt:lpstr>
      <vt:lpstr>3.  Coaching</vt:lpstr>
      <vt:lpstr>4.  Instructional Leadership</vt:lpstr>
      <vt:lpstr>Instructional Leadership</vt:lpstr>
      <vt:lpstr>Instructional Leadership</vt:lpstr>
      <vt:lpstr>5.  Professional Development</vt:lpstr>
      <vt:lpstr>6.  Commitment</vt:lpstr>
      <vt:lpstr>Commitment</vt:lpstr>
      <vt:lpstr>In Conclusion…</vt:lpstr>
      <vt:lpstr>In Conclusion…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 instruction</dc:title>
  <dc:creator>Elizabeth Jankowski</dc:creator>
  <cp:lastModifiedBy>Elizabeth Jankowski</cp:lastModifiedBy>
  <cp:revision>76</cp:revision>
  <dcterms:created xsi:type="dcterms:W3CDTF">2015-08-31T17:57:04Z</dcterms:created>
  <dcterms:modified xsi:type="dcterms:W3CDTF">2016-09-19T21:55:36Z</dcterms:modified>
</cp:coreProperties>
</file>